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256" r:id="rId2"/>
    <p:sldId id="304" r:id="rId3"/>
    <p:sldId id="289" r:id="rId4"/>
    <p:sldId id="258" r:id="rId5"/>
    <p:sldId id="260" r:id="rId6"/>
    <p:sldId id="261" r:id="rId7"/>
    <p:sldId id="262" r:id="rId8"/>
    <p:sldId id="305" r:id="rId9"/>
    <p:sldId id="264" r:id="rId10"/>
    <p:sldId id="265" r:id="rId11"/>
    <p:sldId id="266" r:id="rId12"/>
    <p:sldId id="267" r:id="rId13"/>
    <p:sldId id="268" r:id="rId14"/>
    <p:sldId id="307" r:id="rId15"/>
    <p:sldId id="269" r:id="rId16"/>
    <p:sldId id="306" r:id="rId17"/>
    <p:sldId id="270" r:id="rId18"/>
    <p:sldId id="271" r:id="rId19"/>
    <p:sldId id="272" r:id="rId20"/>
    <p:sldId id="273" r:id="rId21"/>
    <p:sldId id="308" r:id="rId22"/>
    <p:sldId id="274" r:id="rId23"/>
    <p:sldId id="275" r:id="rId24"/>
    <p:sldId id="309" r:id="rId25"/>
    <p:sldId id="276" r:id="rId26"/>
    <p:sldId id="277" r:id="rId27"/>
    <p:sldId id="311" r:id="rId28"/>
    <p:sldId id="312" r:id="rId29"/>
    <p:sldId id="279" r:id="rId30"/>
    <p:sldId id="280" r:id="rId31"/>
    <p:sldId id="281" r:id="rId32"/>
    <p:sldId id="282" r:id="rId33"/>
    <p:sldId id="283" r:id="rId34"/>
    <p:sldId id="303" r:id="rId35"/>
    <p:sldId id="285" r:id="rId36"/>
    <p:sldId id="286" r:id="rId37"/>
    <p:sldId id="287" r:id="rId38"/>
    <p:sldId id="288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15" r:id="rId51"/>
    <p:sldId id="318" r:id="rId52"/>
    <p:sldId id="310" r:id="rId53"/>
    <p:sldId id="259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E1F"/>
    <a:srgbClr val="FFF200"/>
    <a:srgbClr val="58585A"/>
    <a:srgbClr val="294277"/>
    <a:srgbClr val="B7D432"/>
    <a:srgbClr val="94C6EB"/>
    <a:srgbClr val="8FD4D4"/>
    <a:srgbClr val="EE32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57" autoAdjust="0"/>
    <p:restoredTop sz="94629" autoAdjust="0"/>
  </p:normalViewPr>
  <p:slideViewPr>
    <p:cSldViewPr snapToGrid="0" snapToObjects="1">
      <p:cViewPr varScale="1">
        <p:scale>
          <a:sx n="82" d="100"/>
          <a:sy n="82" d="100"/>
        </p:scale>
        <p:origin x="211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67" d="100"/>
          <a:sy n="67" d="100"/>
        </p:scale>
        <p:origin x="322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intern3\Desktop\Charts%20&amp;%20Data-formatted%20J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Homeownership</a:t>
            </a:r>
            <a:r>
              <a:rPr lang="en-US" baseline="0" dirty="0"/>
              <a:t> Rate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Sheet1!$A$2:$A$109</c:f>
              <c:numCache>
                <c:formatCode>General</c:formatCode>
                <c:ptCount val="108"/>
                <c:pt idx="0">
                  <c:v>1990</c:v>
                </c:pt>
                <c:pt idx="4">
                  <c:v>1991</c:v>
                </c:pt>
                <c:pt idx="8">
                  <c:v>1992</c:v>
                </c:pt>
                <c:pt idx="12">
                  <c:v>1993</c:v>
                </c:pt>
                <c:pt idx="16">
                  <c:v>1994</c:v>
                </c:pt>
                <c:pt idx="20">
                  <c:v>1995</c:v>
                </c:pt>
                <c:pt idx="24">
                  <c:v>1996</c:v>
                </c:pt>
                <c:pt idx="28">
                  <c:v>1997</c:v>
                </c:pt>
                <c:pt idx="32">
                  <c:v>1998</c:v>
                </c:pt>
                <c:pt idx="36">
                  <c:v>1999</c:v>
                </c:pt>
                <c:pt idx="40">
                  <c:v>2000</c:v>
                </c:pt>
                <c:pt idx="44">
                  <c:v>2001</c:v>
                </c:pt>
                <c:pt idx="48">
                  <c:v>2002</c:v>
                </c:pt>
                <c:pt idx="52">
                  <c:v>2003</c:v>
                </c:pt>
                <c:pt idx="56">
                  <c:v>2004</c:v>
                </c:pt>
                <c:pt idx="60">
                  <c:v>2005</c:v>
                </c:pt>
                <c:pt idx="64">
                  <c:v>2006</c:v>
                </c:pt>
                <c:pt idx="68">
                  <c:v>2007</c:v>
                </c:pt>
                <c:pt idx="72">
                  <c:v>2008</c:v>
                </c:pt>
                <c:pt idx="76">
                  <c:v>2009</c:v>
                </c:pt>
                <c:pt idx="80">
                  <c:v>2010</c:v>
                </c:pt>
                <c:pt idx="84">
                  <c:v>2011</c:v>
                </c:pt>
                <c:pt idx="88">
                  <c:v>2012</c:v>
                </c:pt>
                <c:pt idx="92">
                  <c:v>2013</c:v>
                </c:pt>
                <c:pt idx="96">
                  <c:v>2014</c:v>
                </c:pt>
                <c:pt idx="100">
                  <c:v>2015</c:v>
                </c:pt>
                <c:pt idx="104">
                  <c:v>2016</c:v>
                </c:pt>
              </c:numCache>
            </c:numRef>
          </c:cat>
          <c:val>
            <c:numRef>
              <c:f>Sheet1!$B$2:$B$109</c:f>
              <c:numCache>
                <c:formatCode>0.0</c:formatCode>
                <c:ptCount val="108"/>
                <c:pt idx="0">
                  <c:v>64.099999999999994</c:v>
                </c:pt>
                <c:pt idx="1">
                  <c:v>63.9</c:v>
                </c:pt>
                <c:pt idx="2">
                  <c:v>63.9</c:v>
                </c:pt>
                <c:pt idx="3">
                  <c:v>64</c:v>
                </c:pt>
                <c:pt idx="4">
                  <c:v>64</c:v>
                </c:pt>
                <c:pt idx="5">
                  <c:v>64.099999999999994</c:v>
                </c:pt>
                <c:pt idx="6">
                  <c:v>64.099999999999994</c:v>
                </c:pt>
                <c:pt idx="7">
                  <c:v>64.099999999999994</c:v>
                </c:pt>
                <c:pt idx="8">
                  <c:v>64.099999999999994</c:v>
                </c:pt>
                <c:pt idx="9">
                  <c:v>64.099999999999994</c:v>
                </c:pt>
                <c:pt idx="10">
                  <c:v>64.099999999999994</c:v>
                </c:pt>
                <c:pt idx="11">
                  <c:v>64.3</c:v>
                </c:pt>
                <c:pt idx="12">
                  <c:v>63.9</c:v>
                </c:pt>
                <c:pt idx="13">
                  <c:v>64</c:v>
                </c:pt>
                <c:pt idx="14">
                  <c:v>64</c:v>
                </c:pt>
                <c:pt idx="15">
                  <c:v>64.099999999999994</c:v>
                </c:pt>
                <c:pt idx="16">
                  <c:v>64</c:v>
                </c:pt>
                <c:pt idx="17">
                  <c:v>63.9</c:v>
                </c:pt>
                <c:pt idx="18">
                  <c:v>63.9</c:v>
                </c:pt>
                <c:pt idx="19">
                  <c:v>64.099999999999994</c:v>
                </c:pt>
                <c:pt idx="20">
                  <c:v>64.400000000000006</c:v>
                </c:pt>
                <c:pt idx="21">
                  <c:v>64.7</c:v>
                </c:pt>
                <c:pt idx="22">
                  <c:v>64.8</c:v>
                </c:pt>
                <c:pt idx="23">
                  <c:v>65.099999999999994</c:v>
                </c:pt>
                <c:pt idx="24">
                  <c:v>65.3</c:v>
                </c:pt>
                <c:pt idx="25">
                  <c:v>65.400000000000006</c:v>
                </c:pt>
                <c:pt idx="26">
                  <c:v>65.400000000000006</c:v>
                </c:pt>
                <c:pt idx="27">
                  <c:v>65.400000000000006</c:v>
                </c:pt>
                <c:pt idx="28">
                  <c:v>65.5</c:v>
                </c:pt>
                <c:pt idx="29">
                  <c:v>65.7</c:v>
                </c:pt>
                <c:pt idx="30">
                  <c:v>65.8</c:v>
                </c:pt>
                <c:pt idx="31">
                  <c:v>65.8</c:v>
                </c:pt>
                <c:pt idx="32">
                  <c:v>66</c:v>
                </c:pt>
                <c:pt idx="33">
                  <c:v>66.099999999999994</c:v>
                </c:pt>
                <c:pt idx="34">
                  <c:v>66.599999999999994</c:v>
                </c:pt>
                <c:pt idx="35">
                  <c:v>66.5</c:v>
                </c:pt>
                <c:pt idx="36">
                  <c:v>66.7</c:v>
                </c:pt>
                <c:pt idx="37">
                  <c:v>66.7</c:v>
                </c:pt>
                <c:pt idx="38">
                  <c:v>66.8</c:v>
                </c:pt>
                <c:pt idx="39">
                  <c:v>66.900000000000006</c:v>
                </c:pt>
                <c:pt idx="40">
                  <c:v>67.099999999999994</c:v>
                </c:pt>
                <c:pt idx="41">
                  <c:v>67.3</c:v>
                </c:pt>
                <c:pt idx="42">
                  <c:v>67.5</c:v>
                </c:pt>
                <c:pt idx="43">
                  <c:v>67.5</c:v>
                </c:pt>
                <c:pt idx="44">
                  <c:v>67.599999999999994</c:v>
                </c:pt>
                <c:pt idx="45">
                  <c:v>67.900000000000006</c:v>
                </c:pt>
                <c:pt idx="46">
                  <c:v>67.900000000000006</c:v>
                </c:pt>
                <c:pt idx="47">
                  <c:v>67.900000000000006</c:v>
                </c:pt>
                <c:pt idx="48">
                  <c:v>67.900000000000006</c:v>
                </c:pt>
                <c:pt idx="49">
                  <c:v>67.8</c:v>
                </c:pt>
                <c:pt idx="50">
                  <c:v>67.900000000000006</c:v>
                </c:pt>
                <c:pt idx="51">
                  <c:v>68.2</c:v>
                </c:pt>
                <c:pt idx="52">
                  <c:v>68.099999999999994</c:v>
                </c:pt>
                <c:pt idx="53">
                  <c:v>68.2</c:v>
                </c:pt>
                <c:pt idx="54">
                  <c:v>68.3</c:v>
                </c:pt>
                <c:pt idx="55">
                  <c:v>68.5</c:v>
                </c:pt>
                <c:pt idx="56">
                  <c:v>68.7</c:v>
                </c:pt>
                <c:pt idx="57">
                  <c:v>69.400000000000006</c:v>
                </c:pt>
                <c:pt idx="58">
                  <c:v>68.900000000000006</c:v>
                </c:pt>
                <c:pt idx="59">
                  <c:v>69.099999999999994</c:v>
                </c:pt>
                <c:pt idx="60">
                  <c:v>69.2</c:v>
                </c:pt>
                <c:pt idx="61">
                  <c:v>68.7</c:v>
                </c:pt>
                <c:pt idx="62">
                  <c:v>68.7</c:v>
                </c:pt>
                <c:pt idx="63">
                  <c:v>68.900000000000006</c:v>
                </c:pt>
                <c:pt idx="64">
                  <c:v>68.599999999999994</c:v>
                </c:pt>
                <c:pt idx="65">
                  <c:v>68.8</c:v>
                </c:pt>
                <c:pt idx="66">
                  <c:v>68.900000000000006</c:v>
                </c:pt>
                <c:pt idx="67">
                  <c:v>68.8</c:v>
                </c:pt>
                <c:pt idx="68">
                  <c:v>68.5</c:v>
                </c:pt>
                <c:pt idx="69">
                  <c:v>68.3</c:v>
                </c:pt>
                <c:pt idx="70">
                  <c:v>68</c:v>
                </c:pt>
                <c:pt idx="71">
                  <c:v>67.8</c:v>
                </c:pt>
                <c:pt idx="72">
                  <c:v>67.900000000000006</c:v>
                </c:pt>
                <c:pt idx="73">
                  <c:v>68.099999999999994</c:v>
                </c:pt>
                <c:pt idx="74">
                  <c:v>67.7</c:v>
                </c:pt>
                <c:pt idx="75">
                  <c:v>67.5</c:v>
                </c:pt>
                <c:pt idx="76">
                  <c:v>67.400000000000006</c:v>
                </c:pt>
                <c:pt idx="77">
                  <c:v>67.400000000000006</c:v>
                </c:pt>
                <c:pt idx="78">
                  <c:v>67.400000000000006</c:v>
                </c:pt>
                <c:pt idx="79">
                  <c:v>67.2</c:v>
                </c:pt>
                <c:pt idx="80">
                  <c:v>67.2</c:v>
                </c:pt>
                <c:pt idx="81">
                  <c:v>66.900000000000006</c:v>
                </c:pt>
                <c:pt idx="82">
                  <c:v>66.7</c:v>
                </c:pt>
                <c:pt idx="83">
                  <c:v>66.5</c:v>
                </c:pt>
                <c:pt idx="84">
                  <c:v>66.5</c:v>
                </c:pt>
                <c:pt idx="85">
                  <c:v>66</c:v>
                </c:pt>
                <c:pt idx="86">
                  <c:v>66.099999999999994</c:v>
                </c:pt>
                <c:pt idx="87">
                  <c:v>65.900000000000006</c:v>
                </c:pt>
                <c:pt idx="88">
                  <c:v>65.599999999999994</c:v>
                </c:pt>
                <c:pt idx="89" formatCode="General">
                  <c:v>65.599999999999994</c:v>
                </c:pt>
                <c:pt idx="90">
                  <c:v>65.400000000000006</c:v>
                </c:pt>
                <c:pt idx="91">
                  <c:v>65.3</c:v>
                </c:pt>
                <c:pt idx="92">
                  <c:v>65.2</c:v>
                </c:pt>
                <c:pt idx="93">
                  <c:v>65.099999999999994</c:v>
                </c:pt>
                <c:pt idx="94">
                  <c:v>65.2</c:v>
                </c:pt>
                <c:pt idx="95">
                  <c:v>65.099999999999994</c:v>
                </c:pt>
                <c:pt idx="96">
                  <c:v>64.900000000000006</c:v>
                </c:pt>
                <c:pt idx="97">
                  <c:v>64.8</c:v>
                </c:pt>
                <c:pt idx="98">
                  <c:v>64.3</c:v>
                </c:pt>
                <c:pt idx="99">
                  <c:v>63.9</c:v>
                </c:pt>
                <c:pt idx="100">
                  <c:v>63.8</c:v>
                </c:pt>
                <c:pt idx="101">
                  <c:v>63.6</c:v>
                </c:pt>
                <c:pt idx="102">
                  <c:v>63.6</c:v>
                </c:pt>
                <c:pt idx="103">
                  <c:v>63.6</c:v>
                </c:pt>
                <c:pt idx="104">
                  <c:v>63.6</c:v>
                </c:pt>
                <c:pt idx="105">
                  <c:v>63.1</c:v>
                </c:pt>
                <c:pt idx="106">
                  <c:v>63.4</c:v>
                </c:pt>
                <c:pt idx="107">
                  <c:v>63.5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30-493C-B052-D157F5ED3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163456"/>
        <c:axId val="86164992"/>
      </c:lineChart>
      <c:catAx>
        <c:axId val="8616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164992"/>
        <c:crosses val="autoZero"/>
        <c:auto val="1"/>
        <c:lblAlgn val="ctr"/>
        <c:lblOffset val="100"/>
        <c:tickLblSkip val="12"/>
        <c:noMultiLvlLbl val="0"/>
      </c:catAx>
      <c:valAx>
        <c:axId val="8616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163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Percent</a:t>
            </a:r>
            <a:r>
              <a:rPr lang="en-US" baseline="0" dirty="0"/>
              <a:t> of Young Adults (18-34 years old) Living at Home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Sheet1!$A$2:$A$35</c:f>
              <c:numCache>
                <c:formatCode>General</c:formatCode>
                <c:ptCount val="34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</c:numCache>
            </c:numRef>
          </c:cat>
          <c:val>
            <c:numRef>
              <c:f>Sheet1!$B$2:$B$35</c:f>
              <c:numCache>
                <c:formatCode>0%</c:formatCode>
                <c:ptCount val="34"/>
                <c:pt idx="0">
                  <c:v>0.29227777209118699</c:v>
                </c:pt>
                <c:pt idx="1">
                  <c:v>0.2863720207404401</c:v>
                </c:pt>
                <c:pt idx="2">
                  <c:v>0.28057815752317999</c:v>
                </c:pt>
                <c:pt idx="3">
                  <c:v>0.27371175756173693</c:v>
                </c:pt>
                <c:pt idx="4">
                  <c:v>0.27615849952241706</c:v>
                </c:pt>
                <c:pt idx="5">
                  <c:v>0.27796610169491509</c:v>
                </c:pt>
                <c:pt idx="6">
                  <c:v>0.26583123992623497</c:v>
                </c:pt>
                <c:pt idx="7">
                  <c:v>0.26774226488308001</c:v>
                </c:pt>
                <c:pt idx="8">
                  <c:v>0.27441119648413898</c:v>
                </c:pt>
                <c:pt idx="9">
                  <c:v>0.27379084674346699</c:v>
                </c:pt>
                <c:pt idx="10">
                  <c:v>0.272547300973221</c:v>
                </c:pt>
                <c:pt idx="11">
                  <c:v>0.27574494593672599</c:v>
                </c:pt>
                <c:pt idx="12">
                  <c:v>0.272724540550288</c:v>
                </c:pt>
                <c:pt idx="13">
                  <c:v>0.27835647268137603</c:v>
                </c:pt>
                <c:pt idx="14">
                  <c:v>0.27836363078998205</c:v>
                </c:pt>
                <c:pt idx="15">
                  <c:v>0.27725195569669298</c:v>
                </c:pt>
                <c:pt idx="16">
                  <c:v>0.28172620340771504</c:v>
                </c:pt>
                <c:pt idx="17">
                  <c:v>0.27696756739948414</c:v>
                </c:pt>
                <c:pt idx="18">
                  <c:v>0.26758931837580807</c:v>
                </c:pt>
                <c:pt idx="19">
                  <c:v>0.27378461165195805</c:v>
                </c:pt>
                <c:pt idx="20">
                  <c:v>0.26709706478492601</c:v>
                </c:pt>
                <c:pt idx="21">
                  <c:v>0.27819953374379797</c:v>
                </c:pt>
                <c:pt idx="22">
                  <c:v>0.26928850641340002</c:v>
                </c:pt>
                <c:pt idx="23">
                  <c:v>0.27603904001898594</c:v>
                </c:pt>
                <c:pt idx="24">
                  <c:v>0.28185882870336404</c:v>
                </c:pt>
                <c:pt idx="25">
                  <c:v>0.29064485503542004</c:v>
                </c:pt>
                <c:pt idx="26">
                  <c:v>0.29369314648502493</c:v>
                </c:pt>
                <c:pt idx="27">
                  <c:v>0.30050738335157307</c:v>
                </c:pt>
                <c:pt idx="28">
                  <c:v>0.30728014968532102</c:v>
                </c:pt>
                <c:pt idx="29">
                  <c:v>0.31601379581078409</c:v>
                </c:pt>
                <c:pt idx="30">
                  <c:v>0.31223005545183496</c:v>
                </c:pt>
                <c:pt idx="31">
                  <c:v>0.31390876380330013</c:v>
                </c:pt>
                <c:pt idx="32">
                  <c:v>0.3154629008177301</c:v>
                </c:pt>
                <c:pt idx="33">
                  <c:v>0.32087986924543715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94-419C-82BF-453BB88163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425408"/>
        <c:axId val="91451776"/>
      </c:lineChart>
      <c:catAx>
        <c:axId val="9142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451776"/>
        <c:crosses val="autoZero"/>
        <c:auto val="1"/>
        <c:lblAlgn val="ctr"/>
        <c:lblOffset val="100"/>
        <c:tickLblSkip val="4"/>
        <c:noMultiLvlLbl val="0"/>
      </c:catAx>
      <c:valAx>
        <c:axId val="91451776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42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Annual Completions (5+)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Sheet1!$B$2:$B$18</c:f>
              <c:numCache>
                <c:formatCode>#,##0.0</c:formatCode>
                <c:ptCount val="17"/>
                <c:pt idx="0">
                  <c:v>304.7</c:v>
                </c:pt>
                <c:pt idx="1">
                  <c:v>281</c:v>
                </c:pt>
                <c:pt idx="2">
                  <c:v>288.2</c:v>
                </c:pt>
                <c:pt idx="3">
                  <c:v>260.8</c:v>
                </c:pt>
                <c:pt idx="4">
                  <c:v>286.89999999999986</c:v>
                </c:pt>
                <c:pt idx="5">
                  <c:v>258</c:v>
                </c:pt>
                <c:pt idx="6">
                  <c:v>284.2</c:v>
                </c:pt>
                <c:pt idx="7">
                  <c:v>253</c:v>
                </c:pt>
                <c:pt idx="8">
                  <c:v>277.2</c:v>
                </c:pt>
                <c:pt idx="9">
                  <c:v>259.8</c:v>
                </c:pt>
                <c:pt idx="10">
                  <c:v>146.5</c:v>
                </c:pt>
                <c:pt idx="11">
                  <c:v>129.9</c:v>
                </c:pt>
                <c:pt idx="12">
                  <c:v>157.6</c:v>
                </c:pt>
                <c:pt idx="13">
                  <c:v>186.2</c:v>
                </c:pt>
                <c:pt idx="14">
                  <c:v>255.6</c:v>
                </c:pt>
                <c:pt idx="15">
                  <c:v>310.3</c:v>
                </c:pt>
                <c:pt idx="16">
                  <c:v>314.10000000000002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46-4201-8BD0-FA56F6A864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300</c:v>
                </c:pt>
                <c:pt idx="1">
                  <c:v>300</c:v>
                </c:pt>
                <c:pt idx="2">
                  <c:v>300</c:v>
                </c:pt>
                <c:pt idx="3">
                  <c:v>300</c:v>
                </c:pt>
                <c:pt idx="4">
                  <c:v>300</c:v>
                </c:pt>
                <c:pt idx="5">
                  <c:v>300</c:v>
                </c:pt>
                <c:pt idx="6">
                  <c:v>300</c:v>
                </c:pt>
                <c:pt idx="7">
                  <c:v>300</c:v>
                </c:pt>
                <c:pt idx="8">
                  <c:v>300</c:v>
                </c:pt>
                <c:pt idx="9">
                  <c:v>300</c:v>
                </c:pt>
                <c:pt idx="10">
                  <c:v>300</c:v>
                </c:pt>
                <c:pt idx="11">
                  <c:v>300</c:v>
                </c:pt>
                <c:pt idx="12">
                  <c:v>300</c:v>
                </c:pt>
                <c:pt idx="13">
                  <c:v>300</c:v>
                </c:pt>
                <c:pt idx="14">
                  <c:v>300</c:v>
                </c:pt>
                <c:pt idx="15">
                  <c:v>300</c:v>
                </c:pt>
                <c:pt idx="16">
                  <c:v>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46-4201-8BD0-FA56F6A86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718976"/>
        <c:axId val="94728960"/>
      </c:lineChart>
      <c:catAx>
        <c:axId val="9471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728960"/>
        <c:crosses val="autoZero"/>
        <c:auto val="1"/>
        <c:lblAlgn val="ctr"/>
        <c:lblOffset val="100"/>
        <c:noMultiLvlLbl val="0"/>
      </c:catAx>
      <c:valAx>
        <c:axId val="94728960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71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955566394909114"/>
          <c:y val="6.819604280234262E-3"/>
          <c:w val="0.5780210438297011"/>
          <c:h val="0.8919577360522250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'F2-MOAC'!$B$50:$B$51</c:f>
              <c:strCache>
                <c:ptCount val="1"/>
                <c:pt idx="0">
                  <c:v>A Lot of Positive Influence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'F2-MOAC'!$A$52:$A$65</c:f>
              <c:strCache>
                <c:ptCount val="14"/>
                <c:pt idx="0">
                  <c:v>Form Faxes</c:v>
                </c:pt>
                <c:pt idx="1">
                  <c:v>Comments on Social Media Sites</c:v>
                </c:pt>
                <c:pt idx="2">
                  <c:v>Postcards</c:v>
                </c:pt>
                <c:pt idx="3">
                  <c:v>Form Email Messages</c:v>
                </c:pt>
                <c:pt idx="4">
                  <c:v>Form Postal Letters</c:v>
                </c:pt>
                <c:pt idx="5">
                  <c:v>Individualized Faxes</c:v>
                </c:pt>
                <c:pt idx="6">
                  <c:v>News Editorial</c:v>
                </c:pt>
                <c:pt idx="7">
                  <c:v>Visit From a Lobbyist</c:v>
                </c:pt>
                <c:pt idx="8">
                  <c:v>Telephone Town Hall Comments</c:v>
                </c:pt>
                <c:pt idx="9">
                  <c:v>Phone Calls</c:v>
                </c:pt>
                <c:pt idx="10">
                  <c:v>Individualized Email Messages</c:v>
                </c:pt>
                <c:pt idx="11">
                  <c:v>Individualized Postal Letters</c:v>
                </c:pt>
                <c:pt idx="12">
                  <c:v>Contact From Constituents' Reps.</c:v>
                </c:pt>
                <c:pt idx="13">
                  <c:v>In-Person Visits from Constituents</c:v>
                </c:pt>
              </c:strCache>
            </c:strRef>
          </c:cat>
          <c:val>
            <c:numRef>
              <c:f>'F2-MOAC'!$B$52:$B$65</c:f>
              <c:numCache>
                <c:formatCode>0%</c:formatCode>
                <c:ptCount val="14"/>
                <c:pt idx="0">
                  <c:v>0</c:v>
                </c:pt>
                <c:pt idx="1">
                  <c:v>1.0638297872340302E-2</c:v>
                </c:pt>
                <c:pt idx="2">
                  <c:v>1.0526315789473703E-2</c:v>
                </c:pt>
                <c:pt idx="3">
                  <c:v>1.0582010582010604E-2</c:v>
                </c:pt>
                <c:pt idx="4">
                  <c:v>1.0526315789473703E-2</c:v>
                </c:pt>
                <c:pt idx="5">
                  <c:v>7.8125000000000028E-2</c:v>
                </c:pt>
                <c:pt idx="6">
                  <c:v>0.1</c:v>
                </c:pt>
                <c:pt idx="7">
                  <c:v>7.978723404255432E-2</c:v>
                </c:pt>
                <c:pt idx="8">
                  <c:v>0.16939890710382605</c:v>
                </c:pt>
                <c:pt idx="9">
                  <c:v>0.13541666666666702</c:v>
                </c:pt>
                <c:pt idx="10">
                  <c:v>0.19371727748691206</c:v>
                </c:pt>
                <c:pt idx="11">
                  <c:v>0.20418848167539505</c:v>
                </c:pt>
                <c:pt idx="12">
                  <c:v>0.36269430051813495</c:v>
                </c:pt>
                <c:pt idx="13">
                  <c:v>0.45833333333333298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7B-4D4E-BAEB-4F8ED593070B}"/>
            </c:ext>
          </c:extLst>
        </c:ser>
        <c:ser>
          <c:idx val="1"/>
          <c:order val="1"/>
          <c:tx>
            <c:strRef>
              <c:f>'F2-MOAC'!$C$50:$C$51</c:f>
              <c:strCache>
                <c:ptCount val="1"/>
                <c:pt idx="0">
                  <c:v>Some Influence</c:v>
                </c:pt>
              </c:strCache>
            </c:strRef>
          </c:tx>
          <c:spPr>
            <a:solidFill>
              <a:srgbClr val="6689CC">
                <a:lumMod val="60000"/>
                <a:lumOff val="40000"/>
              </a:srgbClr>
            </a:solidFill>
          </c:spPr>
          <c:invertIfNegative val="0"/>
          <c:cat>
            <c:strRef>
              <c:f>'F2-MOAC'!$A$52:$A$65</c:f>
              <c:strCache>
                <c:ptCount val="14"/>
                <c:pt idx="0">
                  <c:v>Form Faxes</c:v>
                </c:pt>
                <c:pt idx="1">
                  <c:v>Comments on Social Media Sites</c:v>
                </c:pt>
                <c:pt idx="2">
                  <c:v>Postcards</c:v>
                </c:pt>
                <c:pt idx="3">
                  <c:v>Form Email Messages</c:v>
                </c:pt>
                <c:pt idx="4">
                  <c:v>Form Postal Letters</c:v>
                </c:pt>
                <c:pt idx="5">
                  <c:v>Individualized Faxes</c:v>
                </c:pt>
                <c:pt idx="6">
                  <c:v>News Editorial</c:v>
                </c:pt>
                <c:pt idx="7">
                  <c:v>Visit From a Lobbyist</c:v>
                </c:pt>
                <c:pt idx="8">
                  <c:v>Telephone Town Hall Comments</c:v>
                </c:pt>
                <c:pt idx="9">
                  <c:v>Phone Calls</c:v>
                </c:pt>
                <c:pt idx="10">
                  <c:v>Individualized Email Messages</c:v>
                </c:pt>
                <c:pt idx="11">
                  <c:v>Individualized Postal Letters</c:v>
                </c:pt>
                <c:pt idx="12">
                  <c:v>Contact From Constituents' Reps.</c:v>
                </c:pt>
                <c:pt idx="13">
                  <c:v>In-Person Visits from Constituents</c:v>
                </c:pt>
              </c:strCache>
            </c:strRef>
          </c:cat>
          <c:val>
            <c:numRef>
              <c:f>'F2-MOAC'!$C$52:$C$65</c:f>
              <c:numCache>
                <c:formatCode>0%</c:formatCode>
                <c:ptCount val="14"/>
                <c:pt idx="0">
                  <c:v>0.30366492146597207</c:v>
                </c:pt>
                <c:pt idx="1">
                  <c:v>0.40957446808510906</c:v>
                </c:pt>
                <c:pt idx="2">
                  <c:v>0.44210526315789811</c:v>
                </c:pt>
                <c:pt idx="3">
                  <c:v>0.49735449735450515</c:v>
                </c:pt>
                <c:pt idx="4">
                  <c:v>0.53157894736842104</c:v>
                </c:pt>
                <c:pt idx="5">
                  <c:v>0.61979166666667829</c:v>
                </c:pt>
                <c:pt idx="6">
                  <c:v>0.65263157894736801</c:v>
                </c:pt>
                <c:pt idx="7">
                  <c:v>0.73936170212765795</c:v>
                </c:pt>
                <c:pt idx="8">
                  <c:v>0.68306010928961802</c:v>
                </c:pt>
                <c:pt idx="9">
                  <c:v>0.72395833333333914</c:v>
                </c:pt>
                <c:pt idx="10">
                  <c:v>0.6910994764398074</c:v>
                </c:pt>
                <c:pt idx="11">
                  <c:v>0.6963350785340352</c:v>
                </c:pt>
                <c:pt idx="12">
                  <c:v>0.5958549222797962</c:v>
                </c:pt>
                <c:pt idx="13">
                  <c:v>0.50520833333333404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7B-4D4E-BAEB-4F8ED59307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overlap val="100"/>
        <c:axId val="67028480"/>
        <c:axId val="67030016"/>
      </c:barChart>
      <c:catAx>
        <c:axId val="670284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67030016"/>
        <c:crosses val="autoZero"/>
        <c:auto val="1"/>
        <c:lblAlgn val="ctr"/>
        <c:lblOffset val="100"/>
        <c:noMultiLvlLbl val="0"/>
      </c:catAx>
      <c:valAx>
        <c:axId val="67030016"/>
        <c:scaling>
          <c:orientation val="minMax"/>
          <c:max val="1"/>
        </c:scaling>
        <c:delete val="0"/>
        <c:axPos val="b"/>
        <c:majorGridlines>
          <c:spPr>
            <a:ln>
              <a:solidFill>
                <a:srgbClr val="4F81BD">
                  <a:alpha val="0"/>
                </a:srgb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670284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180165532405799"/>
          <c:y val="0.93863727877388814"/>
          <c:w val="0.62919904923389025"/>
          <c:h val="6.1362721226111819E-2"/>
        </c:manualLayout>
      </c:layout>
      <c:overlay val="0"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28175365489871"/>
          <c:y val="3.5182979194946916E-2"/>
          <c:w val="0.46010628879097304"/>
          <c:h val="0.92963404161010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030906690781909E-16"/>
                  <c:y val="3.1984526540860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92-47E2-8C28-645125B93B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Information about the impact the bill would have on the district</c:v>
                </c:pt>
                <c:pt idx="1">
                  <c:v>Constituent's reasons for supporting/opposing the bill or issue</c:v>
                </c:pt>
                <c:pt idx="2">
                  <c:v>Personal story related to the bill or issue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0.91</c:v>
                </c:pt>
                <c:pt idx="1">
                  <c:v>0.9</c:v>
                </c:pt>
                <c:pt idx="2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28-4578-AAD4-D559AE66E1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6738816"/>
        <c:axId val="126740352"/>
      </c:barChart>
      <c:catAx>
        <c:axId val="1267388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26740352"/>
        <c:crosses val="autoZero"/>
        <c:auto val="1"/>
        <c:lblAlgn val="ctr"/>
        <c:lblOffset val="100"/>
        <c:noMultiLvlLbl val="0"/>
      </c:catAx>
      <c:valAx>
        <c:axId val="126740352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26738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7.30994152046784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BB-43AC-8236-A676673D41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0.16</c:v>
                </c:pt>
                <c:pt idx="1">
                  <c:v>0.95000000000000107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BB-43AC-8236-A676673D41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098688"/>
        <c:axId val="130100224"/>
      </c:barChart>
      <c:catAx>
        <c:axId val="130098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200"/>
            </a:pPr>
            <a:endParaRPr lang="en-US"/>
          </a:p>
        </c:txPr>
        <c:crossAx val="130100224"/>
        <c:crosses val="autoZero"/>
        <c:auto val="1"/>
        <c:lblAlgn val="ctr"/>
        <c:lblOffset val="100"/>
        <c:noMultiLvlLbl val="0"/>
      </c:catAx>
      <c:valAx>
        <c:axId val="130100224"/>
        <c:scaling>
          <c:orientation val="minMax"/>
        </c:scaling>
        <c:delete val="0"/>
        <c:axPos val="l"/>
        <c:majorGridlines>
          <c:spPr>
            <a:ln w="0"/>
          </c:spPr>
        </c:majorGridlines>
        <c:numFmt formatCode="0%" sourceLinked="1"/>
        <c:majorTickMark val="out"/>
        <c:minorTickMark val="none"/>
        <c:tickLblPos val="nextTo"/>
        <c:crossAx val="130098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904195048235501"/>
          <c:y val="2.8270174284426505E-2"/>
          <c:w val="0.54268086651416914"/>
          <c:h val="0.9141926341654100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frequently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elete val="1"/>
          </c:dLbls>
          <c:cat>
            <c:strRef>
              <c:f>Sheet1!$A$2:$A$10</c:f>
              <c:strCache>
                <c:ptCount val="9"/>
                <c:pt idx="0">
                  <c:v>One or more constituents was rude</c:v>
                </c:pt>
                <c:pt idx="1">
                  <c:v>Didn't convey personal story related to issue</c:v>
                </c:pt>
                <c:pt idx="2">
                  <c:v>Didn't know the Member's relevant committee assignment(s)</c:v>
                </c:pt>
                <c:pt idx="3">
                  <c:v>Was unspecific with their request
for action</c:v>
                </c:pt>
                <c:pt idx="4">
                  <c:v>Too many topics/talking points in
their meeting</c:v>
                </c:pt>
                <c:pt idx="5">
                  <c:v>Too many participants in the
meeting</c:v>
                </c:pt>
                <c:pt idx="6">
                  <c:v>Didn't know Member's history on policy/issue</c:v>
                </c:pt>
                <c:pt idx="7">
                  <c:v>Didn't have data on impact on district/state</c:v>
                </c:pt>
                <c:pt idx="8">
                  <c:v>Didn't understand negative consequences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1.0000000000000002E-2</c:v>
                </c:pt>
                <c:pt idx="1">
                  <c:v>9.0000000000000011E-2</c:v>
                </c:pt>
                <c:pt idx="2">
                  <c:v>0.30000000000000004</c:v>
                </c:pt>
                <c:pt idx="3">
                  <c:v>0.35000000000000003</c:v>
                </c:pt>
                <c:pt idx="4">
                  <c:v>0.34</c:v>
                </c:pt>
                <c:pt idx="5">
                  <c:v>0.47000000000000003</c:v>
                </c:pt>
                <c:pt idx="6">
                  <c:v>0.43000000000000005</c:v>
                </c:pt>
                <c:pt idx="7">
                  <c:v>0.4</c:v>
                </c:pt>
                <c:pt idx="8">
                  <c:v>0.65000000000000113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C5-4EAA-94F1-8FB3674FD3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frequently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624178476902612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C5-4EAA-94F1-8FB3674FD3F1}"/>
                </c:ext>
              </c:extLst>
            </c:dLbl>
            <c:dLbl>
              <c:idx val="1"/>
              <c:layout>
                <c:manualLayout>
                  <c:x val="0.15300961813859501"/>
                  <c:y val="5.319148936170211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C5-4EAA-94F1-8FB3674FD3F1}"/>
                </c:ext>
              </c:extLst>
            </c:dLbl>
            <c:dLbl>
              <c:idx val="2"/>
              <c:layout>
                <c:manualLayout>
                  <c:x val="0.15857360425272501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C5-4EAA-94F1-8FB3674FD3F1}"/>
                </c:ext>
              </c:extLst>
            </c:dLbl>
            <c:dLbl>
              <c:idx val="3"/>
              <c:layout>
                <c:manualLayout>
                  <c:x val="0.15300961813859501"/>
                  <c:y val="-3.546099290780140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C5-4EAA-94F1-8FB3674FD3F1}"/>
                </c:ext>
              </c:extLst>
            </c:dLbl>
            <c:dLbl>
              <c:idx val="4"/>
              <c:layout>
                <c:manualLayout>
                  <c:x val="0.16413759036685599"/>
                  <c:y val="1.77304964539007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C5-4EAA-94F1-8FB3674FD3F1}"/>
                </c:ext>
              </c:extLst>
            </c:dLbl>
            <c:dLbl>
              <c:idx val="5"/>
              <c:layout>
                <c:manualLayout>
                  <c:x val="0.13492666326767"/>
                  <c:y val="-1.77304964539007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3C5-4EAA-94F1-8FB3674FD3F1}"/>
                </c:ext>
              </c:extLst>
            </c:dLbl>
            <c:dLbl>
              <c:idx val="6"/>
              <c:layout>
                <c:manualLayout>
                  <c:x val="0.14883662855299704"/>
                  <c:y val="1.77304964539007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3C5-4EAA-94F1-8FB3674FD3F1}"/>
                </c:ext>
              </c:extLst>
            </c:dLbl>
            <c:dLbl>
              <c:idx val="7"/>
              <c:layout>
                <c:manualLayout>
                  <c:x val="0.1655285868953890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3C5-4EAA-94F1-8FB3674FD3F1}"/>
                </c:ext>
              </c:extLst>
            </c:dLbl>
            <c:dLbl>
              <c:idx val="8"/>
              <c:layout>
                <c:manualLayout>
                  <c:x val="0.10849772922554902"/>
                  <c:y val="3.54609929078015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3C5-4EAA-94F1-8FB3674FD3F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One or more constituents was rude</c:v>
                </c:pt>
                <c:pt idx="1">
                  <c:v>Didn't convey personal story related to issue</c:v>
                </c:pt>
                <c:pt idx="2">
                  <c:v>Didn't know the Member's relevant committee assignment(s)</c:v>
                </c:pt>
                <c:pt idx="3">
                  <c:v>Was unspecific with their request
for action</c:v>
                </c:pt>
                <c:pt idx="4">
                  <c:v>Too many topics/talking points in
their meeting</c:v>
                </c:pt>
                <c:pt idx="5">
                  <c:v>Too many participants in the
meeting</c:v>
                </c:pt>
                <c:pt idx="6">
                  <c:v>Didn't know Member's history on policy/issue</c:v>
                </c:pt>
                <c:pt idx="7">
                  <c:v>Didn't have data on impact on district/state</c:v>
                </c:pt>
                <c:pt idx="8">
                  <c:v>Didn't understand negative consequences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0.22</c:v>
                </c:pt>
                <c:pt idx="1">
                  <c:v>0.46</c:v>
                </c:pt>
                <c:pt idx="2">
                  <c:v>0.48000000000000004</c:v>
                </c:pt>
                <c:pt idx="3">
                  <c:v>0.46</c:v>
                </c:pt>
                <c:pt idx="4">
                  <c:v>0.5</c:v>
                </c:pt>
                <c:pt idx="5">
                  <c:v>0.38000000000000006</c:v>
                </c:pt>
                <c:pt idx="6">
                  <c:v>0.44</c:v>
                </c:pt>
                <c:pt idx="7">
                  <c:v>0.5</c:v>
                </c:pt>
                <c:pt idx="8">
                  <c:v>0.30000000000000004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3C5-4EAA-94F1-8FB3674FD3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100"/>
        <c:axId val="131573248"/>
        <c:axId val="131574784"/>
      </c:barChart>
      <c:catAx>
        <c:axId val="1315732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31574784"/>
        <c:crosses val="autoZero"/>
        <c:auto val="1"/>
        <c:lblAlgn val="ctr"/>
        <c:lblOffset val="100"/>
        <c:noMultiLvlLbl val="0"/>
      </c:catAx>
      <c:valAx>
        <c:axId val="131574784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minorTickMark val="none"/>
        <c:tickLblPos val="none"/>
        <c:crossAx val="131573248"/>
        <c:crosses val="autoZero"/>
        <c:crossBetween val="between"/>
        <c:majorUnit val="0.2"/>
        <c:minorUnit val="4.0000000000000008E-2"/>
      </c:valAx>
    </c:plotArea>
    <c:legend>
      <c:legendPos val="b"/>
      <c:layout>
        <c:manualLayout>
          <c:xMode val="edge"/>
          <c:yMode val="edge"/>
          <c:x val="0.24171412392683803"/>
          <c:y val="0.94187217289328207"/>
          <c:w val="0.52087398392906092"/>
          <c:h val="4.9211341933322314E-2"/>
        </c:manualLayout>
      </c:layout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C175ED-49F1-4626-9F42-7AA6F341BF84}" type="doc">
      <dgm:prSet loTypeId="urn:microsoft.com/office/officeart/2005/8/layout/process4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BE2EF3D7-4C58-4390-ACFD-9BF113FBDB0B}">
      <dgm:prSet phldrT="[Text]" custT="1"/>
      <dgm:spPr>
        <a:xfrm rot="10800000">
          <a:off x="0" y="0"/>
          <a:ext cx="6858000" cy="1259566"/>
        </a:xfrm>
        <a:prstGeom prst="upArrowCallou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BEFORE</a:t>
          </a:r>
        </a:p>
      </dgm:t>
    </dgm:pt>
    <dgm:pt modelId="{54169ABD-0EC1-419A-927B-486975D53124}" type="parTrans" cxnId="{7E66E64D-4DF6-4500-A462-80006DB1F523}">
      <dgm:prSet/>
      <dgm:spPr/>
      <dgm:t>
        <a:bodyPr/>
        <a:lstStyle/>
        <a:p>
          <a:endParaRPr lang="en-US"/>
        </a:p>
      </dgm:t>
    </dgm:pt>
    <dgm:pt modelId="{AD74B53F-6B13-4E27-8EAB-D2ACDD535AD0}" type="sibTrans" cxnId="{7E66E64D-4DF6-4500-A462-80006DB1F523}">
      <dgm:prSet/>
      <dgm:spPr/>
      <dgm:t>
        <a:bodyPr/>
        <a:lstStyle/>
        <a:p>
          <a:endParaRPr lang="en-US"/>
        </a:p>
      </dgm:t>
    </dgm:pt>
    <dgm:pt modelId="{5FACFF17-2ED6-4F1C-B1ED-E0972B04214E}">
      <dgm:prSet phldrT="[Text]"/>
      <dgm:spPr>
        <a:xfrm>
          <a:off x="3348" y="442693"/>
          <a:ext cx="2283767" cy="376610"/>
        </a:xfrm>
        <a:prstGeom prst="rect">
          <a:avLst/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Be Flexible</a:t>
          </a:r>
        </a:p>
      </dgm:t>
    </dgm:pt>
    <dgm:pt modelId="{582E4265-4504-4B93-BD7F-14B74EE38F5D}" type="parTrans" cxnId="{7B87FDC4-537B-4CB9-97FC-E0DEA7CC4A70}">
      <dgm:prSet/>
      <dgm:spPr/>
      <dgm:t>
        <a:bodyPr/>
        <a:lstStyle/>
        <a:p>
          <a:endParaRPr lang="en-US"/>
        </a:p>
      </dgm:t>
    </dgm:pt>
    <dgm:pt modelId="{4CC70692-5784-4B37-9E47-7E77D82E9D5B}" type="sibTrans" cxnId="{7B87FDC4-537B-4CB9-97FC-E0DEA7CC4A70}">
      <dgm:prSet/>
      <dgm:spPr/>
      <dgm:t>
        <a:bodyPr/>
        <a:lstStyle/>
        <a:p>
          <a:endParaRPr lang="en-US"/>
        </a:p>
      </dgm:t>
    </dgm:pt>
    <dgm:pt modelId="{B02160D9-998C-48C1-B7DD-24103A331D3E}">
      <dgm:prSet phldrT="[Text]"/>
      <dgm:spPr>
        <a:xfrm>
          <a:off x="4570883" y="442693"/>
          <a:ext cx="2283767" cy="376610"/>
        </a:xfrm>
        <a:prstGeom prst="rect">
          <a:avLst/>
        </a:prstGeom>
        <a:solidFill>
          <a:srgbClr val="F7964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7964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Brief the Office</a:t>
          </a:r>
        </a:p>
      </dgm:t>
    </dgm:pt>
    <dgm:pt modelId="{6E7BD0A5-1E99-413C-99EA-B5742C5E49A2}" type="parTrans" cxnId="{1CE3BD3B-2A51-4048-BD04-0B4ED0095514}">
      <dgm:prSet/>
      <dgm:spPr/>
      <dgm:t>
        <a:bodyPr/>
        <a:lstStyle/>
        <a:p>
          <a:endParaRPr lang="en-US"/>
        </a:p>
      </dgm:t>
    </dgm:pt>
    <dgm:pt modelId="{D3EC16F2-BA98-443F-8EAB-6AC0E68D6F49}" type="sibTrans" cxnId="{1CE3BD3B-2A51-4048-BD04-0B4ED0095514}">
      <dgm:prSet/>
      <dgm:spPr/>
      <dgm:t>
        <a:bodyPr/>
        <a:lstStyle/>
        <a:p>
          <a:endParaRPr lang="en-US"/>
        </a:p>
      </dgm:t>
    </dgm:pt>
    <dgm:pt modelId="{25E82A55-4FDA-46BD-857D-1B83D7D67413}">
      <dgm:prSet phldrT="[Text]" custT="1"/>
      <dgm:spPr>
        <a:xfrm rot="10800000">
          <a:off x="0" y="1247868"/>
          <a:ext cx="6858000" cy="1259566"/>
        </a:xfrm>
        <a:prstGeom prst="upArrowCallou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During</a:t>
          </a:r>
        </a:p>
      </dgm:t>
    </dgm:pt>
    <dgm:pt modelId="{6267D65F-5FEE-4597-AFAE-2002A017BA96}" type="parTrans" cxnId="{605ABD5B-9CAF-4B40-9693-AC5DF4321511}">
      <dgm:prSet/>
      <dgm:spPr/>
      <dgm:t>
        <a:bodyPr/>
        <a:lstStyle/>
        <a:p>
          <a:endParaRPr lang="en-US"/>
        </a:p>
      </dgm:t>
    </dgm:pt>
    <dgm:pt modelId="{32F1E46D-40B9-4E5D-8DDE-47CB6BFE4576}" type="sibTrans" cxnId="{605ABD5B-9CAF-4B40-9693-AC5DF4321511}">
      <dgm:prSet/>
      <dgm:spPr/>
      <dgm:t>
        <a:bodyPr/>
        <a:lstStyle/>
        <a:p>
          <a:endParaRPr lang="en-US"/>
        </a:p>
      </dgm:t>
    </dgm:pt>
    <dgm:pt modelId="{6D372279-853D-4669-9420-FA9B9D32EFA2}">
      <dgm:prSet phldrT="[Text]"/>
      <dgm:spPr>
        <a:xfrm>
          <a:off x="837" y="1689975"/>
          <a:ext cx="1371265" cy="376610"/>
        </a:xfrm>
        <a:prstGeom prst="rect">
          <a:avLst/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Prompt</a:t>
          </a:r>
        </a:p>
      </dgm:t>
    </dgm:pt>
    <dgm:pt modelId="{FDE56305-841A-4929-A0D7-25775A72E642}" type="parTrans" cxnId="{A8E90DE6-FCFA-45E8-8BA2-DA82D8E85309}">
      <dgm:prSet/>
      <dgm:spPr/>
      <dgm:t>
        <a:bodyPr/>
        <a:lstStyle/>
        <a:p>
          <a:endParaRPr lang="en-US"/>
        </a:p>
      </dgm:t>
    </dgm:pt>
    <dgm:pt modelId="{15D3769E-3B72-4AB0-B8AF-35A03437E65A}" type="sibTrans" cxnId="{A8E90DE6-FCFA-45E8-8BA2-DA82D8E85309}">
      <dgm:prSet/>
      <dgm:spPr/>
      <dgm:t>
        <a:bodyPr/>
        <a:lstStyle/>
        <a:p>
          <a:endParaRPr lang="en-US"/>
        </a:p>
      </dgm:t>
    </dgm:pt>
    <dgm:pt modelId="{FE83CB81-B317-446C-87F7-9F8E158CD56B}">
      <dgm:prSet phldrT="[Text]"/>
      <dgm:spPr>
        <a:xfrm>
          <a:off x="1372102" y="1689975"/>
          <a:ext cx="1371265" cy="376610"/>
        </a:xfrm>
        <a:prstGeom prst="rect">
          <a:avLst/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Organized</a:t>
          </a:r>
        </a:p>
      </dgm:t>
    </dgm:pt>
    <dgm:pt modelId="{620A6757-ECD1-4F4D-8D51-7094561FDB24}" type="parTrans" cxnId="{FBE1286A-14BE-45C4-9588-DB3DEA5B52A5}">
      <dgm:prSet/>
      <dgm:spPr/>
      <dgm:t>
        <a:bodyPr/>
        <a:lstStyle/>
        <a:p>
          <a:endParaRPr lang="en-US"/>
        </a:p>
      </dgm:t>
    </dgm:pt>
    <dgm:pt modelId="{921F433D-F77E-4F3A-9F19-C9E8F8D09385}" type="sibTrans" cxnId="{FBE1286A-14BE-45C4-9588-DB3DEA5B52A5}">
      <dgm:prSet/>
      <dgm:spPr/>
      <dgm:t>
        <a:bodyPr/>
        <a:lstStyle/>
        <a:p>
          <a:endParaRPr lang="en-US"/>
        </a:p>
      </dgm:t>
    </dgm:pt>
    <dgm:pt modelId="{BF76E55D-D414-47D6-BCBA-865979A09D7B}">
      <dgm:prSet phldrT="[Text]" custT="1"/>
      <dgm:spPr>
        <a:xfrm>
          <a:off x="0" y="2495150"/>
          <a:ext cx="6858000" cy="818963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After</a:t>
          </a:r>
        </a:p>
      </dgm:t>
    </dgm:pt>
    <dgm:pt modelId="{D572C056-6E57-408B-92E2-CF569B4CC229}" type="parTrans" cxnId="{021320A7-AC77-4822-9521-5B39E839259E}">
      <dgm:prSet/>
      <dgm:spPr/>
      <dgm:t>
        <a:bodyPr/>
        <a:lstStyle/>
        <a:p>
          <a:endParaRPr lang="en-US"/>
        </a:p>
      </dgm:t>
    </dgm:pt>
    <dgm:pt modelId="{08AC096B-629D-41AA-926A-E0812A0C3F4F}" type="sibTrans" cxnId="{021320A7-AC77-4822-9521-5B39E839259E}">
      <dgm:prSet/>
      <dgm:spPr/>
      <dgm:t>
        <a:bodyPr/>
        <a:lstStyle/>
        <a:p>
          <a:endParaRPr lang="en-US"/>
        </a:p>
      </dgm:t>
    </dgm:pt>
    <dgm:pt modelId="{E70971A2-0D95-497E-AF34-1030F037C787}">
      <dgm:prSet phldrT="[Text]"/>
      <dgm:spPr>
        <a:xfrm>
          <a:off x="0" y="2921011"/>
          <a:ext cx="3429000" cy="376723"/>
        </a:xfrm>
        <a:prstGeom prst="rect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Follow-up</a:t>
          </a:r>
        </a:p>
      </dgm:t>
    </dgm:pt>
    <dgm:pt modelId="{20AFAA00-322D-43EB-8E41-0AEA681D387C}" type="parTrans" cxnId="{9C0B4F57-11F9-420F-8EFF-3C76C425DA47}">
      <dgm:prSet/>
      <dgm:spPr/>
      <dgm:t>
        <a:bodyPr/>
        <a:lstStyle/>
        <a:p>
          <a:endParaRPr lang="en-US"/>
        </a:p>
      </dgm:t>
    </dgm:pt>
    <dgm:pt modelId="{5C7E7FF2-547B-42B9-887B-354C6E3FEE3B}" type="sibTrans" cxnId="{9C0B4F57-11F9-420F-8EFF-3C76C425DA47}">
      <dgm:prSet/>
      <dgm:spPr/>
      <dgm:t>
        <a:bodyPr/>
        <a:lstStyle/>
        <a:p>
          <a:endParaRPr lang="en-US"/>
        </a:p>
      </dgm:t>
    </dgm:pt>
    <dgm:pt modelId="{F6EAB077-9EF8-46ED-B4FD-F39E897C1DFE}">
      <dgm:prSet phldrT="[Text]"/>
      <dgm:spPr>
        <a:xfrm>
          <a:off x="3429000" y="2921011"/>
          <a:ext cx="3429000" cy="376723"/>
        </a:xfrm>
        <a:prstGeom prst="rect">
          <a:avLst/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Cultivation</a:t>
          </a:r>
        </a:p>
      </dgm:t>
    </dgm:pt>
    <dgm:pt modelId="{51297223-762E-46F6-9AE3-EA5EE5BB8D7F}" type="parTrans" cxnId="{F6AE1120-3458-4D81-A85C-1248E1523E3A}">
      <dgm:prSet/>
      <dgm:spPr/>
      <dgm:t>
        <a:bodyPr/>
        <a:lstStyle/>
        <a:p>
          <a:endParaRPr lang="en-US"/>
        </a:p>
      </dgm:t>
    </dgm:pt>
    <dgm:pt modelId="{C2EDC223-FDCC-4E5B-89E1-CC1FCC7907C7}" type="sibTrans" cxnId="{F6AE1120-3458-4D81-A85C-1248E1523E3A}">
      <dgm:prSet/>
      <dgm:spPr/>
      <dgm:t>
        <a:bodyPr/>
        <a:lstStyle/>
        <a:p>
          <a:endParaRPr lang="en-US"/>
        </a:p>
      </dgm:t>
    </dgm:pt>
    <dgm:pt modelId="{C42D7087-9909-4A6A-87D0-4A56E279F899}">
      <dgm:prSet phldrT="[Text]"/>
      <dgm:spPr>
        <a:xfrm>
          <a:off x="2287116" y="442693"/>
          <a:ext cx="2283767" cy="376610"/>
        </a:xfrm>
        <a:prstGeom prst="rect">
          <a:avLst/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Work Ahead</a:t>
          </a:r>
        </a:p>
      </dgm:t>
    </dgm:pt>
    <dgm:pt modelId="{37DC12D6-7626-490F-ADD4-24BA5CCA33D5}" type="parTrans" cxnId="{56A3AECB-58C5-4F59-91BB-D45E002F252F}">
      <dgm:prSet/>
      <dgm:spPr/>
      <dgm:t>
        <a:bodyPr/>
        <a:lstStyle/>
        <a:p>
          <a:endParaRPr lang="en-US"/>
        </a:p>
      </dgm:t>
    </dgm:pt>
    <dgm:pt modelId="{642898F2-0D10-4ACA-9A69-E78AB98C494C}" type="sibTrans" cxnId="{56A3AECB-58C5-4F59-91BB-D45E002F252F}">
      <dgm:prSet/>
      <dgm:spPr/>
      <dgm:t>
        <a:bodyPr/>
        <a:lstStyle/>
        <a:p>
          <a:endParaRPr lang="en-US"/>
        </a:p>
      </dgm:t>
    </dgm:pt>
    <dgm:pt modelId="{62FF7033-C7AF-46DC-8519-836144E7A701}">
      <dgm:prSet phldrT="[Text]"/>
      <dgm:spPr>
        <a:xfrm>
          <a:off x="2743367" y="1689975"/>
          <a:ext cx="1371265" cy="376610"/>
        </a:xfrm>
        <a:prstGeom prst="rect">
          <a:avLst/>
        </a:prstGeom>
        <a:solidFill>
          <a:srgbClr val="F7964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7964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Feedback</a:t>
          </a:r>
        </a:p>
      </dgm:t>
    </dgm:pt>
    <dgm:pt modelId="{A175F8B0-4D6B-484F-8F74-E941EC445D74}" type="parTrans" cxnId="{7D2826F7-865E-43C9-82BD-ED5ED474B63A}">
      <dgm:prSet/>
      <dgm:spPr/>
      <dgm:t>
        <a:bodyPr/>
        <a:lstStyle/>
        <a:p>
          <a:endParaRPr lang="en-US"/>
        </a:p>
      </dgm:t>
    </dgm:pt>
    <dgm:pt modelId="{70B47D16-30BB-4972-B789-97921B957232}" type="sibTrans" cxnId="{7D2826F7-865E-43C9-82BD-ED5ED474B63A}">
      <dgm:prSet/>
      <dgm:spPr/>
      <dgm:t>
        <a:bodyPr/>
        <a:lstStyle/>
        <a:p>
          <a:endParaRPr lang="en-US"/>
        </a:p>
      </dgm:t>
    </dgm:pt>
    <dgm:pt modelId="{601D7B08-0967-43EB-AAE7-9C0494DF138D}">
      <dgm:prSet phldrT="[Text]"/>
      <dgm:spPr>
        <a:xfrm>
          <a:off x="4114632" y="1689975"/>
          <a:ext cx="1371265" cy="376610"/>
        </a:xfrm>
        <a:prstGeom prst="rect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Tone</a:t>
          </a:r>
        </a:p>
      </dgm:t>
    </dgm:pt>
    <dgm:pt modelId="{934BFB2E-27D3-45BC-8BB7-8FEF32C37BB0}" type="parTrans" cxnId="{174012B3-0510-4722-ADD3-E635D1DB7D5D}">
      <dgm:prSet/>
      <dgm:spPr/>
      <dgm:t>
        <a:bodyPr/>
        <a:lstStyle/>
        <a:p>
          <a:endParaRPr lang="en-US"/>
        </a:p>
      </dgm:t>
    </dgm:pt>
    <dgm:pt modelId="{14D22F02-3998-488E-BF80-0FD6766FD877}" type="sibTrans" cxnId="{174012B3-0510-4722-ADD3-E635D1DB7D5D}">
      <dgm:prSet/>
      <dgm:spPr/>
      <dgm:t>
        <a:bodyPr/>
        <a:lstStyle/>
        <a:p>
          <a:endParaRPr lang="en-US"/>
        </a:p>
      </dgm:t>
    </dgm:pt>
    <dgm:pt modelId="{47892F7B-CF8C-4DD6-8F6A-4F445C00F3E2}">
      <dgm:prSet phldrT="[Text]"/>
      <dgm:spPr>
        <a:xfrm>
          <a:off x="5485897" y="1689975"/>
          <a:ext cx="1371265" cy="376610"/>
        </a:xfrm>
        <a:prstGeom prst="rect">
          <a:avLst/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Collateral</a:t>
          </a:r>
        </a:p>
      </dgm:t>
    </dgm:pt>
    <dgm:pt modelId="{688F8DCD-11B6-4556-8811-44FCC442F6B6}" type="parTrans" cxnId="{15496D28-1938-4518-998D-5B91DAA175C6}">
      <dgm:prSet/>
      <dgm:spPr/>
      <dgm:t>
        <a:bodyPr/>
        <a:lstStyle/>
        <a:p>
          <a:endParaRPr lang="en-US"/>
        </a:p>
      </dgm:t>
    </dgm:pt>
    <dgm:pt modelId="{4A428B50-85DB-473E-91E0-964465BDE9C4}" type="sibTrans" cxnId="{15496D28-1938-4518-998D-5B91DAA175C6}">
      <dgm:prSet/>
      <dgm:spPr/>
      <dgm:t>
        <a:bodyPr/>
        <a:lstStyle/>
        <a:p>
          <a:endParaRPr lang="en-US"/>
        </a:p>
      </dgm:t>
    </dgm:pt>
    <dgm:pt modelId="{0C603654-CBCB-47AD-8CFF-29DB59559DAB}" type="pres">
      <dgm:prSet presAssocID="{9EC175ED-49F1-4626-9F42-7AA6F341BF84}" presName="Name0" presStyleCnt="0">
        <dgm:presLayoutVars>
          <dgm:dir/>
          <dgm:animLvl val="lvl"/>
          <dgm:resizeHandles val="exact"/>
        </dgm:presLayoutVars>
      </dgm:prSet>
      <dgm:spPr/>
    </dgm:pt>
    <dgm:pt modelId="{5B86FE44-ACFE-4015-A1D4-AC82D150BDFF}" type="pres">
      <dgm:prSet presAssocID="{BF76E55D-D414-47D6-BCBA-865979A09D7B}" presName="boxAndChildren" presStyleCnt="0"/>
      <dgm:spPr/>
    </dgm:pt>
    <dgm:pt modelId="{6833DAA1-C2EB-4EF1-90B3-3920F667BEF5}" type="pres">
      <dgm:prSet presAssocID="{BF76E55D-D414-47D6-BCBA-865979A09D7B}" presName="parentTextBox" presStyleLbl="node1" presStyleIdx="0" presStyleCnt="3"/>
      <dgm:spPr/>
    </dgm:pt>
    <dgm:pt modelId="{752BA26D-B31B-4409-89B8-EFDD935D911A}" type="pres">
      <dgm:prSet presAssocID="{BF76E55D-D414-47D6-BCBA-865979A09D7B}" presName="entireBox" presStyleLbl="node1" presStyleIdx="0" presStyleCnt="3"/>
      <dgm:spPr/>
    </dgm:pt>
    <dgm:pt modelId="{6A1D5F5C-2470-4795-BC34-E2063B5D3445}" type="pres">
      <dgm:prSet presAssocID="{BF76E55D-D414-47D6-BCBA-865979A09D7B}" presName="descendantBox" presStyleCnt="0"/>
      <dgm:spPr/>
    </dgm:pt>
    <dgm:pt modelId="{DC010195-FA39-41FC-8C8F-5AEE9CD7D9B3}" type="pres">
      <dgm:prSet presAssocID="{E70971A2-0D95-497E-AF34-1030F037C787}" presName="childTextBox" presStyleLbl="fgAccFollowNode1" presStyleIdx="0" presStyleCnt="10">
        <dgm:presLayoutVars>
          <dgm:bulletEnabled val="1"/>
        </dgm:presLayoutVars>
      </dgm:prSet>
      <dgm:spPr/>
    </dgm:pt>
    <dgm:pt modelId="{75C3863E-746C-4A8B-8CE5-F220338F1F0B}" type="pres">
      <dgm:prSet presAssocID="{F6EAB077-9EF8-46ED-B4FD-F39E897C1DFE}" presName="childTextBox" presStyleLbl="fgAccFollowNode1" presStyleIdx="1" presStyleCnt="10">
        <dgm:presLayoutVars>
          <dgm:bulletEnabled val="1"/>
        </dgm:presLayoutVars>
      </dgm:prSet>
      <dgm:spPr/>
    </dgm:pt>
    <dgm:pt modelId="{42B9A49B-D5C7-42EA-9684-2173BE5717D7}" type="pres">
      <dgm:prSet presAssocID="{32F1E46D-40B9-4E5D-8DDE-47CB6BFE4576}" presName="sp" presStyleCnt="0"/>
      <dgm:spPr/>
    </dgm:pt>
    <dgm:pt modelId="{DD552BBE-6C33-4E04-AFD7-B39BF2E2DF4F}" type="pres">
      <dgm:prSet presAssocID="{25E82A55-4FDA-46BD-857D-1B83D7D67413}" presName="arrowAndChildren" presStyleCnt="0"/>
      <dgm:spPr/>
    </dgm:pt>
    <dgm:pt modelId="{574CD0ED-760F-40FC-BAD8-689354E6350C}" type="pres">
      <dgm:prSet presAssocID="{25E82A55-4FDA-46BD-857D-1B83D7D67413}" presName="parentTextArrow" presStyleLbl="node1" presStyleIdx="0" presStyleCnt="3"/>
      <dgm:spPr/>
    </dgm:pt>
    <dgm:pt modelId="{91C81525-4AB6-4620-BA2C-AE7373D49A54}" type="pres">
      <dgm:prSet presAssocID="{25E82A55-4FDA-46BD-857D-1B83D7D67413}" presName="arrow" presStyleLbl="node1" presStyleIdx="1" presStyleCnt="3"/>
      <dgm:spPr/>
    </dgm:pt>
    <dgm:pt modelId="{DC7F650A-400B-4056-A00C-39D145E768E4}" type="pres">
      <dgm:prSet presAssocID="{25E82A55-4FDA-46BD-857D-1B83D7D67413}" presName="descendantArrow" presStyleCnt="0"/>
      <dgm:spPr/>
    </dgm:pt>
    <dgm:pt modelId="{39B0DC0F-2AC9-4FAB-8A59-8BC306805960}" type="pres">
      <dgm:prSet presAssocID="{6D372279-853D-4669-9420-FA9B9D32EFA2}" presName="childTextArrow" presStyleLbl="fgAccFollowNode1" presStyleIdx="2" presStyleCnt="10">
        <dgm:presLayoutVars>
          <dgm:bulletEnabled val="1"/>
        </dgm:presLayoutVars>
      </dgm:prSet>
      <dgm:spPr/>
    </dgm:pt>
    <dgm:pt modelId="{7090FD5C-5842-4D8C-BD5B-0BBD20F923AF}" type="pres">
      <dgm:prSet presAssocID="{FE83CB81-B317-446C-87F7-9F8E158CD56B}" presName="childTextArrow" presStyleLbl="fgAccFollowNode1" presStyleIdx="3" presStyleCnt="10">
        <dgm:presLayoutVars>
          <dgm:bulletEnabled val="1"/>
        </dgm:presLayoutVars>
      </dgm:prSet>
      <dgm:spPr/>
    </dgm:pt>
    <dgm:pt modelId="{821040B7-1A47-4A61-89EC-BD626166E166}" type="pres">
      <dgm:prSet presAssocID="{62FF7033-C7AF-46DC-8519-836144E7A701}" presName="childTextArrow" presStyleLbl="fgAccFollowNode1" presStyleIdx="4" presStyleCnt="10">
        <dgm:presLayoutVars>
          <dgm:bulletEnabled val="1"/>
        </dgm:presLayoutVars>
      </dgm:prSet>
      <dgm:spPr/>
    </dgm:pt>
    <dgm:pt modelId="{3711B50F-7AEA-45DE-B5BD-CAB1DFE20EDF}" type="pres">
      <dgm:prSet presAssocID="{601D7B08-0967-43EB-AAE7-9C0494DF138D}" presName="childTextArrow" presStyleLbl="fgAccFollowNode1" presStyleIdx="5" presStyleCnt="10">
        <dgm:presLayoutVars>
          <dgm:bulletEnabled val="1"/>
        </dgm:presLayoutVars>
      </dgm:prSet>
      <dgm:spPr/>
    </dgm:pt>
    <dgm:pt modelId="{D423F2CE-2685-4E23-AADF-0F58AB185A6D}" type="pres">
      <dgm:prSet presAssocID="{47892F7B-CF8C-4DD6-8F6A-4F445C00F3E2}" presName="childTextArrow" presStyleLbl="fgAccFollowNode1" presStyleIdx="6" presStyleCnt="10">
        <dgm:presLayoutVars>
          <dgm:bulletEnabled val="1"/>
        </dgm:presLayoutVars>
      </dgm:prSet>
      <dgm:spPr/>
    </dgm:pt>
    <dgm:pt modelId="{6EAAA322-3763-4DE6-AB5A-7273C72859CC}" type="pres">
      <dgm:prSet presAssocID="{AD74B53F-6B13-4E27-8EAB-D2ACDD535AD0}" presName="sp" presStyleCnt="0"/>
      <dgm:spPr/>
    </dgm:pt>
    <dgm:pt modelId="{8B94990C-E2D5-4B7D-9ECA-B21046BE76E4}" type="pres">
      <dgm:prSet presAssocID="{BE2EF3D7-4C58-4390-ACFD-9BF113FBDB0B}" presName="arrowAndChildren" presStyleCnt="0"/>
      <dgm:spPr/>
    </dgm:pt>
    <dgm:pt modelId="{3BB1BAA8-A4E1-46A2-8E09-01F02DAD3837}" type="pres">
      <dgm:prSet presAssocID="{BE2EF3D7-4C58-4390-ACFD-9BF113FBDB0B}" presName="parentTextArrow" presStyleLbl="node1" presStyleIdx="1" presStyleCnt="3"/>
      <dgm:spPr/>
    </dgm:pt>
    <dgm:pt modelId="{73135346-0FB5-4850-9195-30CA2CDAB987}" type="pres">
      <dgm:prSet presAssocID="{BE2EF3D7-4C58-4390-ACFD-9BF113FBDB0B}" presName="arrow" presStyleLbl="node1" presStyleIdx="2" presStyleCnt="3" custLinFactNeighborY="-1130"/>
      <dgm:spPr/>
    </dgm:pt>
    <dgm:pt modelId="{328B7611-E591-49E6-B06F-0801FED3E7D1}" type="pres">
      <dgm:prSet presAssocID="{BE2EF3D7-4C58-4390-ACFD-9BF113FBDB0B}" presName="descendantArrow" presStyleCnt="0"/>
      <dgm:spPr/>
    </dgm:pt>
    <dgm:pt modelId="{3FC2F770-9B59-44F2-AB70-2381D4E1E52E}" type="pres">
      <dgm:prSet presAssocID="{5FACFF17-2ED6-4F1C-B1ED-E0972B04214E}" presName="childTextArrow" presStyleLbl="fgAccFollowNode1" presStyleIdx="7" presStyleCnt="10">
        <dgm:presLayoutVars>
          <dgm:bulletEnabled val="1"/>
        </dgm:presLayoutVars>
      </dgm:prSet>
      <dgm:spPr/>
    </dgm:pt>
    <dgm:pt modelId="{5A36296A-0FDA-4981-832A-E86EDBA5D03F}" type="pres">
      <dgm:prSet presAssocID="{C42D7087-9909-4A6A-87D0-4A56E279F899}" presName="childTextArrow" presStyleLbl="fgAccFollowNode1" presStyleIdx="8" presStyleCnt="10">
        <dgm:presLayoutVars>
          <dgm:bulletEnabled val="1"/>
        </dgm:presLayoutVars>
      </dgm:prSet>
      <dgm:spPr/>
    </dgm:pt>
    <dgm:pt modelId="{1B5D3CAD-67FB-40EA-B1D3-71C9BAAA42F3}" type="pres">
      <dgm:prSet presAssocID="{B02160D9-998C-48C1-B7DD-24103A331D3E}" presName="childTextArrow" presStyleLbl="fgAccFollowNode1" presStyleIdx="9" presStyleCnt="10">
        <dgm:presLayoutVars>
          <dgm:bulletEnabled val="1"/>
        </dgm:presLayoutVars>
      </dgm:prSet>
      <dgm:spPr/>
    </dgm:pt>
  </dgm:ptLst>
  <dgm:cxnLst>
    <dgm:cxn modelId="{ABAA1DFD-37A2-4619-BFA5-A248B05AAAEE}" type="presOf" srcId="{E70971A2-0D95-497E-AF34-1030F037C787}" destId="{DC010195-FA39-41FC-8C8F-5AEE9CD7D9B3}" srcOrd="0" destOrd="0" presId="urn:microsoft.com/office/officeart/2005/8/layout/process4"/>
    <dgm:cxn modelId="{00EC2E55-9593-42E7-8FDC-7A73848174B7}" type="presOf" srcId="{25E82A55-4FDA-46BD-857D-1B83D7D67413}" destId="{574CD0ED-760F-40FC-BAD8-689354E6350C}" srcOrd="0" destOrd="0" presId="urn:microsoft.com/office/officeart/2005/8/layout/process4"/>
    <dgm:cxn modelId="{B37B6C57-A332-4447-921C-FB0D7959DB89}" type="presOf" srcId="{BF76E55D-D414-47D6-BCBA-865979A09D7B}" destId="{752BA26D-B31B-4409-89B8-EFDD935D911A}" srcOrd="1" destOrd="0" presId="urn:microsoft.com/office/officeart/2005/8/layout/process4"/>
    <dgm:cxn modelId="{F6AE1120-3458-4D81-A85C-1248E1523E3A}" srcId="{BF76E55D-D414-47D6-BCBA-865979A09D7B}" destId="{F6EAB077-9EF8-46ED-B4FD-F39E897C1DFE}" srcOrd="1" destOrd="0" parTransId="{51297223-762E-46F6-9AE3-EA5EE5BB8D7F}" sibTransId="{C2EDC223-FDCC-4E5B-89E1-CC1FCC7907C7}"/>
    <dgm:cxn modelId="{7B87FDC4-537B-4CB9-97FC-E0DEA7CC4A70}" srcId="{BE2EF3D7-4C58-4390-ACFD-9BF113FBDB0B}" destId="{5FACFF17-2ED6-4F1C-B1ED-E0972B04214E}" srcOrd="0" destOrd="0" parTransId="{582E4265-4504-4B93-BD7F-14B74EE38F5D}" sibTransId="{4CC70692-5784-4B37-9E47-7E77D82E9D5B}"/>
    <dgm:cxn modelId="{021320A7-AC77-4822-9521-5B39E839259E}" srcId="{9EC175ED-49F1-4626-9F42-7AA6F341BF84}" destId="{BF76E55D-D414-47D6-BCBA-865979A09D7B}" srcOrd="2" destOrd="0" parTransId="{D572C056-6E57-408B-92E2-CF569B4CC229}" sibTransId="{08AC096B-629D-41AA-926A-E0812A0C3F4F}"/>
    <dgm:cxn modelId="{A8E90DE6-FCFA-45E8-8BA2-DA82D8E85309}" srcId="{25E82A55-4FDA-46BD-857D-1B83D7D67413}" destId="{6D372279-853D-4669-9420-FA9B9D32EFA2}" srcOrd="0" destOrd="0" parTransId="{FDE56305-841A-4929-A0D7-25775A72E642}" sibTransId="{15D3769E-3B72-4AB0-B8AF-35A03437E65A}"/>
    <dgm:cxn modelId="{E45C85B3-2061-4E4E-9750-711B53877C28}" type="presOf" srcId="{9EC175ED-49F1-4626-9F42-7AA6F341BF84}" destId="{0C603654-CBCB-47AD-8CFF-29DB59559DAB}" srcOrd="0" destOrd="0" presId="urn:microsoft.com/office/officeart/2005/8/layout/process4"/>
    <dgm:cxn modelId="{A00614E1-817C-42B9-AE03-05D78114011B}" type="presOf" srcId="{47892F7B-CF8C-4DD6-8F6A-4F445C00F3E2}" destId="{D423F2CE-2685-4E23-AADF-0F58AB185A6D}" srcOrd="0" destOrd="0" presId="urn:microsoft.com/office/officeart/2005/8/layout/process4"/>
    <dgm:cxn modelId="{FBE1286A-14BE-45C4-9588-DB3DEA5B52A5}" srcId="{25E82A55-4FDA-46BD-857D-1B83D7D67413}" destId="{FE83CB81-B317-446C-87F7-9F8E158CD56B}" srcOrd="1" destOrd="0" parTransId="{620A6757-ECD1-4F4D-8D51-7094561FDB24}" sibTransId="{921F433D-F77E-4F3A-9F19-C9E8F8D09385}"/>
    <dgm:cxn modelId="{7D2826F7-865E-43C9-82BD-ED5ED474B63A}" srcId="{25E82A55-4FDA-46BD-857D-1B83D7D67413}" destId="{62FF7033-C7AF-46DC-8519-836144E7A701}" srcOrd="2" destOrd="0" parTransId="{A175F8B0-4D6B-484F-8F74-E941EC445D74}" sibTransId="{70B47D16-30BB-4972-B789-97921B957232}"/>
    <dgm:cxn modelId="{08BB8FE9-E3F4-4D70-9BDF-E7A71F7337DE}" type="presOf" srcId="{601D7B08-0967-43EB-AAE7-9C0494DF138D}" destId="{3711B50F-7AEA-45DE-B5BD-CAB1DFE20EDF}" srcOrd="0" destOrd="0" presId="urn:microsoft.com/office/officeart/2005/8/layout/process4"/>
    <dgm:cxn modelId="{E6A4C703-3D3A-40BF-B6E2-C4EFF874F537}" type="presOf" srcId="{5FACFF17-2ED6-4F1C-B1ED-E0972B04214E}" destId="{3FC2F770-9B59-44F2-AB70-2381D4E1E52E}" srcOrd="0" destOrd="0" presId="urn:microsoft.com/office/officeart/2005/8/layout/process4"/>
    <dgm:cxn modelId="{AAA1F5A5-689C-42CC-8A48-37C74F6102DE}" type="presOf" srcId="{BE2EF3D7-4C58-4390-ACFD-9BF113FBDB0B}" destId="{3BB1BAA8-A4E1-46A2-8E09-01F02DAD3837}" srcOrd="0" destOrd="0" presId="urn:microsoft.com/office/officeart/2005/8/layout/process4"/>
    <dgm:cxn modelId="{56A3AECB-58C5-4F59-91BB-D45E002F252F}" srcId="{BE2EF3D7-4C58-4390-ACFD-9BF113FBDB0B}" destId="{C42D7087-9909-4A6A-87D0-4A56E279F899}" srcOrd="1" destOrd="0" parTransId="{37DC12D6-7626-490F-ADD4-24BA5CCA33D5}" sibTransId="{642898F2-0D10-4ACA-9A69-E78AB98C494C}"/>
    <dgm:cxn modelId="{16FA1ADF-15DB-445C-8630-95D95F2A380F}" type="presOf" srcId="{BE2EF3D7-4C58-4390-ACFD-9BF113FBDB0B}" destId="{73135346-0FB5-4850-9195-30CA2CDAB987}" srcOrd="1" destOrd="0" presId="urn:microsoft.com/office/officeart/2005/8/layout/process4"/>
    <dgm:cxn modelId="{33827373-873F-4985-8A39-C1EDEF37C46D}" type="presOf" srcId="{6D372279-853D-4669-9420-FA9B9D32EFA2}" destId="{39B0DC0F-2AC9-4FAB-8A59-8BC306805960}" srcOrd="0" destOrd="0" presId="urn:microsoft.com/office/officeart/2005/8/layout/process4"/>
    <dgm:cxn modelId="{B1BE244C-342C-486D-B3C1-0D880683AC82}" type="presOf" srcId="{C42D7087-9909-4A6A-87D0-4A56E279F899}" destId="{5A36296A-0FDA-4981-832A-E86EDBA5D03F}" srcOrd="0" destOrd="0" presId="urn:microsoft.com/office/officeart/2005/8/layout/process4"/>
    <dgm:cxn modelId="{3B8307B5-BC7F-43F2-9E8F-E75D34602365}" type="presOf" srcId="{B02160D9-998C-48C1-B7DD-24103A331D3E}" destId="{1B5D3CAD-67FB-40EA-B1D3-71C9BAAA42F3}" srcOrd="0" destOrd="0" presId="urn:microsoft.com/office/officeart/2005/8/layout/process4"/>
    <dgm:cxn modelId="{7E66E64D-4DF6-4500-A462-80006DB1F523}" srcId="{9EC175ED-49F1-4626-9F42-7AA6F341BF84}" destId="{BE2EF3D7-4C58-4390-ACFD-9BF113FBDB0B}" srcOrd="0" destOrd="0" parTransId="{54169ABD-0EC1-419A-927B-486975D53124}" sibTransId="{AD74B53F-6B13-4E27-8EAB-D2ACDD535AD0}"/>
    <dgm:cxn modelId="{63EA6C69-6713-46EA-A0DD-AF443561182F}" type="presOf" srcId="{F6EAB077-9EF8-46ED-B4FD-F39E897C1DFE}" destId="{75C3863E-746C-4A8B-8CE5-F220338F1F0B}" srcOrd="0" destOrd="0" presId="urn:microsoft.com/office/officeart/2005/8/layout/process4"/>
    <dgm:cxn modelId="{87C84E37-CD4B-4CDE-82A6-98623A7CF817}" type="presOf" srcId="{BF76E55D-D414-47D6-BCBA-865979A09D7B}" destId="{6833DAA1-C2EB-4EF1-90B3-3920F667BEF5}" srcOrd="0" destOrd="0" presId="urn:microsoft.com/office/officeart/2005/8/layout/process4"/>
    <dgm:cxn modelId="{1CE3BD3B-2A51-4048-BD04-0B4ED0095514}" srcId="{BE2EF3D7-4C58-4390-ACFD-9BF113FBDB0B}" destId="{B02160D9-998C-48C1-B7DD-24103A331D3E}" srcOrd="2" destOrd="0" parTransId="{6E7BD0A5-1E99-413C-99EA-B5742C5E49A2}" sibTransId="{D3EC16F2-BA98-443F-8EAB-6AC0E68D6F49}"/>
    <dgm:cxn modelId="{15496D28-1938-4518-998D-5B91DAA175C6}" srcId="{25E82A55-4FDA-46BD-857D-1B83D7D67413}" destId="{47892F7B-CF8C-4DD6-8F6A-4F445C00F3E2}" srcOrd="4" destOrd="0" parTransId="{688F8DCD-11B6-4556-8811-44FCC442F6B6}" sibTransId="{4A428B50-85DB-473E-91E0-964465BDE9C4}"/>
    <dgm:cxn modelId="{46A6C3FB-F935-46F3-93B5-D4259648A70F}" type="presOf" srcId="{FE83CB81-B317-446C-87F7-9F8E158CD56B}" destId="{7090FD5C-5842-4D8C-BD5B-0BBD20F923AF}" srcOrd="0" destOrd="0" presId="urn:microsoft.com/office/officeart/2005/8/layout/process4"/>
    <dgm:cxn modelId="{990C0ED0-B66B-45E9-AFC3-E4178723BD9F}" type="presOf" srcId="{62FF7033-C7AF-46DC-8519-836144E7A701}" destId="{821040B7-1A47-4A61-89EC-BD626166E166}" srcOrd="0" destOrd="0" presId="urn:microsoft.com/office/officeart/2005/8/layout/process4"/>
    <dgm:cxn modelId="{174012B3-0510-4722-ADD3-E635D1DB7D5D}" srcId="{25E82A55-4FDA-46BD-857D-1B83D7D67413}" destId="{601D7B08-0967-43EB-AAE7-9C0494DF138D}" srcOrd="3" destOrd="0" parTransId="{934BFB2E-27D3-45BC-8BB7-8FEF32C37BB0}" sibTransId="{14D22F02-3998-488E-BF80-0FD6766FD877}"/>
    <dgm:cxn modelId="{9C0B4F57-11F9-420F-8EFF-3C76C425DA47}" srcId="{BF76E55D-D414-47D6-BCBA-865979A09D7B}" destId="{E70971A2-0D95-497E-AF34-1030F037C787}" srcOrd="0" destOrd="0" parTransId="{20AFAA00-322D-43EB-8E41-0AEA681D387C}" sibTransId="{5C7E7FF2-547B-42B9-887B-354C6E3FEE3B}"/>
    <dgm:cxn modelId="{605ABD5B-9CAF-4B40-9693-AC5DF4321511}" srcId="{9EC175ED-49F1-4626-9F42-7AA6F341BF84}" destId="{25E82A55-4FDA-46BD-857D-1B83D7D67413}" srcOrd="1" destOrd="0" parTransId="{6267D65F-5FEE-4597-AFAE-2002A017BA96}" sibTransId="{32F1E46D-40B9-4E5D-8DDE-47CB6BFE4576}"/>
    <dgm:cxn modelId="{0B963DC1-DF55-4462-BDAF-DE1A3FF6463B}" type="presOf" srcId="{25E82A55-4FDA-46BD-857D-1B83D7D67413}" destId="{91C81525-4AB6-4620-BA2C-AE7373D49A54}" srcOrd="1" destOrd="0" presId="urn:microsoft.com/office/officeart/2005/8/layout/process4"/>
    <dgm:cxn modelId="{3AE52283-3BCA-4E13-BE25-23B20CB0890D}" type="presParOf" srcId="{0C603654-CBCB-47AD-8CFF-29DB59559DAB}" destId="{5B86FE44-ACFE-4015-A1D4-AC82D150BDFF}" srcOrd="0" destOrd="0" presId="urn:microsoft.com/office/officeart/2005/8/layout/process4"/>
    <dgm:cxn modelId="{91AEE807-349A-4E6B-9F53-ADBEC8B9F46F}" type="presParOf" srcId="{5B86FE44-ACFE-4015-A1D4-AC82D150BDFF}" destId="{6833DAA1-C2EB-4EF1-90B3-3920F667BEF5}" srcOrd="0" destOrd="0" presId="urn:microsoft.com/office/officeart/2005/8/layout/process4"/>
    <dgm:cxn modelId="{4996EF58-D8FA-4069-8060-5BD886C95BD7}" type="presParOf" srcId="{5B86FE44-ACFE-4015-A1D4-AC82D150BDFF}" destId="{752BA26D-B31B-4409-89B8-EFDD935D911A}" srcOrd="1" destOrd="0" presId="urn:microsoft.com/office/officeart/2005/8/layout/process4"/>
    <dgm:cxn modelId="{B6796979-D989-4446-BB85-C0CBA0895D9A}" type="presParOf" srcId="{5B86FE44-ACFE-4015-A1D4-AC82D150BDFF}" destId="{6A1D5F5C-2470-4795-BC34-E2063B5D3445}" srcOrd="2" destOrd="0" presId="urn:microsoft.com/office/officeart/2005/8/layout/process4"/>
    <dgm:cxn modelId="{3C6A3404-81A7-4B6D-8406-862D23B78C98}" type="presParOf" srcId="{6A1D5F5C-2470-4795-BC34-E2063B5D3445}" destId="{DC010195-FA39-41FC-8C8F-5AEE9CD7D9B3}" srcOrd="0" destOrd="0" presId="urn:microsoft.com/office/officeart/2005/8/layout/process4"/>
    <dgm:cxn modelId="{3A8709B6-060B-4B44-9900-739D8FFCFFAC}" type="presParOf" srcId="{6A1D5F5C-2470-4795-BC34-E2063B5D3445}" destId="{75C3863E-746C-4A8B-8CE5-F220338F1F0B}" srcOrd="1" destOrd="0" presId="urn:microsoft.com/office/officeart/2005/8/layout/process4"/>
    <dgm:cxn modelId="{D01DDD28-ADC7-477F-8244-E13C60F9D7E1}" type="presParOf" srcId="{0C603654-CBCB-47AD-8CFF-29DB59559DAB}" destId="{42B9A49B-D5C7-42EA-9684-2173BE5717D7}" srcOrd="1" destOrd="0" presId="urn:microsoft.com/office/officeart/2005/8/layout/process4"/>
    <dgm:cxn modelId="{29856B4C-9CC4-45CF-B025-0EB17DAF3CE4}" type="presParOf" srcId="{0C603654-CBCB-47AD-8CFF-29DB59559DAB}" destId="{DD552BBE-6C33-4E04-AFD7-B39BF2E2DF4F}" srcOrd="2" destOrd="0" presId="urn:microsoft.com/office/officeart/2005/8/layout/process4"/>
    <dgm:cxn modelId="{D636BEFE-06B7-4637-B219-C2AF48099719}" type="presParOf" srcId="{DD552BBE-6C33-4E04-AFD7-B39BF2E2DF4F}" destId="{574CD0ED-760F-40FC-BAD8-689354E6350C}" srcOrd="0" destOrd="0" presId="urn:microsoft.com/office/officeart/2005/8/layout/process4"/>
    <dgm:cxn modelId="{194CFC67-7534-42B9-AB4F-5F2500B601A4}" type="presParOf" srcId="{DD552BBE-6C33-4E04-AFD7-B39BF2E2DF4F}" destId="{91C81525-4AB6-4620-BA2C-AE7373D49A54}" srcOrd="1" destOrd="0" presId="urn:microsoft.com/office/officeart/2005/8/layout/process4"/>
    <dgm:cxn modelId="{239155DA-BFA6-4816-9E94-CBC83B00868D}" type="presParOf" srcId="{DD552BBE-6C33-4E04-AFD7-B39BF2E2DF4F}" destId="{DC7F650A-400B-4056-A00C-39D145E768E4}" srcOrd="2" destOrd="0" presId="urn:microsoft.com/office/officeart/2005/8/layout/process4"/>
    <dgm:cxn modelId="{5F645107-EA30-4D8B-AADF-ECA05A3946E7}" type="presParOf" srcId="{DC7F650A-400B-4056-A00C-39D145E768E4}" destId="{39B0DC0F-2AC9-4FAB-8A59-8BC306805960}" srcOrd="0" destOrd="0" presId="urn:microsoft.com/office/officeart/2005/8/layout/process4"/>
    <dgm:cxn modelId="{556EDD7B-AD14-4532-B3E1-861763D00AE2}" type="presParOf" srcId="{DC7F650A-400B-4056-A00C-39D145E768E4}" destId="{7090FD5C-5842-4D8C-BD5B-0BBD20F923AF}" srcOrd="1" destOrd="0" presId="urn:microsoft.com/office/officeart/2005/8/layout/process4"/>
    <dgm:cxn modelId="{D7CA591F-B6AF-4BAA-AF2E-9DF78350B0BA}" type="presParOf" srcId="{DC7F650A-400B-4056-A00C-39D145E768E4}" destId="{821040B7-1A47-4A61-89EC-BD626166E166}" srcOrd="2" destOrd="0" presId="urn:microsoft.com/office/officeart/2005/8/layout/process4"/>
    <dgm:cxn modelId="{CACEACE2-E5FB-4054-AFAC-33C1EEE23B5C}" type="presParOf" srcId="{DC7F650A-400B-4056-A00C-39D145E768E4}" destId="{3711B50F-7AEA-45DE-B5BD-CAB1DFE20EDF}" srcOrd="3" destOrd="0" presId="urn:microsoft.com/office/officeart/2005/8/layout/process4"/>
    <dgm:cxn modelId="{A26AE44D-D5F0-4696-9930-A9CCCE935671}" type="presParOf" srcId="{DC7F650A-400B-4056-A00C-39D145E768E4}" destId="{D423F2CE-2685-4E23-AADF-0F58AB185A6D}" srcOrd="4" destOrd="0" presId="urn:microsoft.com/office/officeart/2005/8/layout/process4"/>
    <dgm:cxn modelId="{D9117E86-F25B-4D73-BF87-F5F60CF51F0E}" type="presParOf" srcId="{0C603654-CBCB-47AD-8CFF-29DB59559DAB}" destId="{6EAAA322-3763-4DE6-AB5A-7273C72859CC}" srcOrd="3" destOrd="0" presId="urn:microsoft.com/office/officeart/2005/8/layout/process4"/>
    <dgm:cxn modelId="{384812FC-9798-4580-87E3-8F2A3AF13DC5}" type="presParOf" srcId="{0C603654-CBCB-47AD-8CFF-29DB59559DAB}" destId="{8B94990C-E2D5-4B7D-9ECA-B21046BE76E4}" srcOrd="4" destOrd="0" presId="urn:microsoft.com/office/officeart/2005/8/layout/process4"/>
    <dgm:cxn modelId="{CEF66192-4DBF-43E4-8CF8-1B3B69E10A99}" type="presParOf" srcId="{8B94990C-E2D5-4B7D-9ECA-B21046BE76E4}" destId="{3BB1BAA8-A4E1-46A2-8E09-01F02DAD3837}" srcOrd="0" destOrd="0" presId="urn:microsoft.com/office/officeart/2005/8/layout/process4"/>
    <dgm:cxn modelId="{AC760B16-868A-4D2B-81D4-B21979478FA8}" type="presParOf" srcId="{8B94990C-E2D5-4B7D-9ECA-B21046BE76E4}" destId="{73135346-0FB5-4850-9195-30CA2CDAB987}" srcOrd="1" destOrd="0" presId="urn:microsoft.com/office/officeart/2005/8/layout/process4"/>
    <dgm:cxn modelId="{CE8F1919-0125-4402-8AE8-0510B9029E61}" type="presParOf" srcId="{8B94990C-E2D5-4B7D-9ECA-B21046BE76E4}" destId="{328B7611-E591-49E6-B06F-0801FED3E7D1}" srcOrd="2" destOrd="0" presId="urn:microsoft.com/office/officeart/2005/8/layout/process4"/>
    <dgm:cxn modelId="{3DBEA308-85D8-4416-BF77-C3480C91DC00}" type="presParOf" srcId="{328B7611-E591-49E6-B06F-0801FED3E7D1}" destId="{3FC2F770-9B59-44F2-AB70-2381D4E1E52E}" srcOrd="0" destOrd="0" presId="urn:microsoft.com/office/officeart/2005/8/layout/process4"/>
    <dgm:cxn modelId="{0AF60381-4542-4E1D-A628-6EAC7490D7C2}" type="presParOf" srcId="{328B7611-E591-49E6-B06F-0801FED3E7D1}" destId="{5A36296A-0FDA-4981-832A-E86EDBA5D03F}" srcOrd="1" destOrd="0" presId="urn:microsoft.com/office/officeart/2005/8/layout/process4"/>
    <dgm:cxn modelId="{D6F1DDA9-40AC-42F4-96FC-3C3BDA9C96D6}" type="presParOf" srcId="{328B7611-E591-49E6-B06F-0801FED3E7D1}" destId="{1B5D3CAD-67FB-40EA-B1D3-71C9BAAA42F3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BA26D-B31B-4409-89B8-EFDD935D911A}">
      <dsp:nvSpPr>
        <dsp:cNvPr id="0" name=""/>
        <dsp:cNvSpPr/>
      </dsp:nvSpPr>
      <dsp:spPr>
        <a:xfrm>
          <a:off x="0" y="2495150"/>
          <a:ext cx="6858000" cy="818963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After</a:t>
          </a:r>
        </a:p>
      </dsp:txBody>
      <dsp:txXfrm>
        <a:off x="0" y="2495150"/>
        <a:ext cx="6858000" cy="442240"/>
      </dsp:txXfrm>
    </dsp:sp>
    <dsp:sp modelId="{DC010195-FA39-41FC-8C8F-5AEE9CD7D9B3}">
      <dsp:nvSpPr>
        <dsp:cNvPr id="0" name=""/>
        <dsp:cNvSpPr/>
      </dsp:nvSpPr>
      <dsp:spPr>
        <a:xfrm>
          <a:off x="0" y="2921011"/>
          <a:ext cx="3429000" cy="376723"/>
        </a:xfrm>
        <a:prstGeom prst="rect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Follow-up</a:t>
          </a:r>
        </a:p>
      </dsp:txBody>
      <dsp:txXfrm>
        <a:off x="0" y="2921011"/>
        <a:ext cx="3429000" cy="376723"/>
      </dsp:txXfrm>
    </dsp:sp>
    <dsp:sp modelId="{75C3863E-746C-4A8B-8CE5-F220338F1F0B}">
      <dsp:nvSpPr>
        <dsp:cNvPr id="0" name=""/>
        <dsp:cNvSpPr/>
      </dsp:nvSpPr>
      <dsp:spPr>
        <a:xfrm>
          <a:off x="3429000" y="2921011"/>
          <a:ext cx="3429000" cy="376723"/>
        </a:xfrm>
        <a:prstGeom prst="rect">
          <a:avLst/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Cultivation</a:t>
          </a:r>
        </a:p>
      </dsp:txBody>
      <dsp:txXfrm>
        <a:off x="3429000" y="2921011"/>
        <a:ext cx="3429000" cy="376723"/>
      </dsp:txXfrm>
    </dsp:sp>
    <dsp:sp modelId="{91C81525-4AB6-4620-BA2C-AE7373D49A54}">
      <dsp:nvSpPr>
        <dsp:cNvPr id="0" name=""/>
        <dsp:cNvSpPr/>
      </dsp:nvSpPr>
      <dsp:spPr>
        <a:xfrm rot="10800000">
          <a:off x="0" y="1247868"/>
          <a:ext cx="6858000" cy="1259566"/>
        </a:xfrm>
        <a:prstGeom prst="upArrowCallou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During</a:t>
          </a:r>
        </a:p>
      </dsp:txBody>
      <dsp:txXfrm rot="-10800000">
        <a:off x="0" y="1402707"/>
        <a:ext cx="6858000" cy="287268"/>
      </dsp:txXfrm>
    </dsp:sp>
    <dsp:sp modelId="{39B0DC0F-2AC9-4FAB-8A59-8BC306805960}">
      <dsp:nvSpPr>
        <dsp:cNvPr id="0" name=""/>
        <dsp:cNvSpPr/>
      </dsp:nvSpPr>
      <dsp:spPr>
        <a:xfrm>
          <a:off x="837" y="1689975"/>
          <a:ext cx="1371265" cy="376610"/>
        </a:xfrm>
        <a:prstGeom prst="rect">
          <a:avLst/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Prompt</a:t>
          </a:r>
        </a:p>
      </dsp:txBody>
      <dsp:txXfrm>
        <a:off x="837" y="1689975"/>
        <a:ext cx="1371265" cy="376610"/>
      </dsp:txXfrm>
    </dsp:sp>
    <dsp:sp modelId="{7090FD5C-5842-4D8C-BD5B-0BBD20F923AF}">
      <dsp:nvSpPr>
        <dsp:cNvPr id="0" name=""/>
        <dsp:cNvSpPr/>
      </dsp:nvSpPr>
      <dsp:spPr>
        <a:xfrm>
          <a:off x="1372102" y="1689975"/>
          <a:ext cx="1371265" cy="376610"/>
        </a:xfrm>
        <a:prstGeom prst="rect">
          <a:avLst/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Organized</a:t>
          </a:r>
        </a:p>
      </dsp:txBody>
      <dsp:txXfrm>
        <a:off x="1372102" y="1689975"/>
        <a:ext cx="1371265" cy="376610"/>
      </dsp:txXfrm>
    </dsp:sp>
    <dsp:sp modelId="{821040B7-1A47-4A61-89EC-BD626166E166}">
      <dsp:nvSpPr>
        <dsp:cNvPr id="0" name=""/>
        <dsp:cNvSpPr/>
      </dsp:nvSpPr>
      <dsp:spPr>
        <a:xfrm>
          <a:off x="2743367" y="1689975"/>
          <a:ext cx="1371265" cy="376610"/>
        </a:xfrm>
        <a:prstGeom prst="rect">
          <a:avLst/>
        </a:prstGeom>
        <a:solidFill>
          <a:srgbClr val="F7964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7964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Feedback</a:t>
          </a:r>
        </a:p>
      </dsp:txBody>
      <dsp:txXfrm>
        <a:off x="2743367" y="1689975"/>
        <a:ext cx="1371265" cy="376610"/>
      </dsp:txXfrm>
    </dsp:sp>
    <dsp:sp modelId="{3711B50F-7AEA-45DE-B5BD-CAB1DFE20EDF}">
      <dsp:nvSpPr>
        <dsp:cNvPr id="0" name=""/>
        <dsp:cNvSpPr/>
      </dsp:nvSpPr>
      <dsp:spPr>
        <a:xfrm>
          <a:off x="4114632" y="1689975"/>
          <a:ext cx="1371265" cy="376610"/>
        </a:xfrm>
        <a:prstGeom prst="rect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Tone</a:t>
          </a:r>
        </a:p>
      </dsp:txBody>
      <dsp:txXfrm>
        <a:off x="4114632" y="1689975"/>
        <a:ext cx="1371265" cy="376610"/>
      </dsp:txXfrm>
    </dsp:sp>
    <dsp:sp modelId="{D423F2CE-2685-4E23-AADF-0F58AB185A6D}">
      <dsp:nvSpPr>
        <dsp:cNvPr id="0" name=""/>
        <dsp:cNvSpPr/>
      </dsp:nvSpPr>
      <dsp:spPr>
        <a:xfrm>
          <a:off x="5485897" y="1689975"/>
          <a:ext cx="1371265" cy="376610"/>
        </a:xfrm>
        <a:prstGeom prst="rect">
          <a:avLst/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Collateral</a:t>
          </a:r>
        </a:p>
      </dsp:txBody>
      <dsp:txXfrm>
        <a:off x="5485897" y="1689975"/>
        <a:ext cx="1371265" cy="376610"/>
      </dsp:txXfrm>
    </dsp:sp>
    <dsp:sp modelId="{73135346-0FB5-4850-9195-30CA2CDAB987}">
      <dsp:nvSpPr>
        <dsp:cNvPr id="0" name=""/>
        <dsp:cNvSpPr/>
      </dsp:nvSpPr>
      <dsp:spPr>
        <a:xfrm rot="10800000">
          <a:off x="0" y="0"/>
          <a:ext cx="6858000" cy="1259566"/>
        </a:xfrm>
        <a:prstGeom prst="upArrowCallou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BEFORE</a:t>
          </a:r>
        </a:p>
      </dsp:txBody>
      <dsp:txXfrm rot="-10800000">
        <a:off x="0" y="154839"/>
        <a:ext cx="6858000" cy="287268"/>
      </dsp:txXfrm>
    </dsp:sp>
    <dsp:sp modelId="{3FC2F770-9B59-44F2-AB70-2381D4E1E52E}">
      <dsp:nvSpPr>
        <dsp:cNvPr id="0" name=""/>
        <dsp:cNvSpPr/>
      </dsp:nvSpPr>
      <dsp:spPr>
        <a:xfrm>
          <a:off x="3348" y="442693"/>
          <a:ext cx="2283767" cy="376610"/>
        </a:xfrm>
        <a:prstGeom prst="rect">
          <a:avLst/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Be Flexible</a:t>
          </a:r>
        </a:p>
      </dsp:txBody>
      <dsp:txXfrm>
        <a:off x="3348" y="442693"/>
        <a:ext cx="2283767" cy="376610"/>
      </dsp:txXfrm>
    </dsp:sp>
    <dsp:sp modelId="{5A36296A-0FDA-4981-832A-E86EDBA5D03F}">
      <dsp:nvSpPr>
        <dsp:cNvPr id="0" name=""/>
        <dsp:cNvSpPr/>
      </dsp:nvSpPr>
      <dsp:spPr>
        <a:xfrm>
          <a:off x="2287116" y="442693"/>
          <a:ext cx="2283767" cy="376610"/>
        </a:xfrm>
        <a:prstGeom prst="rect">
          <a:avLst/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Work Ahead</a:t>
          </a:r>
        </a:p>
      </dsp:txBody>
      <dsp:txXfrm>
        <a:off x="2287116" y="442693"/>
        <a:ext cx="2283767" cy="376610"/>
      </dsp:txXfrm>
    </dsp:sp>
    <dsp:sp modelId="{1B5D3CAD-67FB-40EA-B1D3-71C9BAAA42F3}">
      <dsp:nvSpPr>
        <dsp:cNvPr id="0" name=""/>
        <dsp:cNvSpPr/>
      </dsp:nvSpPr>
      <dsp:spPr>
        <a:xfrm>
          <a:off x="4570883" y="442693"/>
          <a:ext cx="2283767" cy="376610"/>
        </a:xfrm>
        <a:prstGeom prst="rect">
          <a:avLst/>
        </a:prstGeom>
        <a:solidFill>
          <a:srgbClr val="F7964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7964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Brief the Office</a:t>
          </a:r>
        </a:p>
      </dsp:txBody>
      <dsp:txXfrm>
        <a:off x="4570883" y="442693"/>
        <a:ext cx="2283767" cy="376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0.92669</cdr:x>
      <cdr:y>0.066</cdr:y>
    </cdr:from>
    <cdr:to>
      <cdr:x>1</cdr:x>
      <cdr:y>0.132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7075963" y="323165"/>
          <a:ext cx="559789" cy="3231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</a:pPr>
          <a:r>
            <a:rPr lang="en-US" sz="1500" b="1" kern="1200" dirty="0">
              <a:solidFill>
                <a:schemeClr val="tx1"/>
              </a:solidFill>
              <a:latin typeface="Calibri" pitchFamily="34" charset="0"/>
            </a:rPr>
            <a:t>96%</a:t>
          </a:r>
        </a:p>
      </cdr:txBody>
    </cdr:sp>
  </cdr:relSizeAnchor>
  <cdr:relSizeAnchor xmlns:cdr="http://schemas.openxmlformats.org/drawingml/2006/chartDrawing">
    <cdr:from>
      <cdr:x>0.90351</cdr:x>
      <cdr:y>0.14458</cdr:y>
    </cdr:from>
    <cdr:to>
      <cdr:x>1</cdr:x>
      <cdr:y>0.21058</cdr:y>
    </cdr:to>
    <cdr:sp macro="" textlink="">
      <cdr:nvSpPr>
        <cdr:cNvPr id="3" name="TextBox 5"/>
        <cdr:cNvSpPr txBox="1"/>
      </cdr:nvSpPr>
      <cdr:spPr>
        <a:xfrm xmlns:a="http://schemas.openxmlformats.org/drawingml/2006/main">
          <a:off x="6447360" y="707908"/>
          <a:ext cx="688543" cy="3231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</a:pPr>
          <a:r>
            <a:rPr lang="en-US" sz="1500" b="1" kern="1200" dirty="0">
              <a:solidFill>
                <a:schemeClr val="tx1"/>
              </a:solidFill>
              <a:latin typeface="Calibri" pitchFamily="34" charset="0"/>
            </a:rPr>
            <a:t>90%</a:t>
          </a:r>
        </a:p>
      </cdr:txBody>
    </cdr:sp>
  </cdr:relSizeAnchor>
  <cdr:relSizeAnchor xmlns:cdr="http://schemas.openxmlformats.org/drawingml/2006/chartDrawing">
    <cdr:from>
      <cdr:x>0.89474</cdr:x>
      <cdr:y>0.20482</cdr:y>
    </cdr:from>
    <cdr:to>
      <cdr:x>1</cdr:x>
      <cdr:y>0.27082</cdr:y>
    </cdr:to>
    <cdr:sp macro="" textlink="">
      <cdr:nvSpPr>
        <cdr:cNvPr id="4" name="TextBox 5"/>
        <cdr:cNvSpPr txBox="1"/>
      </cdr:nvSpPr>
      <cdr:spPr>
        <a:xfrm xmlns:a="http://schemas.openxmlformats.org/drawingml/2006/main">
          <a:off x="6384777" y="1002861"/>
          <a:ext cx="751125" cy="3231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alibri" pitchFamily="34" charset="0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alibri" pitchFamily="34" charset="0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alibri" pitchFamily="34" charset="0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alibri" pitchFamily="34" charset="0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alibri" pitchFamily="34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Calibri" pitchFamily="34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Calibri" pitchFamily="34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Calibri" pitchFamily="34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Calibri" pitchFamily="34" charset="0"/>
            </a:defRPr>
          </a:lvl9pPr>
        </a:lstStyle>
        <a:p xmlns:a="http://schemas.openxmlformats.org/drawingml/2006/main">
          <a:r>
            <a:rPr lang="en-US" sz="1500" b="1" dirty="0">
              <a:solidFill>
                <a:schemeClr val="tx1"/>
              </a:solidFill>
            </a:rPr>
            <a:t>88%</a:t>
          </a:r>
        </a:p>
      </cdr:txBody>
    </cdr:sp>
  </cdr:relSizeAnchor>
  <cdr:relSizeAnchor xmlns:cdr="http://schemas.openxmlformats.org/drawingml/2006/chartDrawing">
    <cdr:from>
      <cdr:x>0.88596</cdr:x>
      <cdr:y>0.27711</cdr:y>
    </cdr:from>
    <cdr:to>
      <cdr:x>0.9847</cdr:x>
      <cdr:y>0.34311</cdr:y>
    </cdr:to>
    <cdr:sp macro="" textlink="">
      <cdr:nvSpPr>
        <cdr:cNvPr id="5" name="TextBox 5"/>
        <cdr:cNvSpPr txBox="1"/>
      </cdr:nvSpPr>
      <cdr:spPr>
        <a:xfrm xmlns:a="http://schemas.openxmlformats.org/drawingml/2006/main">
          <a:off x="6322125" y="1356815"/>
          <a:ext cx="704596" cy="3231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</a:pPr>
          <a:r>
            <a:rPr lang="en-US" sz="1500" b="1" kern="1200" dirty="0">
              <a:solidFill>
                <a:schemeClr val="tx1"/>
              </a:solidFill>
              <a:latin typeface="Calibri" pitchFamily="34" charset="0"/>
            </a:rPr>
            <a:t>86%</a:t>
          </a:r>
        </a:p>
      </cdr:txBody>
    </cdr:sp>
  </cdr:relSizeAnchor>
  <cdr:relSizeAnchor xmlns:cdr="http://schemas.openxmlformats.org/drawingml/2006/chartDrawing">
    <cdr:from>
      <cdr:x>0.87719</cdr:x>
      <cdr:y>0.33735</cdr:y>
    </cdr:from>
    <cdr:to>
      <cdr:x>0.98661</cdr:x>
      <cdr:y>0.40335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259543" y="1651768"/>
          <a:ext cx="780826" cy="3231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alibri" pitchFamily="34" charset="0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alibri" pitchFamily="34" charset="0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alibri" pitchFamily="34" charset="0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alibri" pitchFamily="34" charset="0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alibri" pitchFamily="34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Calibri" pitchFamily="34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Calibri" pitchFamily="34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Calibri" pitchFamily="34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Calibri" pitchFamily="34" charset="0"/>
            </a:defRPr>
          </a:lvl9pPr>
        </a:lstStyle>
        <a:p xmlns:a="http://schemas.openxmlformats.org/drawingml/2006/main">
          <a:r>
            <a:rPr lang="en-US" sz="1500" b="1" dirty="0">
              <a:solidFill>
                <a:schemeClr val="tx1"/>
              </a:solidFill>
            </a:rPr>
            <a:t>85%</a:t>
          </a:r>
        </a:p>
      </cdr:txBody>
    </cdr:sp>
  </cdr:relSizeAnchor>
  <cdr:relSizeAnchor xmlns:cdr="http://schemas.openxmlformats.org/drawingml/2006/chartDrawing">
    <cdr:from>
      <cdr:x>0.85965</cdr:x>
      <cdr:y>0.39759</cdr:y>
    </cdr:from>
    <cdr:to>
      <cdr:x>0.95027</cdr:x>
      <cdr:y>0.46359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134379" y="1946722"/>
          <a:ext cx="646683" cy="3231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</a:pPr>
          <a:r>
            <a:rPr lang="en-US" sz="1500" b="1" kern="1200" dirty="0">
              <a:solidFill>
                <a:schemeClr val="tx1"/>
              </a:solidFill>
              <a:latin typeface="Calibri" pitchFamily="34" charset="0"/>
            </a:rPr>
            <a:t>82%</a:t>
          </a:r>
        </a:p>
      </cdr:txBody>
    </cdr:sp>
  </cdr:relSizeAnchor>
  <cdr:relSizeAnchor xmlns:cdr="http://schemas.openxmlformats.org/drawingml/2006/chartDrawing">
    <cdr:from>
      <cdr:x>0.82456</cdr:x>
      <cdr:y>0.45783</cdr:y>
    </cdr:from>
    <cdr:to>
      <cdr:x>0.913</cdr:x>
      <cdr:y>0.52383</cdr:y>
    </cdr:to>
    <cdr:sp macro="" textlink="">
      <cdr:nvSpPr>
        <cdr:cNvPr id="8" name="TextBox 5"/>
        <cdr:cNvSpPr txBox="1"/>
      </cdr:nvSpPr>
      <cdr:spPr>
        <a:xfrm xmlns:a="http://schemas.openxmlformats.org/drawingml/2006/main">
          <a:off x="5883980" y="2241674"/>
          <a:ext cx="631121" cy="3231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</a:pPr>
          <a:r>
            <a:rPr lang="en-US" sz="1500" b="1" kern="1200" dirty="0">
              <a:solidFill>
                <a:schemeClr val="tx1"/>
              </a:solidFill>
              <a:latin typeface="Calibri" pitchFamily="34" charset="0"/>
            </a:rPr>
            <a:t>75%</a:t>
          </a:r>
        </a:p>
      </cdr:txBody>
    </cdr:sp>
  </cdr:relSizeAnchor>
  <cdr:relSizeAnchor xmlns:cdr="http://schemas.openxmlformats.org/drawingml/2006/chartDrawing">
    <cdr:from>
      <cdr:x>0.78947</cdr:x>
      <cdr:y>0.53012</cdr:y>
    </cdr:from>
    <cdr:to>
      <cdr:x>0.89672</cdr:x>
      <cdr:y>0.59862</cdr:y>
    </cdr:to>
    <cdr:sp macro="" textlink="">
      <cdr:nvSpPr>
        <cdr:cNvPr id="9" name="TextBox 5"/>
        <cdr:cNvSpPr txBox="1"/>
      </cdr:nvSpPr>
      <cdr:spPr>
        <a:xfrm xmlns:a="http://schemas.openxmlformats.org/drawingml/2006/main">
          <a:off x="5633581" y="2595629"/>
          <a:ext cx="765343" cy="3353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</a:pPr>
          <a:r>
            <a:rPr lang="en-US" sz="1500" b="1" kern="1200" dirty="0">
              <a:solidFill>
                <a:schemeClr val="tx1"/>
              </a:solidFill>
              <a:latin typeface="Calibri" pitchFamily="34" charset="0"/>
            </a:rPr>
            <a:t>70%</a:t>
          </a:r>
        </a:p>
      </cdr:txBody>
    </cdr:sp>
  </cdr:relSizeAnchor>
  <cdr:relSizeAnchor xmlns:cdr="http://schemas.openxmlformats.org/drawingml/2006/chartDrawing">
    <cdr:from>
      <cdr:x>0.71705</cdr:x>
      <cdr:y>0.57965</cdr:y>
    </cdr:from>
    <cdr:to>
      <cdr:x>0.82213</cdr:x>
      <cdr:y>0.64565</cdr:y>
    </cdr:to>
    <cdr:sp macro="" textlink="">
      <cdr:nvSpPr>
        <cdr:cNvPr id="10" name="TextBox 5"/>
        <cdr:cNvSpPr txBox="1"/>
      </cdr:nvSpPr>
      <cdr:spPr>
        <a:xfrm xmlns:a="http://schemas.openxmlformats.org/drawingml/2006/main">
          <a:off x="5116802" y="2838140"/>
          <a:ext cx="749860" cy="3231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</a:pPr>
          <a:r>
            <a:rPr lang="en-US" sz="1500" b="1" kern="1200" dirty="0">
              <a:solidFill>
                <a:schemeClr val="tx1"/>
              </a:solidFill>
              <a:latin typeface="Calibri" pitchFamily="34" charset="0"/>
            </a:rPr>
            <a:t>54%</a:t>
          </a:r>
        </a:p>
      </cdr:txBody>
    </cdr:sp>
  </cdr:relSizeAnchor>
  <cdr:relSizeAnchor xmlns:cdr="http://schemas.openxmlformats.org/drawingml/2006/chartDrawing">
    <cdr:from>
      <cdr:x>0.70179</cdr:x>
      <cdr:y>0.65959</cdr:y>
    </cdr:from>
    <cdr:to>
      <cdr:x>0.80911</cdr:x>
      <cdr:y>0.72559</cdr:y>
    </cdr:to>
    <cdr:sp macro="" textlink="">
      <cdr:nvSpPr>
        <cdr:cNvPr id="11" name="TextBox 5"/>
        <cdr:cNvSpPr txBox="1"/>
      </cdr:nvSpPr>
      <cdr:spPr>
        <a:xfrm xmlns:a="http://schemas.openxmlformats.org/drawingml/2006/main">
          <a:off x="5007877" y="3229545"/>
          <a:ext cx="765842" cy="3231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</a:pPr>
          <a:r>
            <a:rPr lang="en-US" sz="1500" b="1" kern="1200" dirty="0">
              <a:solidFill>
                <a:schemeClr val="tx1"/>
              </a:solidFill>
              <a:latin typeface="Calibri" pitchFamily="34" charset="0"/>
            </a:rPr>
            <a:t>51%</a:t>
          </a:r>
        </a:p>
      </cdr:txBody>
    </cdr:sp>
  </cdr:relSizeAnchor>
  <cdr:relSizeAnchor xmlns:cdr="http://schemas.openxmlformats.org/drawingml/2006/chartDrawing">
    <cdr:from>
      <cdr:x>0.6575</cdr:x>
      <cdr:y>0.70895</cdr:y>
    </cdr:from>
    <cdr:to>
      <cdr:x>0.77814</cdr:x>
      <cdr:y>0.77496</cdr:y>
    </cdr:to>
    <cdr:sp macro="" textlink="">
      <cdr:nvSpPr>
        <cdr:cNvPr id="12" name="TextBox 5"/>
        <cdr:cNvSpPr txBox="1"/>
      </cdr:nvSpPr>
      <cdr:spPr>
        <a:xfrm xmlns:a="http://schemas.openxmlformats.org/drawingml/2006/main">
          <a:off x="4691823" y="3471252"/>
          <a:ext cx="860941" cy="3231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</a:pPr>
          <a:r>
            <a:rPr lang="en-US" sz="1500" b="1" kern="1200" dirty="0">
              <a:solidFill>
                <a:schemeClr val="tx1"/>
              </a:solidFill>
              <a:latin typeface="Calibri" pitchFamily="34" charset="0"/>
            </a:rPr>
            <a:t>45%</a:t>
          </a:r>
        </a:p>
      </cdr:txBody>
    </cdr:sp>
  </cdr:relSizeAnchor>
  <cdr:relSizeAnchor xmlns:cdr="http://schemas.openxmlformats.org/drawingml/2006/chartDrawing">
    <cdr:from>
      <cdr:x>0.65318</cdr:x>
      <cdr:y>0.77198</cdr:y>
    </cdr:from>
    <cdr:to>
      <cdr:x>0.74372</cdr:x>
      <cdr:y>0.83798</cdr:y>
    </cdr:to>
    <cdr:sp macro="" textlink="">
      <cdr:nvSpPr>
        <cdr:cNvPr id="13" name="TextBox 5"/>
        <cdr:cNvSpPr txBox="1"/>
      </cdr:nvSpPr>
      <cdr:spPr>
        <a:xfrm xmlns:a="http://schemas.openxmlformats.org/drawingml/2006/main">
          <a:off x="4661051" y="3779851"/>
          <a:ext cx="646052" cy="3231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</a:pPr>
          <a:r>
            <a:rPr lang="en-US" sz="1500" b="1" kern="1200" dirty="0">
              <a:solidFill>
                <a:schemeClr val="tx1"/>
              </a:solidFill>
              <a:latin typeface="Calibri" pitchFamily="34" charset="0"/>
            </a:rPr>
            <a:t>42%</a:t>
          </a:r>
        </a:p>
      </cdr:txBody>
    </cdr:sp>
  </cdr:relSizeAnchor>
  <cdr:relSizeAnchor xmlns:cdr="http://schemas.openxmlformats.org/drawingml/2006/chartDrawing">
    <cdr:from>
      <cdr:x>0.59138</cdr:x>
      <cdr:y>0.84337</cdr:y>
    </cdr:from>
    <cdr:to>
      <cdr:x>0.68075</cdr:x>
      <cdr:y>0.90937</cdr:y>
    </cdr:to>
    <cdr:sp macro="" textlink="">
      <cdr:nvSpPr>
        <cdr:cNvPr id="14" name="TextBox 5"/>
        <cdr:cNvSpPr txBox="1"/>
      </cdr:nvSpPr>
      <cdr:spPr>
        <a:xfrm xmlns:a="http://schemas.openxmlformats.org/drawingml/2006/main">
          <a:off x="4220005" y="4129397"/>
          <a:ext cx="637746" cy="3231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alibri" pitchFamily="34" charset="0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alibri" pitchFamily="34" charset="0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alibri" pitchFamily="34" charset="0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alibri" pitchFamily="34" charset="0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alibri" pitchFamily="34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Calibri" pitchFamily="34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Calibri" pitchFamily="34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Calibri" pitchFamily="34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Calibri" pitchFamily="34" charset="0"/>
            </a:defRPr>
          </a:lvl9pPr>
        </a:lstStyle>
        <a:p xmlns:a="http://schemas.openxmlformats.org/drawingml/2006/main">
          <a:r>
            <a:rPr lang="en-US" sz="1500" b="1" dirty="0">
              <a:solidFill>
                <a:schemeClr val="tx1"/>
              </a:solidFill>
            </a:rPr>
            <a:t>30%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579A8-4B2F-408D-8055-6979B1103D12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DEB5C-4624-403D-A5E2-BB38A272C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55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DEB5C-4624-403D-A5E2-BB38A272C4F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744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6" b="1072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195" y="170747"/>
            <a:ext cx="1958249" cy="156932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081688" y="3197225"/>
            <a:ext cx="8911390" cy="114617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81687" y="4343400"/>
            <a:ext cx="8998757" cy="6858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Presentation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81688" y="5029200"/>
            <a:ext cx="8911390" cy="1828800"/>
          </a:xfrm>
        </p:spPr>
        <p:txBody>
          <a:bodyPr>
            <a:normAutofit/>
          </a:bodyPr>
          <a:lstStyle>
            <a:lvl1pPr algn="l">
              <a:buNone/>
              <a:defRPr sz="2400" baseline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/>
            <a:r>
              <a:rPr lang="en-US" dirty="0"/>
              <a:t>Presenter Name, Presenter Title, Date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221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65" y="5984586"/>
            <a:ext cx="1038724" cy="832427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1386054" y="6344093"/>
            <a:ext cx="5333724" cy="698573"/>
            <a:chOff x="1386054" y="6323350"/>
            <a:chExt cx="3604302" cy="698573"/>
          </a:xfrm>
        </p:grpSpPr>
        <p:sp>
          <p:nvSpPr>
            <p:cNvPr id="22" name="Rectangle 21"/>
            <p:cNvSpPr/>
            <p:nvPr userDrawn="1"/>
          </p:nvSpPr>
          <p:spPr>
            <a:xfrm>
              <a:off x="1386054" y="6323350"/>
              <a:ext cx="3604302" cy="36385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1446252" y="6375592"/>
              <a:ext cx="34839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March 7-8, 2017</a:t>
              </a:r>
              <a:r>
                <a:rPr lang="en-US" sz="1200" b="1" baseline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 ⎹   </a:t>
              </a:r>
              <a:r>
                <a:rPr lang="en-US" sz="12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JW Marriott</a:t>
              </a:r>
              <a:r>
                <a:rPr lang="en-US" sz="1200" b="1" baseline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⎹  </a:t>
              </a:r>
              <a:r>
                <a:rPr lang="en-US" sz="12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Washington, D.C.</a:t>
              </a:r>
              <a:r>
                <a:rPr lang="en-US" sz="1200" b="1" baseline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⎹  #CAPCON17</a:t>
              </a:r>
              <a:endParaRPr lang="en-US" sz="1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endParaRPr lang="en-US" sz="1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331" y="6128720"/>
            <a:ext cx="3184256" cy="579229"/>
          </a:xfrm>
          <a:prstGeom prst="rect">
            <a:avLst/>
          </a:prstGeom>
        </p:spPr>
      </p:pic>
      <p:cxnSp>
        <p:nvCxnSpPr>
          <p:cNvPr id="33" name="Straight Connector 32"/>
          <p:cNvCxnSpPr/>
          <p:nvPr userDrawn="1"/>
        </p:nvCxnSpPr>
        <p:spPr>
          <a:xfrm>
            <a:off x="609600" y="1417638"/>
            <a:ext cx="109728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785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6" b="1072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195" y="170747"/>
            <a:ext cx="1958249" cy="156932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14471" y="2746669"/>
            <a:ext cx="8229600" cy="1143000"/>
          </a:xfrm>
          <a:noFill/>
        </p:spPr>
        <p:txBody>
          <a:bodyPr/>
          <a:lstStyle>
            <a:lvl1pPr algn="l">
              <a:defRPr baseline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714471" y="3889669"/>
            <a:ext cx="8229600" cy="2438400"/>
          </a:xfrm>
        </p:spPr>
        <p:txBody>
          <a:bodyPr>
            <a:normAutofit/>
          </a:bodyPr>
          <a:lstStyle>
            <a:lvl1pPr>
              <a:buNone/>
              <a:defRPr sz="2400" baseline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8275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4A59-976C-F54A-8571-1E276E8C4BCE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9B5F-962D-8F40-86BF-91C1382F84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221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65" y="5984586"/>
            <a:ext cx="1038724" cy="832427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1386054" y="6344093"/>
            <a:ext cx="5333724" cy="698573"/>
            <a:chOff x="1386054" y="6323350"/>
            <a:chExt cx="3604302" cy="698573"/>
          </a:xfrm>
        </p:grpSpPr>
        <p:sp>
          <p:nvSpPr>
            <p:cNvPr id="10" name="Rectangle 9"/>
            <p:cNvSpPr/>
            <p:nvPr userDrawn="1"/>
          </p:nvSpPr>
          <p:spPr>
            <a:xfrm>
              <a:off x="1386054" y="6323350"/>
              <a:ext cx="3604302" cy="36385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1446252" y="6375592"/>
              <a:ext cx="34839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March 7-8, 2017</a:t>
              </a:r>
              <a:r>
                <a:rPr lang="en-US" sz="1200" b="1" baseline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 ⎹   </a:t>
              </a:r>
              <a:r>
                <a:rPr lang="en-US" sz="12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JW Marriott</a:t>
              </a:r>
              <a:r>
                <a:rPr lang="en-US" sz="1200" b="1" baseline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⎹  </a:t>
              </a:r>
              <a:r>
                <a:rPr lang="en-US" sz="12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Washington, D.C.</a:t>
              </a:r>
              <a:r>
                <a:rPr lang="en-US" sz="1200" b="1" baseline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⎹  #CAPCON17</a:t>
              </a:r>
              <a:endParaRPr lang="en-US" sz="1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endParaRPr lang="en-US" sz="1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331" y="6128720"/>
            <a:ext cx="3184256" cy="57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6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94A59-976C-F54A-8571-1E276E8C4BCE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C9B5F-962D-8F40-86BF-91C1382F84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30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youtube.com/watch?v=tyeJ55o3El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mailto:kdonnelly@nmhc.org" TargetMode="External"/><Relationship Id="rId3" Type="http://schemas.openxmlformats.org/officeDocument/2006/relationships/hyperlink" Target="mailto:pmunger@naahq.org" TargetMode="External"/><Relationship Id="rId7" Type="http://schemas.openxmlformats.org/officeDocument/2006/relationships/hyperlink" Target="mailto:pcino@nmhc.org" TargetMode="External"/><Relationship Id="rId2" Type="http://schemas.openxmlformats.org/officeDocument/2006/relationships/hyperlink" Target="mailto:gbrown@naahq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berger@nmhc.org" TargetMode="External"/><Relationship Id="rId5" Type="http://schemas.openxmlformats.org/officeDocument/2006/relationships/hyperlink" Target="mailto:cchetti@nmhc.org" TargetMode="External"/><Relationship Id="rId4" Type="http://schemas.openxmlformats.org/officeDocument/2006/relationships/hyperlink" Target="mailto:cwalter@nmhc.org" TargetMode="External"/><Relationship Id="rId9" Type="http://schemas.openxmlformats.org/officeDocument/2006/relationships/hyperlink" Target="mailto:pfromknecht@naahq.org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6" b="1072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effectLst/>
              </a:rPr>
            </a:br>
            <a:r>
              <a:rPr lang="en-US" b="1" dirty="0">
                <a:effectLst/>
              </a:rPr>
              <a:t>2017 NAA Capitol Conference </a:t>
            </a:r>
            <a:br>
              <a:rPr lang="en-US" b="1" dirty="0">
                <a:effectLst/>
              </a:rPr>
            </a:br>
            <a:r>
              <a:rPr lang="en-US" b="1" dirty="0">
                <a:effectLst/>
              </a:rPr>
              <a:t>and Lobby Day:</a:t>
            </a:r>
            <a:br>
              <a:rPr lang="en-US" dirty="0">
                <a:effectLst/>
              </a:rPr>
            </a:br>
            <a:endParaRPr lang="en-US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Issues Briefing and Advocacy Training</a:t>
            </a:r>
            <a:endParaRPr lang="en-US" dirty="0">
              <a:solidFill>
                <a:schemeClr val="bg1"/>
              </a:solidFill>
              <a:effectLst>
                <a:outerShdw blurRad="50800" dist="38100" dir="13500000" algn="br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187" y="255807"/>
            <a:ext cx="2480257" cy="198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3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2" b="15778"/>
          <a:stretch/>
        </p:blipFill>
        <p:spPr>
          <a:xfrm>
            <a:off x="6660519" y="2657295"/>
            <a:ext cx="5334351" cy="15808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4701" y="4245754"/>
            <a:ext cx="1387320" cy="258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58" y="2206019"/>
            <a:ext cx="1743075" cy="342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3564" y="4550967"/>
            <a:ext cx="68731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But, 2018 Senate Race: Hard Math for Democrats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25 Democrats up for re-election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8 Republicans up for re-election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52"/>
          <a:stretch/>
        </p:blipFill>
        <p:spPr>
          <a:xfrm>
            <a:off x="674037" y="1920748"/>
            <a:ext cx="5114945" cy="2310273"/>
          </a:xfrm>
          <a:prstGeom prst="rect">
            <a:avLst/>
          </a:prstGeom>
        </p:spPr>
      </p:pic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878844" y="105362"/>
            <a:ext cx="10482576" cy="1277641"/>
          </a:xfrm>
        </p:spPr>
        <p:txBody>
          <a:bodyPr>
            <a:noAutofit/>
          </a:bodyPr>
          <a:lstStyle/>
          <a:p>
            <a:r>
              <a:rPr lang="en-US" sz="4000" dirty="0"/>
              <a:t>Senate: Democratic Wins Slimmed GOP Majority</a:t>
            </a:r>
          </a:p>
        </p:txBody>
      </p:sp>
      <p:sp>
        <p:nvSpPr>
          <p:cNvPr id="9" name="Down Arrow 3"/>
          <p:cNvSpPr/>
          <p:nvPr/>
        </p:nvSpPr>
        <p:spPr>
          <a:xfrm rot="16200000">
            <a:off x="5761436" y="2988016"/>
            <a:ext cx="974534" cy="919441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94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TUS Headsho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r="3" b="3"/>
          <a:stretch/>
        </p:blipFill>
        <p:spPr bwMode="auto">
          <a:xfrm>
            <a:off x="7121315" y="1538521"/>
            <a:ext cx="3374810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636950"/>
            <a:ext cx="10515600" cy="105219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President Trump’s Agenda: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722755"/>
            <a:ext cx="542544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800" dirty="0"/>
              <a:t>Policy Priorities</a:t>
            </a:r>
          </a:p>
          <a:p>
            <a:pPr lvl="2"/>
            <a:r>
              <a:rPr lang="en-US" sz="2800" dirty="0"/>
              <a:t>Tax Reform</a:t>
            </a:r>
          </a:p>
          <a:p>
            <a:pPr lvl="2"/>
            <a:r>
              <a:rPr lang="en-US" sz="2800" dirty="0"/>
              <a:t>Infrastructure</a:t>
            </a:r>
          </a:p>
          <a:p>
            <a:pPr lvl="2"/>
            <a:r>
              <a:rPr lang="en-US" sz="2800" dirty="0"/>
              <a:t>Immigration Reform</a:t>
            </a:r>
          </a:p>
          <a:p>
            <a:pPr lvl="2"/>
            <a:r>
              <a:rPr lang="en-US" sz="2800" dirty="0"/>
              <a:t>Affordable Care Act repeal and replace</a:t>
            </a:r>
          </a:p>
          <a:p>
            <a:pPr lvl="2"/>
            <a:r>
              <a:rPr lang="en-US" sz="2800" dirty="0"/>
              <a:t>Dodd-Frank roll back</a:t>
            </a:r>
          </a:p>
          <a:p>
            <a:pPr lvl="2"/>
            <a:r>
              <a:rPr lang="en-US" sz="2800" dirty="0"/>
              <a:t>Regulatory Relief (finance, energy, labor)</a:t>
            </a:r>
          </a:p>
        </p:txBody>
      </p:sp>
    </p:spTree>
    <p:extLst>
      <p:ext uri="{BB962C8B-B14F-4D97-AF65-F5344CB8AC3E}">
        <p14:creationId xmlns:p14="http://schemas.microsoft.com/office/powerpoint/2010/main" val="3125433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lifenews.com/wp-content/uploads/2015/07/bencarson1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2416" y="1456189"/>
            <a:ext cx="2707656" cy="183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novagrassroots.org/photos/headshot-mnuchin-steve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60082" y="1456189"/>
            <a:ext cx="1892767" cy="189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3057" y="3336877"/>
            <a:ext cx="3797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Treasury Secretary Stephen Mnuchin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7189" y="3313445"/>
            <a:ext cx="31581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HUD Secretary Dr. Ben Carson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2092" y="5356230"/>
            <a:ext cx="4198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House Committees on Financial Services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&amp; Ways and Means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97189" y="5479340"/>
            <a:ext cx="4299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Senate Committees on Finance &amp; Banking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idx="4294967295"/>
          </p:nvPr>
        </p:nvSpPr>
        <p:spPr>
          <a:xfrm>
            <a:off x="845820" y="480059"/>
            <a:ext cx="10515600" cy="803045"/>
          </a:xfrm>
        </p:spPr>
        <p:txBody>
          <a:bodyPr>
            <a:normAutofit/>
          </a:bodyPr>
          <a:lstStyle/>
          <a:p>
            <a:r>
              <a:rPr lang="en-US" sz="4000" dirty="0"/>
              <a:t>Key Players in 2017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2570" y="3690566"/>
            <a:ext cx="2658125" cy="1665664"/>
          </a:xfrm>
          <a:prstGeom prst="rect">
            <a:avLst/>
          </a:prstGeom>
        </p:spPr>
      </p:pic>
      <p:pic>
        <p:nvPicPr>
          <p:cNvPr id="11" name="Picture 10" descr="https://www.propublica.org/images/ngen/gypsy_big_image/20150520-group-home-hearing-630x4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111" y="3690565"/>
            <a:ext cx="2568246" cy="167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7462" y="3690565"/>
            <a:ext cx="2618604" cy="16734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404" y="3675431"/>
            <a:ext cx="2827020" cy="168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13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845819" y="102358"/>
            <a:ext cx="10515601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9pPr>
          </a:lstStyle>
          <a:p>
            <a:pPr algn="l" eaLnBrk="1" hangingPunct="1"/>
            <a:r>
              <a:rPr lang="en-US" sz="4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Industry Legislative &amp; Regulatory Priorities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579480" y="1577340"/>
            <a:ext cx="5052060" cy="411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2100" kern="0" dirty="0">
                <a:latin typeface="Arial" panose="020B0604020202020204" pitchFamily="34" charset="0"/>
                <a:cs typeface="Arial" panose="020B0604020202020204" pitchFamily="34" charset="0"/>
              </a:rPr>
              <a:t>Tax Reform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kern="0" dirty="0">
                <a:latin typeface="Arial" panose="020B0604020202020204" pitchFamily="34" charset="0"/>
                <a:cs typeface="Arial" panose="020B0604020202020204" pitchFamily="34" charset="0"/>
              </a:rPr>
              <a:t>Housing Finance Reform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kern="0" dirty="0">
                <a:latin typeface="Arial" panose="020B0604020202020204" pitchFamily="34" charset="0"/>
                <a:cs typeface="Arial" panose="020B0604020202020204" pitchFamily="34" charset="0"/>
              </a:rPr>
              <a:t>Flood Insurance Reform &amp; Reauthorization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kern="0" dirty="0">
                <a:latin typeface="Arial" panose="020B0604020202020204" pitchFamily="34" charset="0"/>
                <a:cs typeface="Arial" panose="020B0604020202020204" pitchFamily="34" charset="0"/>
              </a:rPr>
              <a:t>Immigration Reform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kern="0" dirty="0">
                <a:latin typeface="Arial" panose="020B0604020202020204" pitchFamily="34" charset="0"/>
                <a:cs typeface="Arial" panose="020B0604020202020204" pitchFamily="34" charset="0"/>
              </a:rPr>
              <a:t>ADA Reform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kern="0" dirty="0">
                <a:latin typeface="Arial" panose="020B0604020202020204" pitchFamily="34" charset="0"/>
                <a:cs typeface="Arial" panose="020B0604020202020204" pitchFamily="34" charset="0"/>
              </a:rPr>
              <a:t>Regulatory Reform (Dodd-Frank, WOTUS, Energy, etc.)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kern="0" dirty="0">
                <a:latin typeface="Arial" panose="020B0604020202020204" pitchFamily="34" charset="0"/>
                <a:cs typeface="Arial" panose="020B0604020202020204" pitchFamily="34" charset="0"/>
              </a:rPr>
              <a:t>Housing Affordability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kern="0" dirty="0">
                <a:latin typeface="Arial" panose="020B0604020202020204" pitchFamily="34" charset="0"/>
                <a:cs typeface="Arial" panose="020B0604020202020204" pitchFamily="34" charset="0"/>
              </a:rPr>
              <a:t>Fair Housing and Disparate Impact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kern="0" dirty="0">
                <a:latin typeface="Arial" panose="020B0604020202020204" pitchFamily="34" charset="0"/>
                <a:cs typeface="Arial" panose="020B0604020202020204" pitchFamily="34" charset="0"/>
              </a:rPr>
              <a:t>Data Security </a:t>
            </a:r>
          </a:p>
          <a:p>
            <a:pPr marL="457200" lvl="1" indent="0">
              <a:buNone/>
            </a:pPr>
            <a:endParaRPr lang="en-US" sz="2000" kern="0" dirty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000" kern="0" dirty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000" b="1" kern="0" dirty="0">
              <a:latin typeface="Garamond" panose="02020404030301010803" pitchFamily="18" charset="0"/>
            </a:endParaRPr>
          </a:p>
        </p:txBody>
      </p:sp>
      <p:pic>
        <p:nvPicPr>
          <p:cNvPr id="5" name="Picture 2" descr="https://uberflip.cdntwrk.com/files/aHViPTU0NjM3JmNtZD1pdGVtZWRpdG9yaW1hZ2UmZmlsZW5hbWU9aXRlbWVkaXRvcmltYWdlXzU4OWQxZmNlZDljZGEuanBnJnZlcnNpb249MDAwMCZzaWc9OTYyYjJhY2QwZWIyMzQyMjFjZTdiNjJiMzBjOTkwMzI%25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505" y="1874741"/>
            <a:ext cx="5365915" cy="316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3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4390" y="365125"/>
            <a:ext cx="10515600" cy="5195888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NAA Lobby Day Issues</a:t>
            </a:r>
          </a:p>
        </p:txBody>
      </p:sp>
    </p:spTree>
    <p:extLst>
      <p:ext uri="{BB962C8B-B14F-4D97-AF65-F5344CB8AC3E}">
        <p14:creationId xmlns:p14="http://schemas.microsoft.com/office/powerpoint/2010/main" val="2356313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845820" y="594360"/>
            <a:ext cx="10515600" cy="6858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9pPr>
          </a:lstStyle>
          <a:p>
            <a:pPr algn="l" eaLnBrk="1" hangingPunct="1"/>
            <a:r>
              <a:rPr lang="en-US" sz="4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 Lobby Day Issues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697230" y="1732866"/>
            <a:ext cx="10744200" cy="50403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/>
              <a:buNone/>
            </a:pPr>
            <a:r>
              <a:rPr lang="en-US" b="1" kern="0" dirty="0">
                <a:latin typeface="Arial" panose="020B0604020202020204" pitchFamily="34" charset="0"/>
                <a:cs typeface="Arial" panose="020B0604020202020204" pitchFamily="34" charset="0"/>
              </a:rPr>
              <a:t>Tax Reform</a:t>
            </a:r>
          </a:p>
          <a:p>
            <a:pPr lvl="2"/>
            <a:r>
              <a:rPr lang="en-US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Tax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reform has the capacity to fundamentally reshape the multifamily industry,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as it did after the passage of the last comprehensive tax reform law in 1986. </a:t>
            </a:r>
          </a:p>
          <a:p>
            <a:pPr marL="857250" lvl="2" indent="0">
              <a:buFont typeface="Arial"/>
              <a:buNone/>
            </a:pPr>
            <a:endParaRPr lang="en-US" sz="1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/>
              <a:buNone/>
            </a:pPr>
            <a:r>
              <a:rPr lang="en-US" b="1" kern="0" dirty="0">
                <a:latin typeface="Arial" panose="020B0604020202020204" pitchFamily="34" charset="0"/>
                <a:cs typeface="Arial" panose="020B0604020202020204" pitchFamily="34" charset="0"/>
              </a:rPr>
              <a:t>ADA Right to Cure</a:t>
            </a:r>
          </a:p>
          <a:p>
            <a:pPr lvl="2"/>
            <a:r>
              <a:rPr lang="en-US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From 2013 to 2014, the number of ADA public accommodation/access lawsuits surged by more than 63%. </a:t>
            </a: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Litigation  driven by financial gain, not improvements to access for people with disabilities, is a growing trend. </a:t>
            </a:r>
          </a:p>
          <a:p>
            <a:pPr marL="914400" lvl="2" indent="0">
              <a:buFont typeface="Arial"/>
              <a:buNone/>
            </a:pPr>
            <a:endParaRPr lang="en-US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/>
              <a:buNone/>
            </a:pPr>
            <a:r>
              <a:rPr lang="en-US" b="1" kern="0" dirty="0">
                <a:latin typeface="Arial" panose="020B0604020202020204" pitchFamily="34" charset="0"/>
                <a:cs typeface="Arial" panose="020B0604020202020204" pitchFamily="34" charset="0"/>
              </a:rPr>
              <a:t>Flood Insurance</a:t>
            </a:r>
          </a:p>
          <a:p>
            <a:pPr lvl="2"/>
            <a:r>
              <a:rPr lang="en-US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The National Flood Insurance Program (NFIP) ensures access for all multifamily projects to affordable flood insurance, </a:t>
            </a: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which is required for all federally backed mortgages.</a:t>
            </a:r>
          </a:p>
        </p:txBody>
      </p:sp>
    </p:spTree>
    <p:extLst>
      <p:ext uri="{BB962C8B-B14F-4D97-AF65-F5344CB8AC3E}">
        <p14:creationId xmlns:p14="http://schemas.microsoft.com/office/powerpoint/2010/main" val="393915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88670" y="365125"/>
            <a:ext cx="10515600" cy="5195888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Tax Reform</a:t>
            </a:r>
          </a:p>
        </p:txBody>
      </p:sp>
    </p:spTree>
    <p:extLst>
      <p:ext uri="{BB962C8B-B14F-4D97-AF65-F5344CB8AC3E}">
        <p14:creationId xmlns:p14="http://schemas.microsoft.com/office/powerpoint/2010/main" val="4014877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845820" y="525780"/>
            <a:ext cx="10504170" cy="101672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9pPr>
          </a:lstStyle>
          <a:p>
            <a:pPr algn="l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Reform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5820" y="1178952"/>
            <a:ext cx="10504170" cy="4664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2286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Tax reform is center stage in 2017</a:t>
            </a:r>
          </a:p>
          <a:p>
            <a:pPr marL="457200" indent="-2286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2286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Timing for reform is fluid but the Trump Administration and Congressional Republicans have expressed a desire to have it done by August</a:t>
            </a:r>
          </a:p>
          <a:p>
            <a:pPr marL="457200" indent="-2286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2286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Tax reform has the capacity to significantly impact the multifamily industry</a:t>
            </a:r>
          </a:p>
          <a:p>
            <a:pPr marL="457200" indent="-2286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2286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Apartment developers pay tax when they build, operate, sell, or transfer communities to their heirs</a:t>
            </a:r>
          </a:p>
          <a:p>
            <a:pPr marL="457200" indent="-2286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2286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NAA/NMHC want to work with Congress and support reform that promotes economic growth and investment in rental housing </a:t>
            </a:r>
          </a:p>
        </p:txBody>
      </p:sp>
    </p:spTree>
    <p:extLst>
      <p:ext uri="{BB962C8B-B14F-4D97-AF65-F5344CB8AC3E}">
        <p14:creationId xmlns:p14="http://schemas.microsoft.com/office/powerpoint/2010/main" val="3611628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834391" y="471932"/>
            <a:ext cx="1052703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9pPr>
          </a:lstStyle>
          <a:p>
            <a:pPr algn="l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Reform: Multifamily Priorities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4391" y="1185092"/>
            <a:ext cx="10527030" cy="415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en-GB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 priorities for multifamily: </a:t>
            </a:r>
          </a:p>
          <a:p>
            <a:pPr marL="914400" lvl="1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Protecting flow-through entities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dominate the real estate industry</a:t>
            </a:r>
          </a:p>
          <a:p>
            <a:pPr marL="914400" lvl="1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Maintaining like-kind exchanges</a:t>
            </a:r>
          </a:p>
          <a:p>
            <a:pPr marL="914400" lvl="1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Retaining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business interest deduction</a:t>
            </a:r>
          </a:p>
          <a:p>
            <a:pPr marL="914400" lvl="1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Ensuring depreciation rules 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not harm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multifamily housing</a:t>
            </a:r>
          </a:p>
          <a:p>
            <a:pPr marL="914400" lvl="1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Safeguarding carried interest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tax treatment</a:t>
            </a:r>
          </a:p>
          <a:p>
            <a:pPr marL="914400" lvl="1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Preserve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Low-Income Housing Tax Credit</a:t>
            </a:r>
          </a:p>
        </p:txBody>
      </p:sp>
    </p:spTree>
    <p:extLst>
      <p:ext uri="{BB962C8B-B14F-4D97-AF65-F5344CB8AC3E}">
        <p14:creationId xmlns:p14="http://schemas.microsoft.com/office/powerpoint/2010/main" val="1240187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857250" y="571500"/>
            <a:ext cx="10504170" cy="97100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9pPr>
          </a:lstStyle>
          <a:p>
            <a:pPr algn="l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Reform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50" y="1173662"/>
            <a:ext cx="10504170" cy="4525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en-GB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House Republican tax Blueprint is the starting point for the debate over tax reform. Key provisions would: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Reduce the top tax rate on pass through-firms to 25%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Enable all investment (except land) to be expensed immediately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Eliminate the deductibility of business interest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Provide a 50% capital gains exclusion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Repeal the estate tax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Jeopardize value of the Low-Income Housing Tax Credit</a:t>
            </a:r>
          </a:p>
          <a:p>
            <a:pPr>
              <a:lnSpc>
                <a:spcPct val="115000"/>
              </a:lnSpc>
            </a:pP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NAA/NMHC are currently analyzing the impact on the industry</a:t>
            </a:r>
          </a:p>
        </p:txBody>
      </p:sp>
    </p:spTree>
    <p:extLst>
      <p:ext uri="{BB962C8B-B14F-4D97-AF65-F5344CB8AC3E}">
        <p14:creationId xmlns:p14="http://schemas.microsoft.com/office/powerpoint/2010/main" val="1263310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00100" y="387350"/>
            <a:ext cx="10515600" cy="5195888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3736478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857251" y="628650"/>
            <a:ext cx="10492740" cy="98628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9pPr>
          </a:lstStyle>
          <a:p>
            <a:pPr algn="l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Reform: Key Message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50" y="1517650"/>
            <a:ext cx="10492741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NAA/NMHC supports tax reform that </a:t>
            </a: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promotes economic growth and investment in rental housing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without </a:t>
            </a: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unfairly burdening apartment owners and renters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 </a:t>
            </a: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preservation of the pass-through tax structure, sensible cost recovery rules, importance of like-kind exchanges, and continued existence of the Low-Income Housing Tax Credit (LIHTC).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en-GB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en-GB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en-GB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en-GB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734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68680" y="365125"/>
            <a:ext cx="10515600" cy="5195888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ADA Right to Cure</a:t>
            </a:r>
          </a:p>
        </p:txBody>
      </p:sp>
    </p:spTree>
    <p:extLst>
      <p:ext uri="{BB962C8B-B14F-4D97-AF65-F5344CB8AC3E}">
        <p14:creationId xmlns:p14="http://schemas.microsoft.com/office/powerpoint/2010/main" val="1077159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57250" y="381000"/>
            <a:ext cx="10504170" cy="12192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4000" kern="0" dirty="0">
                <a:solidFill>
                  <a:schemeClr val="tx1"/>
                </a:solidFill>
              </a:rPr>
              <a:t>ADA Right to Cure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57249" y="1600200"/>
            <a:ext cx="10504171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/>
              <a:t>The apartment industry supports the goals of the Americans with Disabilities Act and Fair Housing Act </a:t>
            </a:r>
            <a:r>
              <a:rPr lang="en-US" sz="2200" dirty="0"/>
              <a:t>and is </a:t>
            </a:r>
            <a:r>
              <a:rPr lang="en-US" sz="2200" u="sng" dirty="0"/>
              <a:t>fully committed </a:t>
            </a:r>
            <a:r>
              <a:rPr lang="en-US" sz="2200" dirty="0"/>
              <a:t>to creating communities that are accessible to people with disabilities.</a:t>
            </a:r>
          </a:p>
          <a:p>
            <a:endParaRPr lang="en-US" sz="1400" b="1" dirty="0"/>
          </a:p>
          <a:p>
            <a:r>
              <a:rPr lang="en-US" sz="2200" b="1" dirty="0"/>
              <a:t>Existing design guidelines and safe harbors fail to fully address the diversity of multifamily building types and real-world construction conditions, </a:t>
            </a:r>
            <a:r>
              <a:rPr lang="en-US" sz="2200" dirty="0"/>
              <a:t>which results in </a:t>
            </a:r>
            <a:r>
              <a:rPr lang="en-US" sz="2200" u="sng" dirty="0"/>
              <a:t>varying interpretations of compliance </a:t>
            </a:r>
            <a:r>
              <a:rPr lang="en-US" sz="2200" dirty="0"/>
              <a:t>under the Acts.</a:t>
            </a:r>
          </a:p>
          <a:p>
            <a:endParaRPr lang="en-US" sz="1400" b="1" dirty="0"/>
          </a:p>
          <a:p>
            <a:r>
              <a:rPr lang="en-US" sz="2200" b="1" dirty="0"/>
              <a:t>Predatory lawsuits (“drive-by lawsuits”) are on the rise.</a:t>
            </a:r>
          </a:p>
          <a:p>
            <a:endParaRPr lang="en-US" sz="1400" b="1" dirty="0"/>
          </a:p>
          <a:p>
            <a:r>
              <a:rPr lang="en-US" sz="2200" b="1" dirty="0"/>
              <a:t>Allegations of non-compliance create costly operational and legal challenges.</a:t>
            </a:r>
          </a:p>
        </p:txBody>
      </p:sp>
    </p:spTree>
    <p:extLst>
      <p:ext uri="{BB962C8B-B14F-4D97-AF65-F5344CB8AC3E}">
        <p14:creationId xmlns:p14="http://schemas.microsoft.com/office/powerpoint/2010/main" val="3508931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45820" y="407670"/>
            <a:ext cx="10504170" cy="12192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4000" kern="0" dirty="0">
                <a:solidFill>
                  <a:schemeClr val="tx1"/>
                </a:solidFill>
              </a:rPr>
              <a:t>ADA Right to Cure: Specific Request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45819" y="1885950"/>
            <a:ext cx="10504171" cy="42402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Co-sponsor H.R. 620 (House) and encourage companion legislation in the Senate. </a:t>
            </a:r>
            <a:r>
              <a:rPr lang="en-US" dirty="0"/>
              <a:t>This </a:t>
            </a:r>
            <a:r>
              <a:rPr lang="en-US" b="1" dirty="0"/>
              <a:t>bipa</a:t>
            </a:r>
            <a:r>
              <a:rPr lang="en-US" b="1" u="sng" dirty="0"/>
              <a:t>rtisan measure</a:t>
            </a:r>
            <a:r>
              <a:rPr lang="en-US" dirty="0"/>
              <a:t> would provide a business owner with up to 120 days to cure an alleged ADA design defect prior to the initiation of a lawsuit. This </a:t>
            </a:r>
            <a:r>
              <a:rPr lang="en-US" u="sng" dirty="0"/>
              <a:t>increases access for the disabled and creates an important disincentive for complaints </a:t>
            </a:r>
            <a:r>
              <a:rPr lang="en-US" dirty="0"/>
              <a:t>motivated purely for financial gain. </a:t>
            </a:r>
          </a:p>
          <a:p>
            <a:endParaRPr lang="en-US" sz="2200" dirty="0"/>
          </a:p>
          <a:p>
            <a:pPr marL="0" indent="0">
              <a:buFont typeface="Arial"/>
              <a:buNone/>
            </a:pPr>
            <a:r>
              <a:rPr lang="en-US" sz="2200" dirty="0"/>
              <a:t> </a:t>
            </a:r>
            <a:endParaRPr lang="en-US" sz="2200" b="1" u="sng" dirty="0"/>
          </a:p>
        </p:txBody>
      </p:sp>
    </p:spTree>
    <p:extLst>
      <p:ext uri="{BB962C8B-B14F-4D97-AF65-F5344CB8AC3E}">
        <p14:creationId xmlns:p14="http://schemas.microsoft.com/office/powerpoint/2010/main" val="1728397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4390" y="365125"/>
            <a:ext cx="10515600" cy="5195888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Flood Insurance</a:t>
            </a:r>
          </a:p>
        </p:txBody>
      </p:sp>
    </p:spTree>
    <p:extLst>
      <p:ext uri="{BB962C8B-B14F-4D97-AF65-F5344CB8AC3E}">
        <p14:creationId xmlns:p14="http://schemas.microsoft.com/office/powerpoint/2010/main" val="1906418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834389" y="514350"/>
            <a:ext cx="10538461" cy="860551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9pPr>
          </a:lstStyle>
          <a:p>
            <a:pPr algn="l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 Insurance &amp; Risk Mitigation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4389" y="1540452"/>
            <a:ext cx="10538461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National Flood Insurance Program (NFIP) 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expires in 2017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Rates continue to 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increase 10%-25% per year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all property owners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Most multifamily properties 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need the NFIP for some or all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their flood insurance coverage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Flooding is the most common natural disaster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the United States and happens in every state and territory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GB" sz="1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Long-term viability of the National Flood Insurance Program (NFIP) must be guaranteed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lessen taxpayer funded disaster assistance and help apartment communities mitigate risk and protect properties.</a:t>
            </a:r>
            <a:endParaRPr lang="en-GB" sz="2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508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845821" y="106172"/>
            <a:ext cx="10504170" cy="101396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9pPr>
          </a:lstStyle>
          <a:p>
            <a:pPr algn="l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 Insurance &amp; Risk Mitigation: Specific Request 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845820" y="1720844"/>
            <a:ext cx="10504171" cy="42824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u="sng" dirty="0"/>
              <a:t>Support timely passage of a long-term NFIP reauthorization bill. </a:t>
            </a:r>
            <a:r>
              <a:rPr lang="en-US" dirty="0"/>
              <a:t>Reauthorization efforts should include:</a:t>
            </a:r>
          </a:p>
          <a:p>
            <a:pPr lvl="1"/>
            <a:r>
              <a:rPr lang="en-US" dirty="0"/>
              <a:t>Sensible reforms that </a:t>
            </a:r>
            <a:r>
              <a:rPr lang="en-US" b="1" dirty="0"/>
              <a:t>improve the accuracy</a:t>
            </a:r>
            <a:r>
              <a:rPr lang="en-US" dirty="0"/>
              <a:t> of the flood maps</a:t>
            </a:r>
          </a:p>
          <a:p>
            <a:pPr lvl="1"/>
            <a:r>
              <a:rPr lang="en-US" b="1" dirty="0"/>
              <a:t>Increase apartment communities’ access</a:t>
            </a:r>
            <a:r>
              <a:rPr lang="en-US" dirty="0"/>
              <a:t> to current flood mitigation funding and programs</a:t>
            </a:r>
          </a:p>
          <a:p>
            <a:pPr lvl="1"/>
            <a:r>
              <a:rPr lang="en-US" b="1" dirty="0"/>
              <a:t>Expand the NFIP to include Business Interruption coverage</a:t>
            </a:r>
            <a:r>
              <a:rPr lang="en-US" dirty="0"/>
              <a:t> for rental properties</a:t>
            </a:r>
          </a:p>
          <a:p>
            <a:pPr lvl="1"/>
            <a:r>
              <a:rPr lang="en-US" b="1" dirty="0"/>
              <a:t>Provide Replacement Cost Value (RCV) instead of Actual Cost Value (ACV)</a:t>
            </a:r>
            <a:r>
              <a:rPr lang="en-US" dirty="0"/>
              <a:t> to damaged apartment properties.</a:t>
            </a:r>
          </a:p>
        </p:txBody>
      </p:sp>
    </p:spTree>
    <p:extLst>
      <p:ext uri="{BB962C8B-B14F-4D97-AF65-F5344CB8AC3E}">
        <p14:creationId xmlns:p14="http://schemas.microsoft.com/office/powerpoint/2010/main" val="4058429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052168" y="1141484"/>
            <a:ext cx="8115300" cy="4533900"/>
          </a:xfrm>
          <a:prstGeom prst="rect">
            <a:avLst/>
          </a:prstGeom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9pPr>
          </a:lstStyle>
          <a:p>
            <a:r>
              <a:rPr lang="en-GB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447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052168" y="1141484"/>
            <a:ext cx="8115300" cy="4533900"/>
          </a:xfrm>
          <a:prstGeom prst="rect">
            <a:avLst/>
          </a:prstGeom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9pPr>
          </a:lstStyle>
          <a:p>
            <a:r>
              <a:rPr lang="en-GB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Video:</a:t>
            </a:r>
          </a:p>
          <a:p>
            <a:r>
              <a:rPr lang="en-GB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Faces Behind the Issues</a:t>
            </a:r>
          </a:p>
          <a:p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8089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 descr="us_capitol_building_clipart_style_clip_art_15439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1958" y="1902360"/>
            <a:ext cx="2677719" cy="16948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0600" y="2379713"/>
            <a:ext cx="2117021" cy="132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12" descr="dreaming-of-being-a-la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54014" y="1695507"/>
            <a:ext cx="1491574" cy="2108546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556962" y="3734370"/>
            <a:ext cx="7439446" cy="213237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Lobby Day Advocacy</a:t>
            </a:r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It’s all about the Grassroots</a:t>
            </a:r>
            <a:br>
              <a:rPr lang="en-US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endParaRPr lang="en-US" sz="2325" dirty="0"/>
          </a:p>
        </p:txBody>
      </p:sp>
      <p:sp>
        <p:nvSpPr>
          <p:cNvPr id="13" name="Right Arrow 12"/>
          <p:cNvSpPr/>
          <p:nvPr/>
        </p:nvSpPr>
        <p:spPr>
          <a:xfrm>
            <a:off x="4077793" y="2952032"/>
            <a:ext cx="496576" cy="204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ight Arrow 13"/>
          <p:cNvSpPr/>
          <p:nvPr/>
        </p:nvSpPr>
        <p:spPr>
          <a:xfrm>
            <a:off x="8077646" y="2952032"/>
            <a:ext cx="496576" cy="204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98638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86306" y="642902"/>
            <a:ext cx="10454983" cy="851088"/>
          </a:xfrm>
        </p:spPr>
        <p:txBody>
          <a:bodyPr>
            <a:noAutofit/>
          </a:bodyPr>
          <a:lstStyle/>
          <a:p>
            <a:r>
              <a:rPr lang="en-US" sz="4000" dirty="0"/>
              <a:t>Demand Research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86307" y="1819693"/>
            <a:ext cx="10454983" cy="374859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500" dirty="0"/>
              <a:t>Commissioned Research – Hoyt Advisory Services</a:t>
            </a:r>
          </a:p>
          <a:p>
            <a:pPr marL="0" indent="0">
              <a:buFont typeface="Arial"/>
              <a:buNone/>
            </a:pPr>
            <a:endParaRPr lang="en-US" sz="1900" dirty="0"/>
          </a:p>
          <a:p>
            <a:r>
              <a:rPr lang="en-US" sz="2200" b="1" dirty="0"/>
              <a:t>Apartment supply has not kept up with demand.</a:t>
            </a:r>
            <a:endParaRPr lang="en-US" sz="2200" dirty="0"/>
          </a:p>
          <a:p>
            <a:pPr marL="0" indent="0">
              <a:buFont typeface="Arial"/>
              <a:buNone/>
            </a:pPr>
            <a:endParaRPr lang="en-US" sz="2200" dirty="0"/>
          </a:p>
          <a:p>
            <a:r>
              <a:rPr lang="en-US" sz="2200" dirty="0"/>
              <a:t>If policies which inhibit new construction continue</a:t>
            </a:r>
            <a:r>
              <a:rPr lang="en-US" sz="2200" b="1" dirty="0"/>
              <a:t>, we will have a significant shortage of rental housing nationwide by 2030, </a:t>
            </a:r>
            <a:r>
              <a:rPr lang="en-US" sz="2200" dirty="0"/>
              <a:t>exacerbating affordability issues.</a:t>
            </a:r>
          </a:p>
          <a:p>
            <a:pPr marL="0" indent="0">
              <a:buFont typeface="Arial"/>
              <a:buNone/>
            </a:pPr>
            <a:endParaRPr lang="en-US" sz="2200" dirty="0"/>
          </a:p>
          <a:p>
            <a:r>
              <a:rPr lang="en-US" sz="2200" dirty="0"/>
              <a:t>Number of apartments needed by 2030 forecasted for the </a:t>
            </a:r>
            <a:r>
              <a:rPr lang="en-US" sz="2200" b="1" dirty="0"/>
              <a:t>U.S., 50 states, D.C., and 50  metropolitan areas</a:t>
            </a:r>
            <a:r>
              <a:rPr lang="en-US" sz="2200" dirty="0"/>
              <a:t>.  </a:t>
            </a:r>
          </a:p>
          <a:p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155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6347" y="1957798"/>
            <a:ext cx="75193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“We in America do not have a </a:t>
            </a:r>
          </a:p>
          <a:p>
            <a:pPr algn="ctr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government by the majority. </a:t>
            </a:r>
          </a:p>
          <a:p>
            <a:pPr algn="ctr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We have government by </a:t>
            </a:r>
          </a:p>
          <a:p>
            <a:pPr algn="ctr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majority who participate.”</a:t>
            </a:r>
          </a:p>
          <a:p>
            <a:pPr algn="ctr">
              <a:buNone/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				~ Thomas Jefferson</a:t>
            </a:r>
          </a:p>
        </p:txBody>
      </p:sp>
    </p:spTree>
    <p:extLst>
      <p:ext uri="{BB962C8B-B14F-4D97-AF65-F5344CB8AC3E}">
        <p14:creationId xmlns:p14="http://schemas.microsoft.com/office/powerpoint/2010/main" val="3679211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524" y="1657959"/>
            <a:ext cx="3596952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17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40" y="1597485"/>
            <a:ext cx="8353425" cy="39929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5820" y="566410"/>
            <a:ext cx="7964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Search: “NAA Advocacy”</a:t>
            </a:r>
          </a:p>
        </p:txBody>
      </p:sp>
    </p:spTree>
    <p:extLst>
      <p:ext uri="{BB962C8B-B14F-4D97-AF65-F5344CB8AC3E}">
        <p14:creationId xmlns:p14="http://schemas.microsoft.com/office/powerpoint/2010/main" val="85984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3387_group-talk_lg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8334" y="1666769"/>
            <a:ext cx="3946452" cy="402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45820" y="606452"/>
            <a:ext cx="7669531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Power of a Personal Story</a:t>
            </a:r>
          </a:p>
        </p:txBody>
      </p:sp>
      <p:pic>
        <p:nvPicPr>
          <p:cNvPr id="5" name="Picture 4" descr="CMF Full Logo colo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4561" y="5143025"/>
            <a:ext cx="964641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820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403123"/>
              </p:ext>
            </p:extLst>
          </p:nvPr>
        </p:nvGraphicFramePr>
        <p:xfrm>
          <a:off x="2381705" y="1100010"/>
          <a:ext cx="7635752" cy="489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799668" y="3003360"/>
            <a:ext cx="2514600" cy="3429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258875" y="1108710"/>
            <a:ext cx="4857750" cy="3429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2231579" y="1100010"/>
            <a:ext cx="7908708" cy="19033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TextBox 5"/>
          <p:cNvSpPr txBox="1"/>
          <p:nvPr/>
        </p:nvSpPr>
        <p:spPr>
          <a:xfrm>
            <a:off x="9529819" y="1100010"/>
            <a:ext cx="7511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/>
              <a:t>97</a:t>
            </a:r>
            <a:r>
              <a:rPr lang="en-US" sz="1500" b="1" dirty="0">
                <a:solidFill>
                  <a:schemeClr val="tx1"/>
                </a:solidFill>
              </a:rPr>
              <a:t>%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974" y="5085056"/>
            <a:ext cx="963251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5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  <p:bldP spid="7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/>
          <p:cNvSpPr txBox="1">
            <a:spLocks/>
          </p:cNvSpPr>
          <p:nvPr/>
        </p:nvSpPr>
        <p:spPr>
          <a:xfrm>
            <a:off x="2928530" y="1654085"/>
            <a:ext cx="6343650" cy="34861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buFont typeface="Arial"/>
              <a:buNone/>
            </a:pP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	“The most effective way to influence a lawmaker is for a constituent to talk to a legislator about how the policy will affect the person or a particular group.”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>
              <a:buFont typeface="Arial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Font typeface="Arial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House Democrat</a:t>
            </a:r>
          </a:p>
          <a:p>
            <a:endParaRPr lang="en-US" dirty="0"/>
          </a:p>
        </p:txBody>
      </p:sp>
      <p:pic>
        <p:nvPicPr>
          <p:cNvPr id="4" name="Picture 3" descr="CMF Full Logo colo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4180" y="5140235"/>
            <a:ext cx="964641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46780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idx="4294967295"/>
          </p:nvPr>
        </p:nvSpPr>
        <p:spPr>
          <a:xfrm>
            <a:off x="838200" y="222250"/>
            <a:ext cx="10515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Build the “3 H’s” – Head, Heart, Health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45819" y="1878129"/>
            <a:ext cx="8229600" cy="24881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Head: Reasoning on Issue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Heart: Emotional Connection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Health: Impact on District or State</a:t>
            </a:r>
          </a:p>
        </p:txBody>
      </p:sp>
      <p:pic>
        <p:nvPicPr>
          <p:cNvPr id="5" name="Picture 4" descr="CMF Full Logo colo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6779" y="5178470"/>
            <a:ext cx="964641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08056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45820" y="391531"/>
            <a:ext cx="105079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Survey of Congressional Staff: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13710" y="2526031"/>
            <a:ext cx="6172200" cy="20345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3600" dirty="0"/>
              <a:t>	“How helpful is it for messages from constituents to include the following?”</a:t>
            </a:r>
          </a:p>
          <a:p>
            <a:endParaRPr lang="en-US" dirty="0"/>
          </a:p>
        </p:txBody>
      </p:sp>
      <p:pic>
        <p:nvPicPr>
          <p:cNvPr id="5" name="Picture 4" descr="CMF Full Logo colo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9159" y="5189900"/>
            <a:ext cx="964641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70440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6405010"/>
              </p:ext>
            </p:extLst>
          </p:nvPr>
        </p:nvGraphicFramePr>
        <p:xfrm>
          <a:off x="1915803" y="1610436"/>
          <a:ext cx="8442847" cy="397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4"/>
          <p:cNvSpPr txBox="1">
            <a:spLocks/>
          </p:cNvSpPr>
          <p:nvPr/>
        </p:nvSpPr>
        <p:spPr>
          <a:xfrm>
            <a:off x="4325272" y="5566630"/>
            <a:ext cx="3623908" cy="38296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1050" dirty="0">
                <a:solidFill>
                  <a:prstClr val="black"/>
                </a:solidFill>
              </a:rPr>
              <a:t>Copyright 2016, Congressional Management Foundation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244" y="5032418"/>
            <a:ext cx="963251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683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59808" y="567057"/>
            <a:ext cx="10481481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Pulling Together Your “Ask”</a:t>
            </a:r>
          </a:p>
        </p:txBody>
      </p:sp>
      <p:sp>
        <p:nvSpPr>
          <p:cNvPr id="4" name="Shape 3"/>
          <p:cNvSpPr/>
          <p:nvPr/>
        </p:nvSpPr>
        <p:spPr>
          <a:xfrm rot="4396374">
            <a:off x="3298637" y="2069045"/>
            <a:ext cx="3444497" cy="2402107"/>
          </a:xfrm>
          <a:prstGeom prst="swooshArrow">
            <a:avLst>
              <a:gd name="adj1" fmla="val 16310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" name="Group 4"/>
          <p:cNvGrpSpPr/>
          <p:nvPr/>
        </p:nvGrpSpPr>
        <p:grpSpPr>
          <a:xfrm>
            <a:off x="5352207" y="4663530"/>
            <a:ext cx="2453436" cy="397218"/>
            <a:chOff x="4319903" y="4288136"/>
            <a:chExt cx="3271248" cy="529624"/>
          </a:xfrm>
        </p:grpSpPr>
        <p:sp>
          <p:nvSpPr>
            <p:cNvPr id="6" name="Rectangle 5"/>
            <p:cNvSpPr/>
            <p:nvPr/>
          </p:nvSpPr>
          <p:spPr>
            <a:xfrm>
              <a:off x="4319903" y="4288136"/>
              <a:ext cx="2926078" cy="42372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665073" y="4394039"/>
              <a:ext cx="2926078" cy="4237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813" tIns="23813" rIns="23813" bIns="23813" numCol="1" spcCol="1270" anchor="t" anchorCtr="0">
              <a:noAutofit/>
            </a:bodyPr>
            <a:lstStyle/>
            <a:p>
              <a:pPr algn="ctr" defTabSz="8334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“Ask”</a:t>
              </a:r>
              <a:endPara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43595" y="3250891"/>
            <a:ext cx="3537383" cy="657623"/>
            <a:chOff x="3686803" y="2236588"/>
            <a:chExt cx="4716511" cy="876831"/>
          </a:xfrm>
        </p:grpSpPr>
        <p:sp>
          <p:nvSpPr>
            <p:cNvPr id="9" name="Rectangle 8"/>
            <p:cNvSpPr/>
            <p:nvPr/>
          </p:nvSpPr>
          <p:spPr>
            <a:xfrm>
              <a:off x="5477236" y="2236588"/>
              <a:ext cx="2926078" cy="8512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3686803" y="2262197"/>
              <a:ext cx="3840300" cy="8512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813" tIns="23813" rIns="23813" bIns="23813" numCol="1" spcCol="1270" anchor="ctr" anchorCtr="0">
              <a:noAutofit/>
            </a:bodyPr>
            <a:lstStyle/>
            <a:p>
              <a:pPr algn="r" defTabSz="8334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75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District/State Impact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11472" y="1707843"/>
            <a:ext cx="2372235" cy="811589"/>
            <a:chOff x="4115403" y="879692"/>
            <a:chExt cx="3162980" cy="1082119"/>
          </a:xfrm>
        </p:grpSpPr>
        <p:sp>
          <p:nvSpPr>
            <p:cNvPr id="12" name="Rectangle 11"/>
            <p:cNvSpPr/>
            <p:nvPr/>
          </p:nvSpPr>
          <p:spPr>
            <a:xfrm>
              <a:off x="4293783" y="879692"/>
              <a:ext cx="2984600" cy="8512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4115403" y="1110589"/>
              <a:ext cx="2984600" cy="8512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813" tIns="23813" rIns="23813" bIns="23813" numCol="1" spcCol="1270" anchor="ctr" anchorCtr="0">
              <a:noAutofit/>
            </a:bodyPr>
            <a:lstStyle/>
            <a:p>
              <a:pPr defTabSz="8334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75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Connection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30261" y="2264029"/>
            <a:ext cx="3162302" cy="798062"/>
            <a:chOff x="3061980" y="879692"/>
            <a:chExt cx="4216403" cy="1064083"/>
          </a:xfrm>
        </p:grpSpPr>
        <p:sp>
          <p:nvSpPr>
            <p:cNvPr id="15" name="Rectangle 14"/>
            <p:cNvSpPr/>
            <p:nvPr/>
          </p:nvSpPr>
          <p:spPr>
            <a:xfrm>
              <a:off x="4293783" y="879692"/>
              <a:ext cx="2984600" cy="8512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3061980" y="1092553"/>
              <a:ext cx="2984600" cy="8512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813" tIns="23813" rIns="23813" bIns="23813" numCol="1" spcCol="1270" anchor="ctr" anchorCtr="0">
              <a:noAutofit/>
            </a:bodyPr>
            <a:lstStyle/>
            <a:p>
              <a:pPr defTabSz="8334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75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Personal Story</a:t>
              </a:r>
            </a:p>
          </p:txBody>
        </p:sp>
      </p:grpSp>
      <p:sp>
        <p:nvSpPr>
          <p:cNvPr id="17" name="Oval 16"/>
          <p:cNvSpPr/>
          <p:nvPr/>
        </p:nvSpPr>
        <p:spPr>
          <a:xfrm>
            <a:off x="4411209" y="2302768"/>
            <a:ext cx="86984" cy="8698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5677499" y="3568771"/>
            <a:ext cx="86984" cy="8698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Oval 18"/>
          <p:cNvSpPr/>
          <p:nvPr/>
        </p:nvSpPr>
        <p:spPr>
          <a:xfrm>
            <a:off x="5020886" y="2751435"/>
            <a:ext cx="86984" cy="8698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ooter Placeholder 4"/>
          <p:cNvSpPr txBox="1">
            <a:spLocks/>
          </p:cNvSpPr>
          <p:nvPr/>
        </p:nvSpPr>
        <p:spPr>
          <a:xfrm>
            <a:off x="4626812" y="5453953"/>
            <a:ext cx="3865751" cy="219931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Copyright 2016, Congressional Management Foundation</a:t>
            </a:r>
          </a:p>
        </p:txBody>
      </p:sp>
    </p:spTree>
    <p:extLst>
      <p:ext uri="{BB962C8B-B14F-4D97-AF65-F5344CB8AC3E}">
        <p14:creationId xmlns:p14="http://schemas.microsoft.com/office/powerpoint/2010/main" val="193700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9787" y="1778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4000" dirty="0"/>
              <a:t>Why Apartments Work – Unprecedented Demand for Apartments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839789" y="1732356"/>
            <a:ext cx="4898072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18.7 million apartment households – 42.9 percent of all renter-occupied households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r>
              <a:rPr lang="en-US" dirty="0"/>
              <a:t>1% decrease in homeownership rate = +1.2 million renter households</a:t>
            </a:r>
          </a:p>
        </p:txBody>
      </p:sp>
      <p:graphicFrame>
        <p:nvGraphicFramePr>
          <p:cNvPr id="5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180180"/>
              </p:ext>
            </p:extLst>
          </p:nvPr>
        </p:nvGraphicFramePr>
        <p:xfrm>
          <a:off x="6103748" y="1732356"/>
          <a:ext cx="5251639" cy="3716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34336" y="5596035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U.S. Census Bureau, Housing Vacancy Survey</a:t>
            </a:r>
          </a:p>
        </p:txBody>
      </p:sp>
    </p:spTree>
    <p:extLst>
      <p:ext uri="{BB962C8B-B14F-4D97-AF65-F5344CB8AC3E}">
        <p14:creationId xmlns:p14="http://schemas.microsoft.com/office/powerpoint/2010/main" val="9063081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ain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2027635"/>
            <a:ext cx="3695700" cy="325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59810" y="605373"/>
            <a:ext cx="104951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Your Member of Congress’ Brain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67100" y="2027635"/>
            <a:ext cx="1657350" cy="78483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Wants to make a difference in the world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953000" y="2770584"/>
            <a:ext cx="400050" cy="571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95650" y="4427935"/>
            <a:ext cx="2628900" cy="3231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Desire to please everyone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4895850" y="4027884"/>
            <a:ext cx="1085850" cy="400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353300" y="2515791"/>
            <a:ext cx="571500" cy="3231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Ego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6610350" y="2713434"/>
            <a:ext cx="685800" cy="514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353300" y="4827985"/>
            <a:ext cx="1371600" cy="55399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$$$$$$$$ capability</a:t>
            </a: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 flipV="1">
            <a:off x="6953250" y="4313634"/>
            <a:ext cx="685800" cy="514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 dirty="0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5638800" y="3570684"/>
            <a:ext cx="57150" cy="17145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124200" y="3342085"/>
            <a:ext cx="1543050" cy="71558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Amount of time thinking about your issue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4724400" y="3627834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 dirty="0"/>
          </a:p>
        </p:txBody>
      </p:sp>
      <p:pic>
        <p:nvPicPr>
          <p:cNvPr id="16" name="Picture 15" descr="CMF Full Logo colo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50195" y="5107663"/>
            <a:ext cx="964641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662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33526E-6 L -0.45 -0.008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-4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8.67052E-7 L 0.49583 -0.0302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0" y="-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367887" y="1771336"/>
            <a:ext cx="7472149" cy="42824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“Does your representative in Congress care what you think?”</a:t>
            </a:r>
          </a:p>
          <a:p>
            <a:pPr marL="0" indent="0" algn="r">
              <a:buFont typeface="Arial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(Rasmussen National Survey – 2013)</a:t>
            </a:r>
          </a:p>
          <a:p>
            <a:pPr marL="0" indent="0">
              <a:buFont typeface="Arial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“Please rank the most important aspect of your job.”</a:t>
            </a:r>
          </a:p>
          <a:p>
            <a:pPr marL="0" indent="0" algn="r">
              <a:buFont typeface="Arial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(Congressional Management Foundation Survey of U.S. House of Representatives Members – 2011)</a:t>
            </a:r>
          </a:p>
        </p:txBody>
      </p:sp>
      <p:pic>
        <p:nvPicPr>
          <p:cNvPr id="4" name="Picture 3" descr="CMF Full Logo colo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75710" y="5215652"/>
            <a:ext cx="964641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79528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987523"/>
              </p:ext>
            </p:extLst>
          </p:nvPr>
        </p:nvGraphicFramePr>
        <p:xfrm>
          <a:off x="2825255" y="1441971"/>
          <a:ext cx="6515100" cy="3439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17783" y="4671627"/>
            <a:ext cx="2502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“Congress cares about what I think.”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Public Opinion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60106" y="4671627"/>
            <a:ext cx="3530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“Staying in touch with constituents.”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Member of Congress Opinion</a:t>
            </a:r>
          </a:p>
        </p:txBody>
      </p:sp>
      <p:pic>
        <p:nvPicPr>
          <p:cNvPr id="6" name="Picture 5" descr="CMF Full Logo colo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1117" y="5249273"/>
            <a:ext cx="964641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79102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46161" y="464024"/>
            <a:ext cx="10522424" cy="1480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4100" dirty="0"/>
              <a:t>The Meeting: What to Expect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cute-k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1026" y="3307976"/>
            <a:ext cx="2194560" cy="18244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73" y="3129567"/>
            <a:ext cx="1645920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2133" y="239105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think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who you are speaking with…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15777" y="2350115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... But you are really speaking with someone more like this: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65356" y="5186967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Staff Assistant</a:t>
            </a:r>
          </a:p>
        </p:txBody>
      </p:sp>
      <p:pic>
        <p:nvPicPr>
          <p:cNvPr id="10" name="Picture 2" descr="Young professionals"/>
          <p:cNvPicPr>
            <a:picLocks noChangeAspect="1" noChangeArrowheads="1"/>
          </p:cNvPicPr>
          <p:nvPr/>
        </p:nvPicPr>
        <p:blipFill rotWithShape="1">
          <a:blip r:embed="rId4" cstate="print"/>
          <a:srcRect b="9168"/>
          <a:stretch/>
        </p:blipFill>
        <p:spPr bwMode="auto">
          <a:xfrm>
            <a:off x="4371022" y="3888798"/>
            <a:ext cx="3495675" cy="177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747259" y="529889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Legislative Advisors and Directors</a:t>
            </a:r>
          </a:p>
        </p:txBody>
      </p:sp>
      <p:pic>
        <p:nvPicPr>
          <p:cNvPr id="9" name="Picture 6" descr="http://upload.wikimedia.org/wikipedia/en/2/21/Godfather15_fli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485" y="1570987"/>
            <a:ext cx="2095500" cy="248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MF Full Logo color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86264" y="5328600"/>
            <a:ext cx="964641" cy="50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017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 txBox="1">
            <a:spLocks/>
          </p:cNvSpPr>
          <p:nvPr/>
        </p:nvSpPr>
        <p:spPr>
          <a:xfrm>
            <a:off x="859809" y="145010"/>
            <a:ext cx="10495128" cy="1320055"/>
          </a:xfrm>
          <a:custGeom>
            <a:avLst/>
            <a:gdLst>
              <a:gd name="T0" fmla="*/ 0 w 7772400"/>
              <a:gd name="T1" fmla="*/ 0 h 400110"/>
              <a:gd name="T2" fmla="*/ 21201468 w 7772400"/>
              <a:gd name="T3" fmla="*/ 0 h 400110"/>
              <a:gd name="T4" fmla="*/ 21201468 w 7772400"/>
              <a:gd name="T5" fmla="*/ 150485 h 400110"/>
              <a:gd name="T6" fmla="*/ 0 w 7772400"/>
              <a:gd name="T7" fmla="*/ 150485 h 400110"/>
              <a:gd name="T8" fmla="*/ 0 w 7772400"/>
              <a:gd name="T9" fmla="*/ 0 h 400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72400"/>
              <a:gd name="T16" fmla="*/ 0 h 400110"/>
              <a:gd name="T17" fmla="*/ 7772400 w 7772400"/>
              <a:gd name="T18" fmla="*/ 400110 h 400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72400" h="400110">
                <a:moveTo>
                  <a:pt x="0" y="0"/>
                </a:moveTo>
                <a:lnTo>
                  <a:pt x="7772400" y="0"/>
                </a:lnTo>
                <a:lnTo>
                  <a:pt x="7772400" y="400110"/>
                </a:lnTo>
                <a:lnTo>
                  <a:pt x="0" y="4001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altLang="en-US" sz="4000" dirty="0"/>
              <a:t>Expect to Meet with Hill Staffers During Hill Meetings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413771" y="1654724"/>
            <a:ext cx="97155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ysClr val="windowText" lastClr="000000"/>
                </a:solidFill>
              </a:rPr>
              <a:t>Member of Congress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413771" y="2310759"/>
            <a:ext cx="97155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ysClr val="windowText" lastClr="000000"/>
                </a:solidFill>
              </a:rPr>
              <a:t>Chief of Staff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352800" y="3284690"/>
            <a:ext cx="971550" cy="400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ysClr val="windowText" lastClr="000000"/>
                </a:solidFill>
              </a:rPr>
              <a:t>Legislative Director/Counsel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352800" y="3997875"/>
            <a:ext cx="971550" cy="3976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ysClr val="windowText" lastClr="000000"/>
                </a:solidFill>
              </a:rPr>
              <a:t>Legislative Aide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69643" y="3284690"/>
            <a:ext cx="971550" cy="400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ysClr val="windowText" lastClr="000000"/>
                </a:solidFill>
              </a:rPr>
              <a:t>Communications Director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581900" y="3284690"/>
            <a:ext cx="971550" cy="400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ysClr val="windowText" lastClr="000000"/>
                </a:solidFill>
              </a:rPr>
              <a:t>District Director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581900" y="4031213"/>
            <a:ext cx="971550" cy="3976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ysClr val="windowText" lastClr="000000"/>
                </a:solidFill>
              </a:rPr>
              <a:t>District Caseworkers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769643" y="3997875"/>
            <a:ext cx="971550" cy="3976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ysClr val="windowText" lastClr="000000"/>
                </a:solidFill>
              </a:rPr>
              <a:t>Legislative Correspondent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172200" y="3997875"/>
            <a:ext cx="971550" cy="3976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ysClr val="windowText" lastClr="000000"/>
                </a:solidFill>
              </a:rPr>
              <a:t>Staff Assistant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172200" y="3284690"/>
            <a:ext cx="971550" cy="400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ysClr val="windowText" lastClr="000000"/>
                </a:solidFill>
              </a:rPr>
              <a:t>Personal Assistant/ Scheduler</a:t>
            </a:r>
          </a:p>
        </p:txBody>
      </p:sp>
      <p:cxnSp>
        <p:nvCxnSpPr>
          <p:cNvPr id="49" name="Straight Connector 48"/>
          <p:cNvCxnSpPr>
            <a:stCxn id="39" idx="2"/>
            <a:endCxn id="40" idx="0"/>
          </p:cNvCxnSpPr>
          <p:nvPr/>
        </p:nvCxnSpPr>
        <p:spPr>
          <a:xfrm>
            <a:off x="5899546" y="1997625"/>
            <a:ext cx="0" cy="313135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1" idx="2"/>
            <a:endCxn id="42" idx="0"/>
          </p:cNvCxnSpPr>
          <p:nvPr/>
        </p:nvCxnSpPr>
        <p:spPr>
          <a:xfrm>
            <a:off x="3838575" y="3684740"/>
            <a:ext cx="0" cy="313134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3" idx="2"/>
            <a:endCxn id="46" idx="0"/>
          </p:cNvCxnSpPr>
          <p:nvPr/>
        </p:nvCxnSpPr>
        <p:spPr>
          <a:xfrm>
            <a:off x="5255418" y="3684740"/>
            <a:ext cx="0" cy="313134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8" idx="2"/>
            <a:endCxn id="47" idx="0"/>
          </p:cNvCxnSpPr>
          <p:nvPr/>
        </p:nvCxnSpPr>
        <p:spPr>
          <a:xfrm>
            <a:off x="6657975" y="3684740"/>
            <a:ext cx="0" cy="313134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4" idx="2"/>
            <a:endCxn id="45" idx="0"/>
          </p:cNvCxnSpPr>
          <p:nvPr/>
        </p:nvCxnSpPr>
        <p:spPr>
          <a:xfrm>
            <a:off x="8067675" y="3684740"/>
            <a:ext cx="0" cy="346472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43" idx="0"/>
            <a:endCxn id="40" idx="2"/>
          </p:cNvCxnSpPr>
          <p:nvPr/>
        </p:nvCxnSpPr>
        <p:spPr>
          <a:xfrm rot="5400000" flipH="1" flipV="1">
            <a:off x="5261968" y="2647112"/>
            <a:ext cx="631031" cy="644128"/>
          </a:xfrm>
          <a:prstGeom prst="bentConnector3">
            <a:avLst>
              <a:gd name="adj1" fmla="val 69225"/>
            </a:avLst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44" idx="0"/>
            <a:endCxn id="40" idx="2"/>
          </p:cNvCxnSpPr>
          <p:nvPr/>
        </p:nvCxnSpPr>
        <p:spPr>
          <a:xfrm rot="16200000" flipV="1">
            <a:off x="6668096" y="1885110"/>
            <a:ext cx="631031" cy="2168129"/>
          </a:xfrm>
          <a:prstGeom prst="bentConnector3">
            <a:avLst>
              <a:gd name="adj1" fmla="val 69300"/>
            </a:avLst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1"/>
          <p:cNvSpPr txBox="1">
            <a:spLocks noChangeArrowheads="1"/>
          </p:cNvSpPr>
          <p:nvPr/>
        </p:nvSpPr>
        <p:spPr bwMode="auto">
          <a:xfrm>
            <a:off x="3471863" y="2967985"/>
            <a:ext cx="788999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b="1" dirty="0"/>
              <a:t>Policy Staff</a:t>
            </a:r>
          </a:p>
        </p:txBody>
      </p:sp>
      <p:sp>
        <p:nvSpPr>
          <p:cNvPr id="57" name="TextBox 59"/>
          <p:cNvSpPr txBox="1">
            <a:spLocks noChangeArrowheads="1"/>
          </p:cNvSpPr>
          <p:nvPr/>
        </p:nvSpPr>
        <p:spPr bwMode="auto">
          <a:xfrm>
            <a:off x="4582715" y="2967985"/>
            <a:ext cx="1393330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b="1" dirty="0"/>
              <a:t>Communications Staff</a:t>
            </a:r>
          </a:p>
        </p:txBody>
      </p:sp>
      <p:sp>
        <p:nvSpPr>
          <p:cNvPr id="58" name="TextBox 60"/>
          <p:cNvSpPr txBox="1">
            <a:spLocks noChangeArrowheads="1"/>
          </p:cNvSpPr>
          <p:nvPr/>
        </p:nvSpPr>
        <p:spPr bwMode="auto">
          <a:xfrm>
            <a:off x="6286500" y="2967985"/>
            <a:ext cx="788999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b="1" dirty="0"/>
              <a:t>Office Staff</a:t>
            </a:r>
          </a:p>
        </p:txBody>
      </p:sp>
      <p:sp>
        <p:nvSpPr>
          <p:cNvPr id="59" name="TextBox 61"/>
          <p:cNvSpPr txBox="1">
            <a:spLocks noChangeArrowheads="1"/>
          </p:cNvSpPr>
          <p:nvPr/>
        </p:nvSpPr>
        <p:spPr bwMode="auto">
          <a:xfrm>
            <a:off x="7654529" y="2967985"/>
            <a:ext cx="872355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b="1" dirty="0"/>
              <a:t>District Staff</a:t>
            </a:r>
          </a:p>
        </p:txBody>
      </p:sp>
      <p:sp>
        <p:nvSpPr>
          <p:cNvPr id="60" name="TextBox 63"/>
          <p:cNvSpPr txBox="1">
            <a:spLocks noChangeArrowheads="1"/>
          </p:cNvSpPr>
          <p:nvPr/>
        </p:nvSpPr>
        <p:spPr bwMode="auto">
          <a:xfrm>
            <a:off x="4291155" y="1435029"/>
            <a:ext cx="313419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50" b="1" dirty="0"/>
              <a:t>Sample Organization of a Congressional Office</a:t>
            </a:r>
          </a:p>
        </p:txBody>
      </p:sp>
      <p:sp>
        <p:nvSpPr>
          <p:cNvPr id="61" name="TextBox 15"/>
          <p:cNvSpPr txBox="1">
            <a:spLocks noChangeArrowheads="1"/>
          </p:cNvSpPr>
          <p:nvPr/>
        </p:nvSpPr>
        <p:spPr bwMode="auto">
          <a:xfrm>
            <a:off x="7125890" y="1811886"/>
            <a:ext cx="1547813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50" i="1" dirty="0"/>
              <a:t>It is not uncommon for Members to show up halfway through a meeting or leave part of the way through</a:t>
            </a:r>
          </a:p>
        </p:txBody>
      </p:sp>
      <p:sp>
        <p:nvSpPr>
          <p:cNvPr id="62" name="TextBox 42"/>
          <p:cNvSpPr txBox="1">
            <a:spLocks noChangeArrowheads="1"/>
          </p:cNvSpPr>
          <p:nvPr/>
        </p:nvSpPr>
        <p:spPr bwMode="auto">
          <a:xfrm>
            <a:off x="3739753" y="1820222"/>
            <a:ext cx="143589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50" i="1" dirty="0"/>
              <a:t>Meetings are most often scheduled with and run through one or more of these staffers</a:t>
            </a:r>
          </a:p>
        </p:txBody>
      </p:sp>
      <p:sp>
        <p:nvSpPr>
          <p:cNvPr id="63" name="TextBox 45"/>
          <p:cNvSpPr txBox="1">
            <a:spLocks noChangeArrowheads="1"/>
          </p:cNvSpPr>
          <p:nvPr/>
        </p:nvSpPr>
        <p:spPr bwMode="auto">
          <a:xfrm>
            <a:off x="5054204" y="4619381"/>
            <a:ext cx="17561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50" i="1" dirty="0"/>
              <a:t>LCs and SAs may join in meetings as a junior staffer or note-taker </a:t>
            </a:r>
          </a:p>
        </p:txBody>
      </p:sp>
      <p:cxnSp>
        <p:nvCxnSpPr>
          <p:cNvPr id="64" name="Straight Connector 63"/>
          <p:cNvCxnSpPr>
            <a:stCxn id="61" idx="1"/>
          </p:cNvCxnSpPr>
          <p:nvPr/>
        </p:nvCxnSpPr>
        <p:spPr>
          <a:xfrm flipH="1" flipV="1">
            <a:off x="6243640" y="1848797"/>
            <a:ext cx="882250" cy="182380"/>
          </a:xfrm>
          <a:prstGeom prst="line">
            <a:avLst/>
          </a:prstGeom>
          <a:ln w="9525">
            <a:solidFill>
              <a:schemeClr val="tx1"/>
            </a:solidFill>
            <a:prstDash val="dash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593432" y="2235750"/>
            <a:ext cx="935831" cy="303610"/>
          </a:xfrm>
          <a:prstGeom prst="line">
            <a:avLst/>
          </a:prstGeom>
          <a:ln w="9525">
            <a:solidFill>
              <a:schemeClr val="tx1"/>
            </a:solidFill>
            <a:prstDash val="dash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004072" y="2310759"/>
            <a:ext cx="283370" cy="573882"/>
          </a:xfrm>
          <a:prstGeom prst="line">
            <a:avLst/>
          </a:prstGeom>
          <a:ln w="9525">
            <a:solidFill>
              <a:schemeClr val="tx1"/>
            </a:solidFill>
            <a:prstDash val="dash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2846784" y="5031336"/>
            <a:ext cx="6172200" cy="42386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sz="900" b="1" dirty="0">
                <a:cs typeface="Helvetica"/>
              </a:rPr>
              <a:t>Analysis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</a:rPr>
              <a:t>Because members of Congress have busy schedules, staffers will often have more time to devote to Hill meetings, and usually staffers can be more capable of affecting any takeaway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H="1" flipV="1">
            <a:off x="4504133" y="4483735"/>
            <a:ext cx="1395413" cy="135645"/>
          </a:xfrm>
          <a:prstGeom prst="line">
            <a:avLst/>
          </a:prstGeom>
          <a:ln w="9525">
            <a:solidFill>
              <a:schemeClr val="tx1"/>
            </a:solidFill>
            <a:prstDash val="dash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3" idx="0"/>
          </p:cNvCxnSpPr>
          <p:nvPr/>
        </p:nvCxnSpPr>
        <p:spPr>
          <a:xfrm flipV="1">
            <a:off x="5932290" y="4337205"/>
            <a:ext cx="328016" cy="282176"/>
          </a:xfrm>
          <a:prstGeom prst="line">
            <a:avLst/>
          </a:prstGeom>
          <a:ln w="9525">
            <a:solidFill>
              <a:schemeClr val="tx1"/>
            </a:solidFill>
            <a:prstDash val="dash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20"/>
          <p:cNvSpPr txBox="1">
            <a:spLocks noChangeArrowheads="1"/>
          </p:cNvSpPr>
          <p:nvPr/>
        </p:nvSpPr>
        <p:spPr bwMode="auto">
          <a:xfrm>
            <a:off x="2613421" y="5557593"/>
            <a:ext cx="6026009" cy="3231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50" i="1" dirty="0"/>
              <a:t>Source: “Hit the Ground Running: 112</a:t>
            </a:r>
            <a:r>
              <a:rPr lang="en-US" altLang="en-US" sz="750" i="1" baseline="30000" dirty="0"/>
              <a:t>th</a:t>
            </a:r>
            <a:r>
              <a:rPr lang="en-US" altLang="en-US" sz="750" i="1" dirty="0"/>
              <a:t> Congress Edition,” Office of Rep. Eric Cantor; “2010 House Compensation Study,” Chief Administrative Office of the U.S. </a:t>
            </a:r>
          </a:p>
          <a:p>
            <a:pPr eaLnBrk="1" hangingPunct="1"/>
            <a:r>
              <a:rPr lang="en-US" altLang="en-US" sz="750" i="1" dirty="0"/>
              <a:t>House of Representatives.</a:t>
            </a:r>
          </a:p>
        </p:txBody>
      </p:sp>
      <p:pic>
        <p:nvPicPr>
          <p:cNvPr id="71" name="Picture 8" descr="Membership-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703" y="5580237"/>
            <a:ext cx="1607344" cy="12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2" name="Straight Connector 71"/>
          <p:cNvCxnSpPr>
            <a:stCxn id="63" idx="0"/>
          </p:cNvCxnSpPr>
          <p:nvPr/>
        </p:nvCxnSpPr>
        <p:spPr>
          <a:xfrm flipH="1" flipV="1">
            <a:off x="5782866" y="4451505"/>
            <a:ext cx="149424" cy="167876"/>
          </a:xfrm>
          <a:prstGeom prst="line">
            <a:avLst/>
          </a:prstGeom>
          <a:ln w="9525">
            <a:solidFill>
              <a:schemeClr val="tx1"/>
            </a:solidFill>
            <a:prstDash val="dash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6485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59809" y="376916"/>
            <a:ext cx="1049512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Meeting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15833710"/>
              </p:ext>
            </p:extLst>
          </p:nvPr>
        </p:nvGraphicFramePr>
        <p:xfrm>
          <a:off x="2731770" y="2263140"/>
          <a:ext cx="6858000" cy="331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81505" y="5208743"/>
            <a:ext cx="963251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734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886075" y="1760935"/>
            <a:ext cx="6457950" cy="28383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4000" dirty="0"/>
          </a:p>
          <a:p>
            <a:pPr marL="0" indent="0" algn="ctr">
              <a:buFont typeface="Arial"/>
              <a:buNone/>
            </a:pPr>
            <a:r>
              <a:rPr lang="en-US" sz="4000" dirty="0"/>
              <a:t>How frequently do you experience the following in constituent meetings?</a:t>
            </a:r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4274628" y="4345799"/>
            <a:ext cx="3680844" cy="25349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Copyright 2015, Congressional Management Foundation</a:t>
            </a:r>
          </a:p>
        </p:txBody>
      </p:sp>
    </p:spTree>
    <p:extLst>
      <p:ext uri="{BB962C8B-B14F-4D97-AF65-F5344CB8AC3E}">
        <p14:creationId xmlns:p14="http://schemas.microsoft.com/office/powerpoint/2010/main" val="36161728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929746217"/>
              </p:ext>
            </p:extLst>
          </p:nvPr>
        </p:nvGraphicFramePr>
        <p:xfrm>
          <a:off x="2524836" y="1392067"/>
          <a:ext cx="7697337" cy="453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4757" y="5208743"/>
            <a:ext cx="963251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291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46160" y="436398"/>
            <a:ext cx="104951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Build a Relationship with Staff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62" y="2000250"/>
            <a:ext cx="4719813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>
            <a:spLocks noChangeAspect="1"/>
          </p:cNvSpPr>
          <p:nvPr/>
        </p:nvSpPr>
        <p:spPr>
          <a:xfrm rot="10800000">
            <a:off x="7243925" y="2686050"/>
            <a:ext cx="1467612" cy="822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ight Arrow 5"/>
          <p:cNvSpPr>
            <a:spLocks noChangeAspect="1"/>
          </p:cNvSpPr>
          <p:nvPr/>
        </p:nvSpPr>
        <p:spPr>
          <a:xfrm>
            <a:off x="2918813" y="2228850"/>
            <a:ext cx="1467612" cy="822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00892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59808" y="293300"/>
            <a:ext cx="10481481" cy="993621"/>
          </a:xfrm>
          <a:custGeom>
            <a:avLst/>
            <a:gdLst>
              <a:gd name="T0" fmla="*/ 0 w 7772400"/>
              <a:gd name="T1" fmla="*/ 0 h 400110"/>
              <a:gd name="T2" fmla="*/ 2147483647 w 7772400"/>
              <a:gd name="T3" fmla="*/ 0 h 400110"/>
              <a:gd name="T4" fmla="*/ 2147483647 w 7772400"/>
              <a:gd name="T5" fmla="*/ 810535 h 400110"/>
              <a:gd name="T6" fmla="*/ 0 w 7772400"/>
              <a:gd name="T7" fmla="*/ 810535 h 400110"/>
              <a:gd name="T8" fmla="*/ 0 w 7772400"/>
              <a:gd name="T9" fmla="*/ 0 h 400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72400"/>
              <a:gd name="T16" fmla="*/ 0 h 400110"/>
              <a:gd name="T17" fmla="*/ 7772400 w 7772400"/>
              <a:gd name="T18" fmla="*/ 400110 h 400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72400" h="400110">
                <a:moveTo>
                  <a:pt x="0" y="0"/>
                </a:moveTo>
                <a:lnTo>
                  <a:pt x="7772400" y="0"/>
                </a:lnTo>
                <a:lnTo>
                  <a:pt x="7772400" y="400110"/>
                </a:lnTo>
                <a:lnTo>
                  <a:pt x="0" y="4001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altLang="en-US" sz="4000" dirty="0"/>
              <a:t>Use Meeting Follow Up to Build Trust, </a:t>
            </a:r>
            <a:br>
              <a:rPr lang="en-US" altLang="en-US" sz="4000" dirty="0"/>
            </a:br>
            <a:r>
              <a:rPr lang="en-US" altLang="en-US" sz="4000" dirty="0"/>
              <a:t>Serve as a Resource</a:t>
            </a:r>
          </a:p>
        </p:txBody>
      </p:sp>
      <p:sp>
        <p:nvSpPr>
          <p:cNvPr id="4" name="Rectangle 53"/>
          <p:cNvSpPr>
            <a:spLocks noChangeArrowheads="1"/>
          </p:cNvSpPr>
          <p:nvPr/>
        </p:nvSpPr>
        <p:spPr bwMode="auto">
          <a:xfrm>
            <a:off x="2780705" y="2426277"/>
            <a:ext cx="3257550" cy="6858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a Thank You Note and </a:t>
            </a:r>
          </a:p>
          <a:p>
            <a:pPr algn="ctr" eaLnBrk="1" hangingPunct="1"/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Valuable Information</a:t>
            </a:r>
          </a:p>
        </p:txBody>
      </p:sp>
      <p:pic>
        <p:nvPicPr>
          <p:cNvPr id="5" name="Picture 8" descr="Membership-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945" y="5581048"/>
            <a:ext cx="1607344" cy="12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0"/>
          <p:cNvSpPr txBox="1">
            <a:spLocks noChangeArrowheads="1"/>
          </p:cNvSpPr>
          <p:nvPr/>
        </p:nvSpPr>
        <p:spPr bwMode="auto">
          <a:xfrm>
            <a:off x="8029868" y="5552413"/>
            <a:ext cx="1782860" cy="20774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750" i="1" dirty="0">
                <a:latin typeface="+mn-lt"/>
                <a:cs typeface="Helvetica" charset="0"/>
              </a:rPr>
              <a:t>Source: National Journal Research, 2015.</a:t>
            </a:r>
          </a:p>
        </p:txBody>
      </p:sp>
      <p:sp>
        <p:nvSpPr>
          <p:cNvPr id="7" name="Rectangle 53"/>
          <p:cNvSpPr>
            <a:spLocks noChangeArrowheads="1"/>
          </p:cNvSpPr>
          <p:nvPr/>
        </p:nvSpPr>
        <p:spPr bwMode="auto">
          <a:xfrm>
            <a:off x="6161486" y="2435802"/>
            <a:ext cx="3257550" cy="6858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 Events in the District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778324" y="3228759"/>
            <a:ext cx="32099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Thank the Member of Congress and/or Hill Staffer for their time following the meeting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Add a reminder of the topic of the meeting in the note for the Member’s reference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Send along information from a reliable source to keep the Member’s office aware of your issue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110289" y="3228759"/>
            <a:ext cx="330874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Attend public events or town halls in your district to increase your visibility with your Member of Congress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Build relationships with district staff to serve as a trustworthy resource on your issue</a:t>
            </a:r>
          </a:p>
        </p:txBody>
      </p:sp>
      <p:pic>
        <p:nvPicPr>
          <p:cNvPr id="10" name="Picture 13" descr="icon_201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772" y="1723809"/>
            <a:ext cx="586978" cy="58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4113016" y="1784531"/>
            <a:ext cx="545306" cy="551260"/>
            <a:chOff x="6196767" y="4430065"/>
            <a:chExt cx="727168" cy="734591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338072" y="4430065"/>
              <a:ext cx="585863" cy="6393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525" dirty="0">
                <a:latin typeface="FreightSans Pro Book" pitchFamily="50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295205" y="4477663"/>
              <a:ext cx="585862" cy="6393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525" dirty="0">
                <a:latin typeface="FreightSans Pro Book" pitchFamily="50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6252336" y="4525260"/>
              <a:ext cx="584275" cy="6393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525" dirty="0">
                <a:latin typeface="FreightSans Pro Book" pitchFamily="50" charset="0"/>
              </a:endParaRPr>
            </a:p>
          </p:txBody>
        </p:sp>
        <p:sp>
          <p:nvSpPr>
            <p:cNvPr id="15" name="TextBox 19"/>
            <p:cNvSpPr txBox="1">
              <a:spLocks noChangeArrowheads="1"/>
            </p:cNvSpPr>
            <p:nvPr/>
          </p:nvSpPr>
          <p:spPr bwMode="auto">
            <a:xfrm>
              <a:off x="6196767" y="4494802"/>
              <a:ext cx="695823" cy="276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375" b="1" dirty="0">
                  <a:latin typeface="FreightSans Pro Book" charset="0"/>
                </a:rPr>
                <a:t>INTERCEPT</a:t>
              </a:r>
            </a:p>
            <a:p>
              <a:pPr algn="ctr"/>
              <a:r>
                <a:rPr lang="en-US" altLang="en-US" sz="375" b="1" dirty="0">
                  <a:latin typeface="FreightSans Pro Book" charset="0"/>
                </a:rPr>
                <a:t>REPORT</a:t>
              </a:r>
            </a:p>
          </p:txBody>
        </p:sp>
        <p:pic>
          <p:nvPicPr>
            <p:cNvPr id="16" name="Picture 2" descr="C:\Users\jkuhn\Desktop\Portrait_Joris Hoogendoorn_201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526" y="4716454"/>
              <a:ext cx="168856" cy="168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22"/>
            <p:cNvGrpSpPr>
              <a:grpSpLocks/>
            </p:cNvGrpSpPr>
            <p:nvPr/>
          </p:nvGrpSpPr>
          <p:grpSpPr bwMode="auto">
            <a:xfrm rot="5400000" flipH="1">
              <a:off x="6512120" y="4822484"/>
              <a:ext cx="65104" cy="515027"/>
              <a:chOff x="6670787" y="2828491"/>
              <a:chExt cx="207526" cy="740664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6686757" y="2845198"/>
                <a:ext cx="207357" cy="14841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latin typeface="FreightSans Pro Book" pitchFamily="50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686759" y="2993612"/>
                <a:ext cx="207357" cy="148413"/>
              </a:xfrm>
              <a:prstGeom prst="rect">
                <a:avLst/>
              </a:prstGeom>
              <a:solidFill>
                <a:srgbClr val="84B4D2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latin typeface="FreightSans Pro Book" pitchFamily="50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671585" y="3126044"/>
                <a:ext cx="207354" cy="14613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latin typeface="FreightSans Pro Book" pitchFamily="50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686757" y="3288156"/>
                <a:ext cx="207357" cy="14841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latin typeface="FreightSans Pro Book" pitchFamily="50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686759" y="3436570"/>
                <a:ext cx="207357" cy="14841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latin typeface="FreightSans Pro Book" pitchFamily="50" charset="0"/>
                </a:endParaRPr>
              </a:p>
            </p:txBody>
          </p:sp>
        </p:grpSp>
        <p:grpSp>
          <p:nvGrpSpPr>
            <p:cNvPr id="18" name="Group 23"/>
            <p:cNvGrpSpPr>
              <a:grpSpLocks/>
            </p:cNvGrpSpPr>
            <p:nvPr/>
          </p:nvGrpSpPr>
          <p:grpSpPr bwMode="auto">
            <a:xfrm rot="5400000" flipH="1">
              <a:off x="6624821" y="4609049"/>
              <a:ext cx="45719" cy="274643"/>
              <a:chOff x="6670787" y="2828491"/>
              <a:chExt cx="207526" cy="74066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690734" y="2843452"/>
                <a:ext cx="208855" cy="14558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latin typeface="FreightSans Pro Book" pitchFamily="50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690732" y="3006160"/>
                <a:ext cx="208855" cy="14986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latin typeface="FreightSans Pro Book" pitchFamily="50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669129" y="3126049"/>
                <a:ext cx="208851" cy="14558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latin typeface="FreightSans Pro Book" pitchFamily="50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690734" y="3301599"/>
                <a:ext cx="208855" cy="14986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latin typeface="FreightSans Pro Book" pitchFamily="50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690732" y="3438616"/>
                <a:ext cx="208855" cy="141299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latin typeface="FreightSans Pro Book" pitchFamily="50" charset="0"/>
                </a:endParaRPr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>
              <a:off x="6512719" y="4853685"/>
              <a:ext cx="274673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512719" y="4815607"/>
              <a:ext cx="274673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299967" y="4929841"/>
              <a:ext cx="487425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299967" y="4967919"/>
              <a:ext cx="487425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299967" y="5005997"/>
              <a:ext cx="487425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512719" y="4891763"/>
              <a:ext cx="274673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0750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59809" y="206831"/>
            <a:ext cx="104146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4000" dirty="0"/>
              <a:t>Why Apartments Work – Demand Could Continue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074421" y="2347124"/>
            <a:ext cx="4640579" cy="31613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75 million young adults (18-34 year olds)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r>
              <a:rPr lang="en-US" dirty="0"/>
              <a:t>73 million Baby Boomers</a:t>
            </a:r>
          </a:p>
        </p:txBody>
      </p:sp>
      <p:graphicFrame>
        <p:nvGraphicFramePr>
          <p:cNvPr id="5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736581"/>
              </p:ext>
            </p:extLst>
          </p:nvPr>
        </p:nvGraphicFramePr>
        <p:xfrm>
          <a:off x="6294783" y="1532394"/>
          <a:ext cx="4979669" cy="3808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75086" y="5550770"/>
            <a:ext cx="34190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U.S. Census Bureau, Current Population Survey</a:t>
            </a:r>
          </a:p>
        </p:txBody>
      </p:sp>
    </p:spTree>
    <p:extLst>
      <p:ext uri="{BB962C8B-B14F-4D97-AF65-F5344CB8AC3E}">
        <p14:creationId xmlns:p14="http://schemas.microsoft.com/office/powerpoint/2010/main" val="11681351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1960728" y="1141484"/>
            <a:ext cx="8115300" cy="4533900"/>
          </a:xfrm>
          <a:prstGeom prst="rect">
            <a:avLst/>
          </a:prstGeom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9pPr>
          </a:lstStyle>
          <a:p>
            <a:r>
              <a:rPr lang="en-GB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4722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idx="4294967295"/>
          </p:nvPr>
        </p:nvSpPr>
        <p:spPr>
          <a:xfrm>
            <a:off x="838200" y="222250"/>
            <a:ext cx="10515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NEW! NAAEI Continuing Education Credits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45819" y="1878129"/>
            <a:ext cx="8229600" cy="37109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Available to All NAAEI Credential Holders</a:t>
            </a:r>
          </a:p>
          <a:p>
            <a:pPr lvl="1"/>
            <a:r>
              <a:rPr lang="en-US" dirty="0"/>
              <a:t>Issues Webinar (Feb. 22): 1 CEC</a:t>
            </a:r>
          </a:p>
          <a:p>
            <a:pPr lvl="1"/>
            <a:r>
              <a:rPr lang="en-US" dirty="0"/>
              <a:t>NAA Capitol Conference (12:45 – 4:30 p.m. March 7): 3 CECs</a:t>
            </a:r>
          </a:p>
          <a:p>
            <a:pPr lvl="1"/>
            <a:r>
              <a:rPr lang="en-US" dirty="0"/>
              <a:t>Lobby Day (March 8): 2 CECs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Certificates will be emailed to you shortly after each event. Please submit documentation online to NAAEI at www.naahq.org/renew.</a:t>
            </a:r>
          </a:p>
        </p:txBody>
      </p:sp>
      <p:pic>
        <p:nvPicPr>
          <p:cNvPr id="5" name="Picture 4" descr="CMF Full Logo colo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6779" y="5178470"/>
            <a:ext cx="964641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14595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/>
          <p:cNvSpPr txBox="1">
            <a:spLocks/>
          </p:cNvSpPr>
          <p:nvPr/>
        </p:nvSpPr>
        <p:spPr>
          <a:xfrm>
            <a:off x="2558417" y="-214603"/>
            <a:ext cx="7717154" cy="7315200"/>
          </a:xfrm>
          <a:prstGeom prst="rect">
            <a:avLst/>
          </a:prstGeom>
        </p:spPr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</a:p>
          <a:p>
            <a:pPr marL="0" indent="0">
              <a:buNone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Jim Wilson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Director, Political Affairs, NAA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jwilson@naahq.org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Paula Munger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Director, Industry Research &amp; Analysis, NAA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pmunger@naahq.org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Caitlin Walter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Director, Research, NMHC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cwalter@nmhc.org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Cindy Chetti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Senior Vice President, Government Affairs, NMHC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cchetti@nmhc.org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Matthew Berger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Vice President, Tax, NMHC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mberger@nmhc.org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Paula Cino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Vice President, Construction, Development &amp; Land Use Policy, NMHC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pcino@nmhc.org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Kevin Donnelly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Vice President, Government Affairs, NMHC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kdonnelly@nmhc.org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Peter Fromknecht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Manager, Grassroots Advocacy, NAA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pfromknecht@naahq.org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9000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5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4383" b="2"/>
          <a:stretch/>
        </p:blipFill>
        <p:spPr>
          <a:xfrm>
            <a:off x="6338316" y="1757438"/>
            <a:ext cx="4722619" cy="397673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199" y="285115"/>
            <a:ext cx="10516737" cy="1169903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Why Apartments Work – Economic Impact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5"/>
            <a:ext cx="4668091" cy="384036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/>
              <a:t>New Apartment Construction</a:t>
            </a:r>
          </a:p>
          <a:p>
            <a:pPr lvl="1"/>
            <a:r>
              <a:rPr lang="en-US" dirty="0"/>
              <a:t>$92.6 billion economic contribution</a:t>
            </a:r>
          </a:p>
          <a:p>
            <a:pPr lvl="1"/>
            <a:r>
              <a:rPr lang="en-US" dirty="0"/>
              <a:t>Over 700,000 jobs supported</a:t>
            </a:r>
          </a:p>
          <a:p>
            <a:pPr marL="457200" lvl="1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sz="2000" b="1" dirty="0"/>
              <a:t>Apartment Operations</a:t>
            </a:r>
          </a:p>
          <a:p>
            <a:pPr lvl="1"/>
            <a:r>
              <a:rPr lang="en-US" dirty="0"/>
              <a:t>$190.7 billion economic contribution</a:t>
            </a:r>
          </a:p>
          <a:p>
            <a:pPr lvl="1"/>
            <a:r>
              <a:rPr lang="en-US" dirty="0"/>
              <a:t>1.5 million jobs supported</a:t>
            </a:r>
          </a:p>
          <a:p>
            <a:pPr marL="457200" lvl="1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sz="2000" b="1" dirty="0"/>
              <a:t>Resident Spending</a:t>
            </a:r>
          </a:p>
          <a:p>
            <a:pPr lvl="1"/>
            <a:r>
              <a:rPr lang="en-US" dirty="0"/>
              <a:t>$1.0 trillion economic contribution</a:t>
            </a:r>
          </a:p>
          <a:p>
            <a:pPr lvl="1"/>
            <a:r>
              <a:rPr lang="en-US" dirty="0"/>
              <a:t>Almost 10.1 million jobs supported</a:t>
            </a:r>
          </a:p>
        </p:txBody>
      </p:sp>
    </p:spTree>
    <p:extLst>
      <p:ext uri="{BB962C8B-B14F-4D97-AF65-F5344CB8AC3E}">
        <p14:creationId xmlns:p14="http://schemas.microsoft.com/office/powerpoint/2010/main" val="2163575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15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Why Is There an Affordability Problem?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839788" y="1907980"/>
            <a:ext cx="5349424" cy="338137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Expensive to build (labor, materials, land costs)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r>
              <a:rPr lang="en-US" dirty="0"/>
              <a:t>Record demand for apartments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r>
              <a:rPr lang="en-US" dirty="0"/>
              <a:t>Rents have increased, while incomes remained relatively stagnant</a:t>
            </a:r>
          </a:p>
        </p:txBody>
      </p:sp>
      <p:graphicFrame>
        <p:nvGraphicFramePr>
          <p:cNvPr id="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017071"/>
              </p:ext>
            </p:extLst>
          </p:nvPr>
        </p:nvGraphicFramePr>
        <p:xfrm>
          <a:off x="6189212" y="1690690"/>
          <a:ext cx="4767287" cy="3808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77714" y="5594736"/>
            <a:ext cx="38664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U.S. Census Bureau, New Residential Construction; NMHC</a:t>
            </a:r>
          </a:p>
        </p:txBody>
      </p:sp>
    </p:spTree>
    <p:extLst>
      <p:ext uri="{BB962C8B-B14F-4D97-AF65-F5344CB8AC3E}">
        <p14:creationId xmlns:p14="http://schemas.microsoft.com/office/powerpoint/2010/main" val="739456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4390" y="365125"/>
            <a:ext cx="10515600" cy="5195888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Political Overview</a:t>
            </a:r>
          </a:p>
        </p:txBody>
      </p:sp>
    </p:spTree>
    <p:extLst>
      <p:ext uri="{BB962C8B-B14F-4D97-AF65-F5344CB8AC3E}">
        <p14:creationId xmlns:p14="http://schemas.microsoft.com/office/powerpoint/2010/main" val="1161243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45820" y="460111"/>
            <a:ext cx="1046988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Political Landscape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845820" y="1603111"/>
            <a:ext cx="10469880" cy="428245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Republicans control the House, Senate, and White House</a:t>
            </a:r>
          </a:p>
          <a:p>
            <a:endParaRPr lang="en-US" dirty="0"/>
          </a:p>
          <a:p>
            <a:r>
              <a:rPr lang="en-US" dirty="0"/>
              <a:t>GOP has a limited time to deliver results before 2018 election influences political landscape </a:t>
            </a:r>
          </a:p>
          <a:p>
            <a:endParaRPr lang="en-US" dirty="0"/>
          </a:p>
          <a:p>
            <a:r>
              <a:rPr lang="en-US" dirty="0"/>
              <a:t>Change in Administration has not happened in eight years</a:t>
            </a:r>
          </a:p>
          <a:p>
            <a:pPr lvl="1"/>
            <a:r>
              <a:rPr lang="en-US" dirty="0"/>
              <a:t>Cabinet nominees must be confirmed</a:t>
            </a:r>
          </a:p>
          <a:p>
            <a:pPr lvl="1"/>
            <a:r>
              <a:rPr lang="en-US" dirty="0"/>
              <a:t>Trump Administration has 4,000 jobs to fill</a:t>
            </a:r>
          </a:p>
          <a:p>
            <a:pPr lvl="1"/>
            <a:r>
              <a:rPr lang="en-US" dirty="0"/>
              <a:t>President Trump must submit a FY 2018 budget</a:t>
            </a:r>
          </a:p>
          <a:p>
            <a:pPr lvl="1"/>
            <a:r>
              <a:rPr lang="en-US" dirty="0"/>
              <a:t>Continuing Resolution must be extended by April 28</a:t>
            </a:r>
          </a:p>
          <a:p>
            <a:pPr lvl="1"/>
            <a:r>
              <a:rPr lang="en-US" dirty="0"/>
              <a:t>Debt ceiling expires March 15</a:t>
            </a:r>
          </a:p>
          <a:p>
            <a:pPr lvl="1"/>
            <a:endParaRPr lang="en-US" dirty="0"/>
          </a:p>
          <a:p>
            <a:r>
              <a:rPr lang="en-US" dirty="0"/>
              <a:t>Supreme Court nomination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2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1896</Words>
  <Application>Microsoft Office PowerPoint</Application>
  <PresentationFormat>Widescreen</PresentationFormat>
  <Paragraphs>325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ＭＳ Ｐゴシック</vt:lpstr>
      <vt:lpstr>ＭＳ Ｐゴシック</vt:lpstr>
      <vt:lpstr>Arial</vt:lpstr>
      <vt:lpstr>Calibri</vt:lpstr>
      <vt:lpstr>FreightSans Pro Book</vt:lpstr>
      <vt:lpstr>Garamond</vt:lpstr>
      <vt:lpstr>Georgia</vt:lpstr>
      <vt:lpstr>Gill Sans MT</vt:lpstr>
      <vt:lpstr>Helvetica</vt:lpstr>
      <vt:lpstr>Times New Roman</vt:lpstr>
      <vt:lpstr>Wingdings</vt:lpstr>
      <vt:lpstr>Office Theme</vt:lpstr>
      <vt:lpstr> 2017 NAA Capitol Conference  and Lobby Day: </vt:lpstr>
      <vt:lpstr>Research</vt:lpstr>
      <vt:lpstr>Demand Research</vt:lpstr>
      <vt:lpstr>PowerPoint Presentation</vt:lpstr>
      <vt:lpstr>PowerPoint Presentation</vt:lpstr>
      <vt:lpstr>Why Apartments Work – Economic Impact</vt:lpstr>
      <vt:lpstr>Why Is There an Affordability Problem?</vt:lpstr>
      <vt:lpstr>Political Overview</vt:lpstr>
      <vt:lpstr>Political Landscape</vt:lpstr>
      <vt:lpstr>Senate: Democratic Wins Slimmed GOP Majority</vt:lpstr>
      <vt:lpstr>President Trump’s Agenda: </vt:lpstr>
      <vt:lpstr>Key Players in 2017</vt:lpstr>
      <vt:lpstr>PowerPoint Presentation</vt:lpstr>
      <vt:lpstr>NAA Lobby Day Issues</vt:lpstr>
      <vt:lpstr>PowerPoint Presentation</vt:lpstr>
      <vt:lpstr>Tax Reform</vt:lpstr>
      <vt:lpstr>PowerPoint Presentation</vt:lpstr>
      <vt:lpstr>PowerPoint Presentation</vt:lpstr>
      <vt:lpstr>PowerPoint Presentation</vt:lpstr>
      <vt:lpstr>PowerPoint Presentation</vt:lpstr>
      <vt:lpstr>ADA Right to Cure</vt:lpstr>
      <vt:lpstr>ADA Right to Cure</vt:lpstr>
      <vt:lpstr>ADA Right to Cure: Specific Request</vt:lpstr>
      <vt:lpstr>Flood Insurance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 the “3 H’s” – Head, Heart, 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NEW! NAAEI Continuing Education Credits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Mauck</dc:creator>
  <cp:lastModifiedBy>Carole Roper</cp:lastModifiedBy>
  <cp:revision>70</cp:revision>
  <dcterms:created xsi:type="dcterms:W3CDTF">2016-11-17T14:01:31Z</dcterms:created>
  <dcterms:modified xsi:type="dcterms:W3CDTF">2017-02-27T16:42:47Z</dcterms:modified>
</cp:coreProperties>
</file>