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1" r:id="rId1"/>
  </p:sldMasterIdLst>
  <p:notesMasterIdLst>
    <p:notesMasterId r:id="rId39"/>
  </p:notesMasterIdLst>
  <p:sldIdLst>
    <p:sldId id="256" r:id="rId2"/>
    <p:sldId id="258"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9" d="100"/>
          <a:sy n="79" d="100"/>
        </p:scale>
        <p:origin x="-36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94587887647797E-2"/>
          <c:y val="0.10932076504440399"/>
          <c:w val="0.73934226552984195"/>
          <c:h val="0.55033557046979897"/>
        </c:manualLayout>
      </c:layout>
      <c:barChart>
        <c:barDir val="col"/>
        <c:grouping val="clustered"/>
        <c:varyColors val="0"/>
        <c:ser>
          <c:idx val="0"/>
          <c:order val="0"/>
          <c:tx>
            <c:strRef>
              <c:f>Sheet1!$B$1</c:f>
              <c:strCache>
                <c:ptCount val="1"/>
                <c:pt idx="0">
                  <c:v>Combined mentions of somewhat and very important</c:v>
                </c:pt>
              </c:strCache>
            </c:strRef>
          </c:tx>
          <c:spPr>
            <a:solidFill>
              <a:schemeClr val="accent2"/>
            </a:solidFill>
            <a:ln w="14013">
              <a:solidFill>
                <a:schemeClr val="bg1"/>
              </a:solidFill>
              <a:prstDash val="solid"/>
            </a:ln>
            <a:effectLst>
              <a:outerShdw blurRad="50800" dist="38100" dir="2700000" algn="tl" rotWithShape="0">
                <a:prstClr val="black">
                  <a:alpha val="40000"/>
                </a:prstClr>
              </a:outerShdw>
            </a:effectLst>
          </c:spPr>
          <c:invertIfNegative val="0"/>
          <c:dLbls>
            <c:spPr>
              <a:noFill/>
              <a:ln w="28025">
                <a:noFill/>
              </a:ln>
            </c:spPr>
            <c:txPr>
              <a:bodyPr/>
              <a:lstStyle/>
              <a:p>
                <a:pPr>
                  <a:defRPr sz="1103"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Closet space/size</c:v>
                </c:pt>
                <c:pt idx="1">
                  <c:v>Storage</c:v>
                </c:pt>
                <c:pt idx="2">
                  <c:v>Upgraded appliances</c:v>
                </c:pt>
                <c:pt idx="3">
                  <c:v>Open kitchen floorplan</c:v>
                </c:pt>
                <c:pt idx="4">
                  <c:v>Energy efficiency</c:v>
                </c:pt>
                <c:pt idx="5">
                  <c:v>Environ-mentally friendly </c:v>
                </c:pt>
                <c:pt idx="6">
                  <c:v>High 
ceilings</c:v>
                </c:pt>
                <c:pt idx="7">
                  <c:v>Hardwood flooring</c:v>
                </c:pt>
              </c:strCache>
            </c:strRef>
          </c:cat>
          <c:val>
            <c:numRef>
              <c:f>Sheet1!$B$2:$B$9</c:f>
              <c:numCache>
                <c:formatCode>0%</c:formatCode>
                <c:ptCount val="8"/>
                <c:pt idx="0">
                  <c:v>0.83000000000000096</c:v>
                </c:pt>
                <c:pt idx="1">
                  <c:v>0.750000000000002</c:v>
                </c:pt>
                <c:pt idx="2">
                  <c:v>0.64000000000000201</c:v>
                </c:pt>
                <c:pt idx="3">
                  <c:v>0.56999999999999995</c:v>
                </c:pt>
                <c:pt idx="4">
                  <c:v>0.56000000000000005</c:v>
                </c:pt>
                <c:pt idx="5">
                  <c:v>0.42</c:v>
                </c:pt>
                <c:pt idx="6">
                  <c:v>0.32000000000000101</c:v>
                </c:pt>
                <c:pt idx="7">
                  <c:v>0.28999999999999998</c:v>
                </c:pt>
              </c:numCache>
            </c:numRef>
          </c:val>
        </c:ser>
        <c:dLbls>
          <c:showLegendKey val="0"/>
          <c:showVal val="1"/>
          <c:showCatName val="0"/>
          <c:showSerName val="0"/>
          <c:showPercent val="0"/>
          <c:showBubbleSize val="0"/>
        </c:dLbls>
        <c:gapWidth val="40"/>
        <c:axId val="320951808"/>
        <c:axId val="320967040"/>
      </c:barChart>
      <c:barChart>
        <c:barDir val="col"/>
        <c:grouping val="clustered"/>
        <c:varyColors val="0"/>
        <c:ser>
          <c:idx val="1"/>
          <c:order val="1"/>
          <c:tx>
            <c:strRef>
              <c:f>Sheet1!$C$1</c:f>
              <c:strCache>
                <c:ptCount val="1"/>
                <c:pt idx="0">
                  <c:v>Very important</c:v>
                </c:pt>
              </c:strCache>
            </c:strRef>
          </c:tx>
          <c:spPr>
            <a:solidFill>
              <a:srgbClr val="99CCFF"/>
            </a:solidFill>
            <a:ln w="14013">
              <a:solidFill>
                <a:schemeClr val="bg1"/>
              </a:solidFill>
              <a:prstDash val="solid"/>
            </a:ln>
            <a:effectLst>
              <a:outerShdw blurRad="50800" dist="38100" dir="2700000" algn="tl" rotWithShape="0">
                <a:prstClr val="black">
                  <a:alpha val="40000"/>
                </a:prstClr>
              </a:outerShdw>
            </a:effectLst>
          </c:spPr>
          <c:invertIfNegative val="0"/>
          <c:dLbls>
            <c:numFmt formatCode="0%" sourceLinked="0"/>
            <c:spPr>
              <a:noFill/>
              <a:ln w="28025">
                <a:noFill/>
              </a:ln>
            </c:spPr>
            <c:txPr>
              <a:bodyPr/>
              <a:lstStyle/>
              <a:p>
                <a:pPr>
                  <a:defRPr sz="1103" b="1" i="0" u="none" strike="noStrike" baseline="0">
                    <a:solidFill>
                      <a:srgbClr val="FFFFFF"/>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Closet space/size</c:v>
                </c:pt>
                <c:pt idx="1">
                  <c:v>Storage</c:v>
                </c:pt>
                <c:pt idx="2">
                  <c:v>Upgraded appliances</c:v>
                </c:pt>
                <c:pt idx="3">
                  <c:v>Open kitchen floorplan</c:v>
                </c:pt>
                <c:pt idx="4">
                  <c:v>Energy efficiency</c:v>
                </c:pt>
                <c:pt idx="5">
                  <c:v>Environ-mentally friendly </c:v>
                </c:pt>
                <c:pt idx="6">
                  <c:v>High 
ceilings</c:v>
                </c:pt>
                <c:pt idx="7">
                  <c:v>Hardwood flooring</c:v>
                </c:pt>
              </c:strCache>
            </c:strRef>
          </c:cat>
          <c:val>
            <c:numRef>
              <c:f>Sheet1!$C$2:$C$9</c:f>
              <c:numCache>
                <c:formatCode>0%</c:formatCode>
                <c:ptCount val="8"/>
                <c:pt idx="0">
                  <c:v>0.37</c:v>
                </c:pt>
                <c:pt idx="1">
                  <c:v>0.28000000000000003</c:v>
                </c:pt>
                <c:pt idx="2">
                  <c:v>0.18</c:v>
                </c:pt>
                <c:pt idx="3">
                  <c:v>0.17</c:v>
                </c:pt>
                <c:pt idx="4">
                  <c:v>0.18</c:v>
                </c:pt>
                <c:pt idx="5">
                  <c:v>0.12</c:v>
                </c:pt>
                <c:pt idx="6">
                  <c:v>8.0000000000000196E-2</c:v>
                </c:pt>
                <c:pt idx="7">
                  <c:v>7.0000000000000007E-2</c:v>
                </c:pt>
              </c:numCache>
            </c:numRef>
          </c:val>
        </c:ser>
        <c:dLbls>
          <c:showLegendKey val="0"/>
          <c:showVal val="1"/>
          <c:showCatName val="0"/>
          <c:showSerName val="0"/>
          <c:showPercent val="0"/>
          <c:showBubbleSize val="0"/>
        </c:dLbls>
        <c:gapWidth val="150"/>
        <c:axId val="320968576"/>
        <c:axId val="320970112"/>
      </c:barChart>
      <c:catAx>
        <c:axId val="320951808"/>
        <c:scaling>
          <c:orientation val="minMax"/>
        </c:scaling>
        <c:delete val="0"/>
        <c:axPos val="b"/>
        <c:numFmt formatCode="General" sourceLinked="1"/>
        <c:majorTickMark val="out"/>
        <c:minorTickMark val="none"/>
        <c:tickLblPos val="nextTo"/>
        <c:spPr>
          <a:ln w="350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320967040"/>
        <c:crosses val="autoZero"/>
        <c:auto val="1"/>
        <c:lblAlgn val="ctr"/>
        <c:lblOffset val="100"/>
        <c:tickLblSkip val="1"/>
        <c:tickMarkSkip val="1"/>
        <c:noMultiLvlLbl val="0"/>
      </c:catAx>
      <c:valAx>
        <c:axId val="320967040"/>
        <c:scaling>
          <c:orientation val="minMax"/>
          <c:max val="100"/>
        </c:scaling>
        <c:delete val="1"/>
        <c:axPos val="r"/>
        <c:numFmt formatCode="0%" sourceLinked="1"/>
        <c:majorTickMark val="out"/>
        <c:minorTickMark val="none"/>
        <c:tickLblPos val="none"/>
        <c:crossAx val="320951808"/>
        <c:crosses val="max"/>
        <c:crossBetween val="between"/>
        <c:majorUnit val="20"/>
      </c:valAx>
      <c:catAx>
        <c:axId val="320968576"/>
        <c:scaling>
          <c:orientation val="minMax"/>
        </c:scaling>
        <c:delete val="1"/>
        <c:axPos val="b"/>
        <c:numFmt formatCode="General" sourceLinked="1"/>
        <c:majorTickMark val="out"/>
        <c:minorTickMark val="none"/>
        <c:tickLblPos val="none"/>
        <c:crossAx val="320970112"/>
        <c:crosses val="autoZero"/>
        <c:auto val="1"/>
        <c:lblAlgn val="ctr"/>
        <c:lblOffset val="100"/>
        <c:noMultiLvlLbl val="0"/>
      </c:catAx>
      <c:valAx>
        <c:axId val="320970112"/>
        <c:scaling>
          <c:orientation val="minMax"/>
          <c:max val="1"/>
        </c:scaling>
        <c:delete val="0"/>
        <c:axPos val="l"/>
        <c:numFmt formatCode="0%" sourceLinked="1"/>
        <c:majorTickMark val="cross"/>
        <c:minorTickMark val="none"/>
        <c:tickLblPos val="nextTo"/>
        <c:spPr>
          <a:ln w="350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320968576"/>
        <c:crosses val="autoZero"/>
        <c:crossBetween val="between"/>
        <c:majorUnit val="0.2"/>
      </c:valAx>
      <c:spPr>
        <a:noFill/>
        <a:ln w="28025">
          <a:noFill/>
        </a:ln>
      </c:spPr>
    </c:plotArea>
    <c:legend>
      <c:legendPos val="r"/>
      <c:layout>
        <c:manualLayout>
          <c:xMode val="edge"/>
          <c:yMode val="edge"/>
          <c:x val="0.822951837419865"/>
          <c:y val="0.31543624161073802"/>
          <c:w val="0.169739987155722"/>
          <c:h val="0.56375838926174404"/>
        </c:manualLayout>
      </c:layout>
      <c:overlay val="0"/>
      <c:spPr>
        <a:noFill/>
        <a:ln w="28025">
          <a:noFill/>
        </a:ln>
      </c:spPr>
      <c:txPr>
        <a:bodyPr/>
        <a:lstStyle/>
        <a:p>
          <a:pPr>
            <a:defRPr sz="101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103"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82649472450101E-2"/>
          <c:y val="4.6875E-2"/>
          <c:w val="0.94958968347010597"/>
          <c:h val="0.703125000000002"/>
        </c:manualLayout>
      </c:layout>
      <c:barChart>
        <c:barDir val="col"/>
        <c:grouping val="clustered"/>
        <c:varyColors val="0"/>
        <c:ser>
          <c:idx val="3"/>
          <c:order val="0"/>
          <c:tx>
            <c:strRef>
              <c:f>Sheet1!$A$6</c:f>
              <c:strCache>
                <c:ptCount val="1"/>
              </c:strCache>
            </c:strRef>
          </c:tx>
          <c:spPr>
            <a:solidFill>
              <a:srgbClr val="333399"/>
            </a:solidFill>
            <a:ln w="12500">
              <a:solidFill>
                <a:schemeClr val="bg1"/>
              </a:solidFill>
              <a:prstDash val="solid"/>
            </a:ln>
            <a:effectLst>
              <a:outerShdw blurRad="50800" dist="38100" dir="2700000" algn="tl" rotWithShape="0">
                <a:prstClr val="black">
                  <a:alpha val="40000"/>
                </a:prstClr>
              </a:outerShdw>
            </a:effectLst>
          </c:spPr>
          <c:invertIfNegative val="0"/>
          <c:dLbls>
            <c:spPr>
              <a:noFill/>
              <a:ln>
                <a:noFill/>
              </a:ln>
              <a:effectLst/>
            </c:spPr>
            <c:txPr>
              <a:bodyPr/>
              <a:lstStyle/>
              <a:p>
                <a:pPr>
                  <a:defRPr sz="105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Good for 
the earth</c:v>
                </c:pt>
                <c:pt idx="1">
                  <c:v>Cost 
efficiency</c:v>
                </c:pt>
                <c:pt idx="2">
                  <c:v>Responsibility 
for 
environment</c:v>
                </c:pt>
                <c:pt idx="3">
                  <c:v>Reduce 
energy 
use</c:v>
                </c:pt>
                <c:pt idx="4">
                  <c:v>Recycling 
is
 important</c:v>
                </c:pt>
                <c:pt idx="5">
                  <c:v>Smaller 
personal 
impact</c:v>
                </c:pt>
                <c:pt idx="6">
                  <c:v>   Reduce
waste</c:v>
                </c:pt>
                <c:pt idx="7">
                  <c:v>Preserve 
the 
environment</c:v>
                </c:pt>
                <c:pt idx="8">
                  <c:v>Conserve 
resources</c:v>
                </c:pt>
              </c:strCache>
            </c:strRef>
          </c:cat>
          <c:val>
            <c:numRef>
              <c:f>Sheet1!$B$6:$J$6</c:f>
              <c:numCache>
                <c:formatCode>0%</c:formatCode>
                <c:ptCount val="9"/>
                <c:pt idx="0">
                  <c:v>0.28999999999999998</c:v>
                </c:pt>
                <c:pt idx="1">
                  <c:v>0.26</c:v>
                </c:pt>
                <c:pt idx="2">
                  <c:v>0.17</c:v>
                </c:pt>
                <c:pt idx="3">
                  <c:v>0.13</c:v>
                </c:pt>
                <c:pt idx="4">
                  <c:v>0.11</c:v>
                </c:pt>
                <c:pt idx="5">
                  <c:v>0.11</c:v>
                </c:pt>
                <c:pt idx="6">
                  <c:v>7.0000000000000007E-2</c:v>
                </c:pt>
                <c:pt idx="7">
                  <c:v>7.0000000000000007E-2</c:v>
                </c:pt>
                <c:pt idx="8">
                  <c:v>0.06</c:v>
                </c:pt>
              </c:numCache>
            </c:numRef>
          </c:val>
        </c:ser>
        <c:dLbls>
          <c:showLegendKey val="0"/>
          <c:showVal val="1"/>
          <c:showCatName val="0"/>
          <c:showSerName val="0"/>
          <c:showPercent val="0"/>
          <c:showBubbleSize val="0"/>
        </c:dLbls>
        <c:gapWidth val="30"/>
        <c:axId val="320805504"/>
        <c:axId val="320837120"/>
      </c:barChart>
      <c:catAx>
        <c:axId val="320805504"/>
        <c:scaling>
          <c:orientation val="minMax"/>
        </c:scaling>
        <c:delete val="0"/>
        <c:axPos val="b"/>
        <c:numFmt formatCode="General" sourceLinked="1"/>
        <c:majorTickMark val="out"/>
        <c:minorTickMark val="none"/>
        <c:tickLblPos val="nextTo"/>
        <c:spPr>
          <a:ln w="312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320837120"/>
        <c:crosses val="autoZero"/>
        <c:auto val="1"/>
        <c:lblAlgn val="ctr"/>
        <c:lblOffset val="100"/>
        <c:tickLblSkip val="1"/>
        <c:tickMarkSkip val="1"/>
        <c:noMultiLvlLbl val="0"/>
      </c:catAx>
      <c:valAx>
        <c:axId val="320837120"/>
        <c:scaling>
          <c:orientation val="minMax"/>
          <c:max val="1"/>
          <c:min val="0"/>
        </c:scaling>
        <c:delete val="0"/>
        <c:axPos val="l"/>
        <c:numFmt formatCode="0%" sourceLinked="1"/>
        <c:majorTickMark val="out"/>
        <c:minorTickMark val="none"/>
        <c:tickLblPos val="nextTo"/>
        <c:spPr>
          <a:ln w="312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320805504"/>
        <c:crosses val="autoZero"/>
        <c:crossBetween val="between"/>
        <c:majorUnit val="0.2"/>
        <c:minorUnit val="0.04"/>
      </c:valAx>
      <c:spPr>
        <a:noFill/>
        <a:ln w="25001">
          <a:noFill/>
        </a:ln>
      </c:spPr>
    </c:plotArea>
    <c:plotVisOnly val="1"/>
    <c:dispBlanksAs val="gap"/>
    <c:showDLblsOverMax val="0"/>
  </c:chart>
  <c:spPr>
    <a:noFill/>
    <a:ln>
      <a:noFill/>
    </a:ln>
  </c:spPr>
  <c:txPr>
    <a:bodyPr/>
    <a:lstStyle/>
    <a:p>
      <a:pPr>
        <a:defRPr sz="984"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38756855575805E-2"/>
          <c:y val="4.6692607003891398E-2"/>
          <c:w val="0.88117001828153596"/>
          <c:h val="0.63813229571984398"/>
        </c:manualLayout>
      </c:layout>
      <c:barChart>
        <c:barDir val="col"/>
        <c:grouping val="stacked"/>
        <c:varyColors val="0"/>
        <c:ser>
          <c:idx val="6"/>
          <c:order val="0"/>
          <c:tx>
            <c:strRef>
              <c:f>Sheet1!$B$1</c:f>
              <c:strCache>
                <c:ptCount val="1"/>
              </c:strCache>
            </c:strRef>
          </c:tx>
          <c:spPr>
            <a:solidFill>
              <a:srgbClr val="333399"/>
            </a:solidFill>
            <a:ln w="14777">
              <a:solidFill>
                <a:schemeClr val="bg1"/>
              </a:solidFill>
              <a:prstDash val="solid"/>
            </a:ln>
            <a:effectLst>
              <a:outerShdw blurRad="50800" dist="38100" dir="2700000" algn="tl" rotWithShape="0">
                <a:prstClr val="black">
                  <a:alpha val="40000"/>
                </a:prstClr>
              </a:outerShdw>
            </a:effectLst>
          </c:spPr>
          <c:invertIfNegative val="0"/>
          <c:dLbls>
            <c:dLbl>
              <c:idx val="0"/>
              <c:layout>
                <c:manualLayout>
                  <c:x val="-4.7652178259026401E-3"/>
                  <c:y val="-0.3531619932757519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511064034334099E-3"/>
                  <c:y val="-0.31962107434406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978904865815304E-3"/>
                  <c:y val="-9.479629772110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2837790641125401E-3"/>
                  <c:y val="-8.10218410037970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w="29553">
                <a:noFill/>
              </a:ln>
            </c:spPr>
            <c:txPr>
              <a:bodyPr/>
              <a:lstStyle/>
              <a:p>
                <a:pPr>
                  <a:defRPr sz="116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It feels good to save money on utility bills</c:v>
                </c:pt>
                <c:pt idx="1">
                  <c:v>It feels good to have a lower impact on the environment</c:v>
                </c:pt>
                <c:pt idx="2">
                  <c:v>It has no impact on how I feel</c:v>
                </c:pt>
                <c:pt idx="3">
                  <c:v>Other</c:v>
                </c:pt>
              </c:strCache>
            </c:strRef>
          </c:cat>
          <c:val>
            <c:numRef>
              <c:f>Sheet1!$B$2:$B$6</c:f>
              <c:numCache>
                <c:formatCode>0%</c:formatCode>
                <c:ptCount val="4"/>
                <c:pt idx="0">
                  <c:v>0.84000000000000097</c:v>
                </c:pt>
                <c:pt idx="1">
                  <c:v>0.750000000000002</c:v>
                </c:pt>
                <c:pt idx="2">
                  <c:v>0.04</c:v>
                </c:pt>
                <c:pt idx="3">
                  <c:v>0.01</c:v>
                </c:pt>
              </c:numCache>
            </c:numRef>
          </c:val>
        </c:ser>
        <c:dLbls>
          <c:showLegendKey val="0"/>
          <c:showVal val="1"/>
          <c:showCatName val="0"/>
          <c:showSerName val="0"/>
          <c:showPercent val="0"/>
          <c:showBubbleSize val="0"/>
        </c:dLbls>
        <c:gapWidth val="30"/>
        <c:overlap val="100"/>
        <c:axId val="320926464"/>
        <c:axId val="320929152"/>
      </c:barChart>
      <c:catAx>
        <c:axId val="320926464"/>
        <c:scaling>
          <c:orientation val="minMax"/>
        </c:scaling>
        <c:delete val="0"/>
        <c:axPos val="b"/>
        <c:numFmt formatCode="General" sourceLinked="1"/>
        <c:majorTickMark val="out"/>
        <c:minorTickMark val="none"/>
        <c:tickLblPos val="nextTo"/>
        <c:spPr>
          <a:ln w="3694">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320929152"/>
        <c:crosses val="autoZero"/>
        <c:auto val="1"/>
        <c:lblAlgn val="ctr"/>
        <c:lblOffset val="100"/>
        <c:tickLblSkip val="1"/>
        <c:tickMarkSkip val="1"/>
        <c:noMultiLvlLbl val="0"/>
      </c:catAx>
      <c:valAx>
        <c:axId val="320929152"/>
        <c:scaling>
          <c:orientation val="minMax"/>
          <c:max val="1"/>
          <c:min val="0"/>
        </c:scaling>
        <c:delete val="0"/>
        <c:axPos val="l"/>
        <c:numFmt formatCode="0%" sourceLinked="1"/>
        <c:majorTickMark val="out"/>
        <c:minorTickMark val="none"/>
        <c:tickLblPos val="nextTo"/>
        <c:spPr>
          <a:ln w="3694">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320926464"/>
        <c:crosses val="autoZero"/>
        <c:crossBetween val="between"/>
        <c:majorUnit val="0.2"/>
        <c:minorUnit val="0.04"/>
      </c:valAx>
      <c:spPr>
        <a:noFill/>
        <a:ln w="29553">
          <a:noFill/>
        </a:ln>
      </c:spPr>
    </c:plotArea>
    <c:plotVisOnly val="1"/>
    <c:dispBlanksAs val="gap"/>
    <c:showDLblsOverMax val="0"/>
  </c:chart>
  <c:spPr>
    <a:noFill/>
    <a:ln>
      <a:noFill/>
    </a:ln>
  </c:spPr>
  <c:txPr>
    <a:bodyPr/>
    <a:lstStyle/>
    <a:p>
      <a:pPr>
        <a:defRPr sz="1164" b="1"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82649472450101E-2"/>
          <c:y val="4.0677966101694898E-2"/>
          <c:w val="0.847596717467761"/>
          <c:h val="0.61016949152542599"/>
        </c:manualLayout>
      </c:layout>
      <c:barChart>
        <c:barDir val="col"/>
        <c:grouping val="stacked"/>
        <c:varyColors val="0"/>
        <c:ser>
          <c:idx val="6"/>
          <c:order val="0"/>
          <c:tx>
            <c:strRef>
              <c:f>Sheet1!$A$2</c:f>
              <c:strCache>
                <c:ptCount val="1"/>
              </c:strCache>
            </c:strRef>
          </c:tx>
          <c:spPr>
            <a:solidFill>
              <a:srgbClr val="B2B2B2"/>
            </a:solidFill>
            <a:ln w="12511">
              <a:solidFill>
                <a:srgbClr val="000000"/>
              </a:solidFill>
              <a:prstDash val="solid"/>
            </a:ln>
          </c:spPr>
          <c:invertIfNegative val="0"/>
          <c:dLbls>
            <c:delete val="1"/>
          </c:dLbls>
          <c:cat>
            <c:strRef>
              <c:f>Sheet1!$B$1:$I$1</c:f>
              <c:strCache>
                <c:ptCount val="8"/>
                <c:pt idx="0">
                  <c:v>Affordability</c:v>
                </c:pt>
                <c:pt idx="1">
                  <c:v>More
expensive</c:v>
                </c:pt>
                <c:pt idx="2">
                  <c:v>Not a 
priority</c:v>
                </c:pt>
                <c:pt idx="3">
                  <c:v>Don't care
 about the 
environment</c:v>
                </c:pt>
                <c:pt idx="4">
                  <c:v>Location is 
more important</c:v>
                </c:pt>
                <c:pt idx="5">
                  <c:v>It doesn't matter</c:v>
                </c:pt>
                <c:pt idx="6">
                  <c:v>None available
 in area</c:v>
                </c:pt>
                <c:pt idx="7">
                  <c:v>No control over 
environmental issues</c:v>
                </c:pt>
              </c:strCache>
            </c:strRef>
          </c:cat>
          <c:val>
            <c:numRef>
              <c:f>Sheet1!$B$2:$I$2</c:f>
              <c:numCache>
                <c:formatCode>General</c:formatCode>
                <c:ptCount val="8"/>
              </c:numCache>
            </c:numRef>
          </c:val>
        </c:ser>
        <c:ser>
          <c:idx val="7"/>
          <c:order val="1"/>
          <c:tx>
            <c:strRef>
              <c:f>Sheet1!$A$3</c:f>
              <c:strCache>
                <c:ptCount val="1"/>
              </c:strCache>
            </c:strRef>
          </c:tx>
          <c:spPr>
            <a:solidFill>
              <a:srgbClr val="CCCCFF"/>
            </a:solidFill>
            <a:ln w="12511">
              <a:solidFill>
                <a:srgbClr val="000000"/>
              </a:solidFill>
              <a:prstDash val="solid"/>
            </a:ln>
          </c:spPr>
          <c:invertIfNegative val="0"/>
          <c:dLbls>
            <c:delete val="1"/>
          </c:dLbls>
          <c:cat>
            <c:strRef>
              <c:f>Sheet1!$B$1:$I$1</c:f>
              <c:strCache>
                <c:ptCount val="8"/>
                <c:pt idx="0">
                  <c:v>Affordability</c:v>
                </c:pt>
                <c:pt idx="1">
                  <c:v>More
expensive</c:v>
                </c:pt>
                <c:pt idx="2">
                  <c:v>Not a 
priority</c:v>
                </c:pt>
                <c:pt idx="3">
                  <c:v>Don't care
 about the 
environment</c:v>
                </c:pt>
                <c:pt idx="4">
                  <c:v>Location is 
more important</c:v>
                </c:pt>
                <c:pt idx="5">
                  <c:v>It doesn't matter</c:v>
                </c:pt>
                <c:pt idx="6">
                  <c:v>None available
 in area</c:v>
                </c:pt>
                <c:pt idx="7">
                  <c:v>No control over 
environmental issues</c:v>
                </c:pt>
              </c:strCache>
            </c:strRef>
          </c:cat>
          <c:val>
            <c:numRef>
              <c:f>Sheet1!$B$3:$I$3</c:f>
              <c:numCache>
                <c:formatCode>General</c:formatCode>
                <c:ptCount val="8"/>
              </c:numCache>
            </c:numRef>
          </c:val>
        </c:ser>
        <c:ser>
          <c:idx val="4"/>
          <c:order val="2"/>
          <c:tx>
            <c:strRef>
              <c:f>Sheet1!$A$4</c:f>
              <c:strCache>
                <c:ptCount val="1"/>
              </c:strCache>
            </c:strRef>
          </c:tx>
          <c:spPr>
            <a:solidFill>
              <a:srgbClr val="FFFF99"/>
            </a:solidFill>
            <a:ln w="12511">
              <a:solidFill>
                <a:srgbClr val="000000"/>
              </a:solidFill>
              <a:prstDash val="solid"/>
            </a:ln>
          </c:spPr>
          <c:invertIfNegative val="0"/>
          <c:dLbls>
            <c:delete val="1"/>
          </c:dLbls>
          <c:cat>
            <c:strRef>
              <c:f>Sheet1!$B$1:$I$1</c:f>
              <c:strCache>
                <c:ptCount val="8"/>
                <c:pt idx="0">
                  <c:v>Affordability</c:v>
                </c:pt>
                <c:pt idx="1">
                  <c:v>More
expensive</c:v>
                </c:pt>
                <c:pt idx="2">
                  <c:v>Not a 
priority</c:v>
                </c:pt>
                <c:pt idx="3">
                  <c:v>Don't care
 about the 
environment</c:v>
                </c:pt>
                <c:pt idx="4">
                  <c:v>Location is 
more important</c:v>
                </c:pt>
                <c:pt idx="5">
                  <c:v>It doesn't matter</c:v>
                </c:pt>
                <c:pt idx="6">
                  <c:v>None available
 in area</c:v>
                </c:pt>
                <c:pt idx="7">
                  <c:v>No control over 
environmental issues</c:v>
                </c:pt>
              </c:strCache>
            </c:strRef>
          </c:cat>
          <c:val>
            <c:numRef>
              <c:f>Sheet1!$B$4:$I$4</c:f>
              <c:numCache>
                <c:formatCode>General</c:formatCode>
                <c:ptCount val="8"/>
              </c:numCache>
            </c:numRef>
          </c:val>
        </c:ser>
        <c:ser>
          <c:idx val="5"/>
          <c:order val="3"/>
          <c:tx>
            <c:strRef>
              <c:f>Sheet1!$A$5</c:f>
              <c:strCache>
                <c:ptCount val="1"/>
              </c:strCache>
            </c:strRef>
          </c:tx>
          <c:spPr>
            <a:solidFill>
              <a:srgbClr val="3366FF"/>
            </a:solidFill>
            <a:ln w="12511">
              <a:solidFill>
                <a:srgbClr val="000000"/>
              </a:solidFill>
              <a:prstDash val="solid"/>
            </a:ln>
          </c:spPr>
          <c:invertIfNegative val="0"/>
          <c:dLbls>
            <c:spPr>
              <a:noFill/>
              <a:ln w="25022">
                <a:noFill/>
              </a:ln>
            </c:spPr>
            <c:txPr>
              <a:bodyPr/>
              <a:lstStyle/>
              <a:p>
                <a:pPr>
                  <a:defRPr sz="98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Affordability</c:v>
                </c:pt>
                <c:pt idx="1">
                  <c:v>More
expensive</c:v>
                </c:pt>
                <c:pt idx="2">
                  <c:v>Not a 
priority</c:v>
                </c:pt>
                <c:pt idx="3">
                  <c:v>Don't care
 about the 
environment</c:v>
                </c:pt>
                <c:pt idx="4">
                  <c:v>Location is 
more important</c:v>
                </c:pt>
                <c:pt idx="5">
                  <c:v>It doesn't matter</c:v>
                </c:pt>
                <c:pt idx="6">
                  <c:v>None available
 in area</c:v>
                </c:pt>
                <c:pt idx="7">
                  <c:v>No control over 
environmental issues</c:v>
                </c:pt>
              </c:strCache>
            </c:strRef>
          </c:cat>
          <c:val>
            <c:numRef>
              <c:f>Sheet1!$B$5:$I$5</c:f>
              <c:numCache>
                <c:formatCode>General</c:formatCode>
                <c:ptCount val="8"/>
              </c:numCache>
            </c:numRef>
          </c:val>
        </c:ser>
        <c:ser>
          <c:idx val="3"/>
          <c:order val="4"/>
          <c:tx>
            <c:strRef>
              <c:f>Sheet1!$A$6</c:f>
              <c:strCache>
                <c:ptCount val="1"/>
              </c:strCache>
            </c:strRef>
          </c:tx>
          <c:spPr>
            <a:solidFill>
              <a:srgbClr val="333399"/>
            </a:solidFill>
            <a:ln w="12511">
              <a:solidFill>
                <a:schemeClr val="bg1"/>
              </a:solidFill>
              <a:prstDash val="solid"/>
            </a:ln>
            <a:effectLst>
              <a:outerShdw blurRad="50800" dist="38100" dir="2700000" algn="tl" rotWithShape="0">
                <a:prstClr val="black">
                  <a:alpha val="40000"/>
                </a:prstClr>
              </a:outerShdw>
            </a:effectLst>
          </c:spPr>
          <c:invertIfNegative val="0"/>
          <c:dLbls>
            <c:dLbl>
              <c:idx val="0"/>
              <c:layout>
                <c:manualLayout>
                  <c:x val="1.44773094713591E-3"/>
                  <c:y val="-0.140620524115438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0810974061574E-3"/>
                  <c:y val="-0.128078320807693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408214766513499E-3"/>
                  <c:y val="-0.10468839783801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0120027013109E-3"/>
                  <c:y val="-9.248494636669719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991138573306801E-3"/>
                  <c:y val="-8.095972303189720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5949265081082002E-4"/>
                  <c:y val="-8.095972303189720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922043868459899E-3"/>
                  <c:y val="-6.3671456421267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2249161228812802E-3"/>
                  <c:y val="-6.3671456421267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Mode val="edge"/>
                  <c:yMode val="edge"/>
                  <c:x val="0.66705744431419001"/>
                  <c:y val="0.41016949152542398"/>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w="25022">
                <a:noFill/>
              </a:ln>
            </c:spPr>
            <c:txPr>
              <a:bodyPr/>
              <a:lstStyle/>
              <a:p>
                <a:pPr>
                  <a:defRPr sz="1100" b="1"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Affordability</c:v>
                </c:pt>
                <c:pt idx="1">
                  <c:v>More
expensive</c:v>
                </c:pt>
                <c:pt idx="2">
                  <c:v>Not a 
priority</c:v>
                </c:pt>
                <c:pt idx="3">
                  <c:v>Don't care
 about the 
environment</c:v>
                </c:pt>
                <c:pt idx="4">
                  <c:v>Location is 
more important</c:v>
                </c:pt>
                <c:pt idx="5">
                  <c:v>It doesn't matter</c:v>
                </c:pt>
                <c:pt idx="6">
                  <c:v>None available
 in area</c:v>
                </c:pt>
                <c:pt idx="7">
                  <c:v>No control over 
environmental issues</c:v>
                </c:pt>
              </c:strCache>
            </c:strRef>
          </c:cat>
          <c:val>
            <c:numRef>
              <c:f>Sheet1!$B$6:$I$6</c:f>
              <c:numCache>
                <c:formatCode>0%</c:formatCode>
                <c:ptCount val="8"/>
                <c:pt idx="0">
                  <c:v>0.32000000000000101</c:v>
                </c:pt>
                <c:pt idx="1">
                  <c:v>0.25</c:v>
                </c:pt>
                <c:pt idx="2">
                  <c:v>0.16</c:v>
                </c:pt>
                <c:pt idx="3">
                  <c:v>0.1</c:v>
                </c:pt>
                <c:pt idx="4">
                  <c:v>0.06</c:v>
                </c:pt>
                <c:pt idx="5">
                  <c:v>0.06</c:v>
                </c:pt>
                <c:pt idx="6">
                  <c:v>0.05</c:v>
                </c:pt>
                <c:pt idx="7">
                  <c:v>0.05</c:v>
                </c:pt>
              </c:numCache>
            </c:numRef>
          </c:val>
        </c:ser>
        <c:dLbls>
          <c:showLegendKey val="0"/>
          <c:showVal val="1"/>
          <c:showCatName val="0"/>
          <c:showSerName val="0"/>
          <c:showPercent val="0"/>
          <c:showBubbleSize val="0"/>
        </c:dLbls>
        <c:gapWidth val="30"/>
        <c:overlap val="100"/>
        <c:axId val="323266816"/>
        <c:axId val="323272704"/>
      </c:barChart>
      <c:catAx>
        <c:axId val="323266816"/>
        <c:scaling>
          <c:orientation val="minMax"/>
        </c:scaling>
        <c:delete val="0"/>
        <c:axPos val="b"/>
        <c:numFmt formatCode="General" sourceLinked="1"/>
        <c:majorTickMark val="out"/>
        <c:minorTickMark val="none"/>
        <c:tickLblPos val="nextTo"/>
        <c:spPr>
          <a:ln w="3128">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323272704"/>
        <c:crosses val="autoZero"/>
        <c:auto val="1"/>
        <c:lblAlgn val="ctr"/>
        <c:lblOffset val="100"/>
        <c:tickLblSkip val="1"/>
        <c:tickMarkSkip val="1"/>
        <c:noMultiLvlLbl val="0"/>
      </c:catAx>
      <c:valAx>
        <c:axId val="323272704"/>
        <c:scaling>
          <c:orientation val="minMax"/>
          <c:max val="1"/>
          <c:min val="0"/>
        </c:scaling>
        <c:delete val="0"/>
        <c:axPos val="l"/>
        <c:numFmt formatCode="General" sourceLinked="1"/>
        <c:majorTickMark val="out"/>
        <c:minorTickMark val="none"/>
        <c:tickLblPos val="nextTo"/>
        <c:spPr>
          <a:ln w="3128">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323266816"/>
        <c:crosses val="autoZero"/>
        <c:crossBetween val="between"/>
        <c:majorUnit val="0.2"/>
        <c:minorUnit val="0.04"/>
      </c:valAx>
      <c:spPr>
        <a:noFill/>
        <a:ln w="25022">
          <a:noFill/>
        </a:ln>
      </c:spPr>
    </c:plotArea>
    <c:plotVisOnly val="1"/>
    <c:dispBlanksAs val="gap"/>
    <c:showDLblsOverMax val="0"/>
  </c:chart>
  <c:spPr>
    <a:noFill/>
    <a:ln>
      <a:noFill/>
    </a:ln>
  </c:spPr>
  <c:txPr>
    <a:bodyPr/>
    <a:lstStyle/>
    <a:p>
      <a:pPr>
        <a:defRPr sz="985" b="1"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56570704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over 40,000 doors opened to energy efficiency, you’d be surprised how cognisant residents are to energy prices. In a highly competitive market like where greeNEWit started, we’ve found that even the little things, like DI, can help them to feel taken care of and make them want to stay.</a:t>
            </a:r>
          </a:p>
          <a:p>
            <a:pPr>
              <a:spcBef>
                <a:spcPts val="0"/>
              </a:spcBef>
              <a:buNone/>
            </a:pPr>
            <a:r>
              <a:rPr lang="en-US"/>
              <a:t>resident satisfaction directly affects NOI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wine and dine</a:t>
            </a:r>
          </a:p>
          <a:p>
            <a:pPr>
              <a:spcBef>
                <a:spcPts val="0"/>
              </a:spcBef>
              <a:buNone/>
            </a:pPr>
            <a:r>
              <a:rPr lang="en-US"/>
              <a:t>resident info sessions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US"/>
              <a:t>After successfully helping Park Station’s tenants </a:t>
            </a:r>
          </a:p>
          <a:p>
            <a:pPr lvl="0" rtl="0">
              <a:spcBef>
                <a:spcPts val="0"/>
              </a:spcBef>
              <a:buClr>
                <a:schemeClr val="dk1"/>
              </a:buClr>
              <a:buFont typeface="Arial"/>
              <a:buNone/>
            </a:pPr>
            <a:endParaRPr/>
          </a:p>
          <a:p>
            <a:pPr lvl="0" rtl="0">
              <a:spcBef>
                <a:spcPts val="0"/>
              </a:spcBef>
              <a:buClr>
                <a:schemeClr val="dk1"/>
              </a:buClr>
              <a:buSzPct val="78571"/>
              <a:buFont typeface="Arial"/>
              <a:buNone/>
            </a:pPr>
            <a:r>
              <a:rPr lang="en-US"/>
              <a:t>saving over 90,000 kWh annually, the Dolben Com-</a:t>
            </a:r>
          </a:p>
          <a:p>
            <a:pPr lvl="0" rtl="0">
              <a:spcBef>
                <a:spcPts val="0"/>
              </a:spcBef>
              <a:buClr>
                <a:schemeClr val="dk1"/>
              </a:buClr>
              <a:buSzPct val="78571"/>
              <a:buFont typeface="Arial"/>
              <a:buNone/>
            </a:pPr>
            <a:r>
              <a:rPr lang="en-US"/>
              <a:t>pany asked greeNEWit to also uncover savings po-</a:t>
            </a:r>
          </a:p>
          <a:p>
            <a:pPr lvl="0" rtl="0">
              <a:spcBef>
                <a:spcPts val="0"/>
              </a:spcBef>
              <a:buClr>
                <a:schemeClr val="dk1"/>
              </a:buClr>
              <a:buSzPct val="78571"/>
              <a:buFont typeface="Arial"/>
              <a:buNone/>
            </a:pPr>
            <a:r>
              <a:rPr lang="en-US"/>
              <a:t>tentials in the common areas. Our lighting analysis </a:t>
            </a:r>
          </a:p>
          <a:p>
            <a:pPr lvl="0" rtl="0">
              <a:spcBef>
                <a:spcPts val="0"/>
              </a:spcBef>
              <a:buClr>
                <a:schemeClr val="dk1"/>
              </a:buClr>
              <a:buFont typeface="Arial"/>
              <a:buNone/>
            </a:pPr>
            <a:endParaRPr/>
          </a:p>
          <a:p>
            <a:pPr lvl="0" rtl="0">
              <a:spcBef>
                <a:spcPts val="0"/>
              </a:spcBef>
              <a:buClr>
                <a:schemeClr val="dk1"/>
              </a:buClr>
              <a:buSzPct val="78571"/>
              <a:buFont typeface="Arial"/>
              <a:buNone/>
            </a:pPr>
            <a:r>
              <a:rPr lang="en-US"/>
              <a:t>projected over $19,000 of savings potential for all </a:t>
            </a:r>
          </a:p>
          <a:p>
            <a:pPr lvl="0" rtl="0">
              <a:spcBef>
                <a:spcPts val="0"/>
              </a:spcBef>
              <a:buClr>
                <a:schemeClr val="dk1"/>
              </a:buClr>
              <a:buFont typeface="Arial"/>
              <a:buNone/>
            </a:pPr>
            <a:endParaRPr/>
          </a:p>
          <a:p>
            <a:pPr lvl="0" rtl="0">
              <a:spcBef>
                <a:spcPts val="0"/>
              </a:spcBef>
              <a:buClr>
                <a:schemeClr val="dk1"/>
              </a:buClr>
              <a:buSzPct val="78571"/>
              <a:buFont typeface="Arial"/>
              <a:buNone/>
            </a:pPr>
            <a:r>
              <a:rPr lang="en-US"/>
              <a:t>common and exterior areas, including walkways, </a:t>
            </a:r>
          </a:p>
          <a:p>
            <a:pPr lvl="0" rtl="0">
              <a:spcBef>
                <a:spcPts val="0"/>
              </a:spcBef>
              <a:buClr>
                <a:schemeClr val="dk1"/>
              </a:buClr>
              <a:buFont typeface="Arial"/>
              <a:buNone/>
            </a:pPr>
            <a:endParaRPr/>
          </a:p>
          <a:p>
            <a:pPr lvl="0" rtl="0">
              <a:spcBef>
                <a:spcPts val="0"/>
              </a:spcBef>
              <a:buClr>
                <a:schemeClr val="dk1"/>
              </a:buClr>
              <a:buSzPct val="78571"/>
              <a:buFont typeface="Arial"/>
              <a:buNone/>
            </a:pPr>
            <a:r>
              <a:rPr lang="en-US"/>
              <a:t>parking garage, and the leasing office and com-</a:t>
            </a:r>
          </a:p>
          <a:p>
            <a:pPr lvl="0" rtl="0">
              <a:spcBef>
                <a:spcPts val="0"/>
              </a:spcBef>
              <a:buClr>
                <a:schemeClr val="dk1"/>
              </a:buClr>
              <a:buSzPct val="78571"/>
              <a:buFont typeface="Arial"/>
              <a:buNone/>
            </a:pPr>
            <a:r>
              <a:rPr lang="en-US"/>
              <a:t>munity center.</a:t>
            </a:r>
          </a:p>
          <a:p>
            <a:pPr lvl="0" rtl="0">
              <a:spcBef>
                <a:spcPts val="0"/>
              </a:spcBef>
              <a:buClr>
                <a:schemeClr val="dk1"/>
              </a:buClr>
              <a:buFont typeface="Arial"/>
              <a:buNone/>
            </a:pPr>
            <a:endParaRPr/>
          </a:p>
          <a:p>
            <a:pPr lvl="0" rtl="0">
              <a:spcBef>
                <a:spcPts val="0"/>
              </a:spcBef>
              <a:buClr>
                <a:schemeClr val="dk1"/>
              </a:buClr>
              <a:buSzPct val="78571"/>
              <a:buFont typeface="Arial"/>
              <a:buNone/>
            </a:pPr>
            <a:r>
              <a:rPr lang="en-US"/>
              <a:t>The parking garage was previously lit by 150W </a:t>
            </a:r>
          </a:p>
          <a:p>
            <a:pPr lvl="0" rtl="0">
              <a:spcBef>
                <a:spcPts val="0"/>
              </a:spcBef>
              <a:buClr>
                <a:schemeClr val="dk1"/>
              </a:buClr>
              <a:buFont typeface="Arial"/>
              <a:buNone/>
            </a:pPr>
            <a:endParaRPr/>
          </a:p>
          <a:p>
            <a:pPr lvl="0" rtl="0">
              <a:spcBef>
                <a:spcPts val="0"/>
              </a:spcBef>
              <a:buClr>
                <a:schemeClr val="dk1"/>
              </a:buClr>
              <a:buSzPct val="78571"/>
              <a:buFont typeface="Arial"/>
              <a:buNone/>
            </a:pPr>
            <a:r>
              <a:rPr lang="en-US"/>
              <a:t>- 175W Metal Halide and Low Pressure Sodium </a:t>
            </a:r>
          </a:p>
          <a:p>
            <a:pPr lvl="0" rtl="0">
              <a:spcBef>
                <a:spcPts val="0"/>
              </a:spcBef>
              <a:buClr>
                <a:schemeClr val="dk1"/>
              </a:buClr>
              <a:buFont typeface="Arial"/>
              <a:buNone/>
            </a:pPr>
            <a:endParaRPr/>
          </a:p>
          <a:p>
            <a:pPr lvl="0" rtl="0">
              <a:spcBef>
                <a:spcPts val="0"/>
              </a:spcBef>
              <a:buClr>
                <a:schemeClr val="dk1"/>
              </a:buClr>
              <a:buSzPct val="78571"/>
              <a:buFont typeface="Arial"/>
              <a:buNone/>
            </a:pPr>
            <a:r>
              <a:rPr lang="en-US"/>
              <a:t>lamps. Some dark areas and poor color rendering </a:t>
            </a:r>
          </a:p>
          <a:p>
            <a:pPr lvl="0" rtl="0">
              <a:spcBef>
                <a:spcPts val="0"/>
              </a:spcBef>
              <a:buClr>
                <a:schemeClr val="dk1"/>
              </a:buClr>
              <a:buFont typeface="Arial"/>
              <a:buNone/>
            </a:pPr>
            <a:endParaRPr/>
          </a:p>
          <a:p>
            <a:pPr lvl="0" rtl="0">
              <a:spcBef>
                <a:spcPts val="0"/>
              </a:spcBef>
              <a:buClr>
                <a:schemeClr val="dk1"/>
              </a:buClr>
              <a:buSzPct val="78571"/>
              <a:buFont typeface="Arial"/>
              <a:buNone/>
            </a:pPr>
            <a:r>
              <a:rPr lang="en-US"/>
              <a:t>made the parking garage appear dark and unsafe. </a:t>
            </a:r>
          </a:p>
          <a:p>
            <a:pPr lvl="0" rtl="0">
              <a:spcBef>
                <a:spcPts val="0"/>
              </a:spcBef>
              <a:buClr>
                <a:schemeClr val="dk1"/>
              </a:buClr>
              <a:buFont typeface="Arial"/>
              <a:buNone/>
            </a:pPr>
            <a:endParaRPr/>
          </a:p>
          <a:p>
            <a:pPr lvl="0" rtl="0">
              <a:spcBef>
                <a:spcPts val="0"/>
              </a:spcBef>
              <a:buClr>
                <a:schemeClr val="dk1"/>
              </a:buClr>
              <a:buSzPct val="78571"/>
              <a:buFont typeface="Arial"/>
              <a:buNone/>
            </a:pPr>
            <a:r>
              <a:rPr lang="en-US"/>
              <a:t>greeNEWit replaced 144 canopy lights with 40W </a:t>
            </a:r>
          </a:p>
          <a:p>
            <a:pPr lvl="0" rtl="0">
              <a:spcBef>
                <a:spcPts val="0"/>
              </a:spcBef>
              <a:buClr>
                <a:schemeClr val="dk1"/>
              </a:buClr>
              <a:buFont typeface="Arial"/>
              <a:buNone/>
            </a:pPr>
            <a:endParaRPr/>
          </a:p>
          <a:p>
            <a:pPr lvl="0" rtl="0">
              <a:spcBef>
                <a:spcPts val="0"/>
              </a:spcBef>
              <a:buClr>
                <a:schemeClr val="dk1"/>
              </a:buClr>
              <a:buSzPct val="78571"/>
              <a:buFont typeface="Arial"/>
              <a:buNone/>
            </a:pPr>
            <a:r>
              <a:rPr lang="en-US"/>
              <a:t>LED low-profile canopies. The retrofit eliminated </a:t>
            </a:r>
          </a:p>
          <a:p>
            <a:pPr lvl="0" rtl="0">
              <a:spcBef>
                <a:spcPts val="0"/>
              </a:spcBef>
              <a:buClr>
                <a:schemeClr val="dk1"/>
              </a:buClr>
              <a:buFont typeface="Arial"/>
              <a:buNone/>
            </a:pPr>
            <a:endParaRPr/>
          </a:p>
          <a:p>
            <a:pPr lvl="0" rtl="0">
              <a:spcBef>
                <a:spcPts val="0"/>
              </a:spcBef>
              <a:buClr>
                <a:schemeClr val="dk1"/>
              </a:buClr>
              <a:buSzPct val="78571"/>
              <a:buFont typeface="Arial"/>
              <a:buNone/>
            </a:pPr>
            <a:r>
              <a:rPr lang="en-US"/>
              <a:t>previously dark areas and now provides even, day-</a:t>
            </a:r>
          </a:p>
          <a:p>
            <a:pPr lvl="0" rtl="0">
              <a:spcBef>
                <a:spcPts val="0"/>
              </a:spcBef>
              <a:buClr>
                <a:schemeClr val="dk1"/>
              </a:buClr>
              <a:buSzPct val="78571"/>
              <a:buFont typeface="Arial"/>
              <a:buNone/>
            </a:pPr>
            <a:r>
              <a:rPr lang="en-US"/>
              <a:t>light quality lighting.</a:t>
            </a:r>
          </a:p>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After successfully helping Park Station’s tenants </a:t>
            </a:r>
          </a:p>
          <a:p>
            <a:pPr lvl="0" rtl="0">
              <a:spcBef>
                <a:spcPts val="0"/>
              </a:spcBef>
              <a:buNone/>
            </a:pPr>
            <a:endParaRPr/>
          </a:p>
          <a:p>
            <a:pPr lvl="0" rtl="0">
              <a:spcBef>
                <a:spcPts val="0"/>
              </a:spcBef>
              <a:buNone/>
            </a:pPr>
            <a:r>
              <a:rPr lang="en-US"/>
              <a:t>saving over 90,000 kWh annually, the Dolben Com-</a:t>
            </a:r>
          </a:p>
          <a:p>
            <a:pPr lvl="0" rtl="0">
              <a:spcBef>
                <a:spcPts val="0"/>
              </a:spcBef>
              <a:buNone/>
            </a:pPr>
            <a:r>
              <a:rPr lang="en-US"/>
              <a:t>pany asked greeNEWit to also uncover savings po-</a:t>
            </a:r>
          </a:p>
          <a:p>
            <a:pPr lvl="0" rtl="0">
              <a:spcBef>
                <a:spcPts val="0"/>
              </a:spcBef>
              <a:buNone/>
            </a:pPr>
            <a:r>
              <a:rPr lang="en-US"/>
              <a:t>tentials in the common areas. Our lighting analysis </a:t>
            </a:r>
          </a:p>
          <a:p>
            <a:pPr lvl="0" rtl="0">
              <a:spcBef>
                <a:spcPts val="0"/>
              </a:spcBef>
              <a:buNone/>
            </a:pPr>
            <a:endParaRPr/>
          </a:p>
          <a:p>
            <a:pPr lvl="0" rtl="0">
              <a:spcBef>
                <a:spcPts val="0"/>
              </a:spcBef>
              <a:buNone/>
            </a:pPr>
            <a:r>
              <a:rPr lang="en-US"/>
              <a:t>projected over $19,000 of savings potential for all </a:t>
            </a:r>
          </a:p>
          <a:p>
            <a:pPr lvl="0" rtl="0">
              <a:spcBef>
                <a:spcPts val="0"/>
              </a:spcBef>
              <a:buNone/>
            </a:pPr>
            <a:endParaRPr/>
          </a:p>
          <a:p>
            <a:pPr lvl="0" rtl="0">
              <a:spcBef>
                <a:spcPts val="0"/>
              </a:spcBef>
              <a:buNone/>
            </a:pPr>
            <a:r>
              <a:rPr lang="en-US"/>
              <a:t>common and exterior areas, including walkways, </a:t>
            </a:r>
          </a:p>
          <a:p>
            <a:pPr lvl="0" rtl="0">
              <a:spcBef>
                <a:spcPts val="0"/>
              </a:spcBef>
              <a:buNone/>
            </a:pPr>
            <a:endParaRPr/>
          </a:p>
          <a:p>
            <a:pPr lvl="0" rtl="0">
              <a:spcBef>
                <a:spcPts val="0"/>
              </a:spcBef>
              <a:buNone/>
            </a:pPr>
            <a:r>
              <a:rPr lang="en-US"/>
              <a:t>parking garage, and the leasing office and com-</a:t>
            </a:r>
          </a:p>
          <a:p>
            <a:pPr lvl="0" rtl="0">
              <a:spcBef>
                <a:spcPts val="0"/>
              </a:spcBef>
              <a:buNone/>
            </a:pPr>
            <a:r>
              <a:rPr lang="en-US"/>
              <a:t>munity center.</a:t>
            </a:r>
          </a:p>
          <a:p>
            <a:pPr lvl="0" rtl="0">
              <a:spcBef>
                <a:spcPts val="0"/>
              </a:spcBef>
              <a:buNone/>
            </a:pPr>
            <a:endParaRPr/>
          </a:p>
          <a:p>
            <a:pPr lvl="0" rtl="0">
              <a:spcBef>
                <a:spcPts val="0"/>
              </a:spcBef>
              <a:buNone/>
            </a:pPr>
            <a:r>
              <a:rPr lang="en-US"/>
              <a:t>The parking garage was previously lit by 150W </a:t>
            </a:r>
          </a:p>
          <a:p>
            <a:pPr lvl="0" rtl="0">
              <a:spcBef>
                <a:spcPts val="0"/>
              </a:spcBef>
              <a:buNone/>
            </a:pPr>
            <a:endParaRPr/>
          </a:p>
          <a:p>
            <a:pPr lvl="0" rtl="0">
              <a:spcBef>
                <a:spcPts val="0"/>
              </a:spcBef>
              <a:buNone/>
            </a:pPr>
            <a:r>
              <a:rPr lang="en-US"/>
              <a:t>- 175W Metal Halide and Low Pressure Sodium </a:t>
            </a:r>
          </a:p>
          <a:p>
            <a:pPr lvl="0" rtl="0">
              <a:spcBef>
                <a:spcPts val="0"/>
              </a:spcBef>
              <a:buNone/>
            </a:pPr>
            <a:endParaRPr/>
          </a:p>
          <a:p>
            <a:pPr lvl="0" rtl="0">
              <a:spcBef>
                <a:spcPts val="0"/>
              </a:spcBef>
              <a:buNone/>
            </a:pPr>
            <a:r>
              <a:rPr lang="en-US"/>
              <a:t>lamps. Some dark areas and poor color rendering </a:t>
            </a:r>
          </a:p>
          <a:p>
            <a:pPr lvl="0" rtl="0">
              <a:spcBef>
                <a:spcPts val="0"/>
              </a:spcBef>
              <a:buNone/>
            </a:pPr>
            <a:endParaRPr/>
          </a:p>
          <a:p>
            <a:pPr lvl="0" rtl="0">
              <a:spcBef>
                <a:spcPts val="0"/>
              </a:spcBef>
              <a:buNone/>
            </a:pPr>
            <a:r>
              <a:rPr lang="en-US"/>
              <a:t>made the parking garage appear dark and unsafe. </a:t>
            </a:r>
          </a:p>
          <a:p>
            <a:pPr lvl="0" rtl="0">
              <a:spcBef>
                <a:spcPts val="0"/>
              </a:spcBef>
              <a:buNone/>
            </a:pPr>
            <a:endParaRPr/>
          </a:p>
          <a:p>
            <a:pPr lvl="0" rtl="0">
              <a:spcBef>
                <a:spcPts val="0"/>
              </a:spcBef>
              <a:buNone/>
            </a:pPr>
            <a:r>
              <a:rPr lang="en-US"/>
              <a:t>greeNEWit replaced 144 canopy lights with 40W </a:t>
            </a:r>
          </a:p>
          <a:p>
            <a:pPr lvl="0" rtl="0">
              <a:spcBef>
                <a:spcPts val="0"/>
              </a:spcBef>
              <a:buNone/>
            </a:pPr>
            <a:endParaRPr/>
          </a:p>
          <a:p>
            <a:pPr lvl="0" rtl="0">
              <a:spcBef>
                <a:spcPts val="0"/>
              </a:spcBef>
              <a:buNone/>
            </a:pPr>
            <a:r>
              <a:rPr lang="en-US"/>
              <a:t>LED low-profile canopies. The retrofit eliminated </a:t>
            </a:r>
          </a:p>
          <a:p>
            <a:pPr lvl="0" rtl="0">
              <a:spcBef>
                <a:spcPts val="0"/>
              </a:spcBef>
              <a:buNone/>
            </a:pPr>
            <a:endParaRPr/>
          </a:p>
          <a:p>
            <a:pPr lvl="0" rtl="0">
              <a:spcBef>
                <a:spcPts val="0"/>
              </a:spcBef>
              <a:buNone/>
            </a:pPr>
            <a:r>
              <a:rPr lang="en-US"/>
              <a:t>previously dark areas and now provides even, day-</a:t>
            </a:r>
          </a:p>
          <a:p>
            <a:pPr lvl="0" rtl="0">
              <a:spcBef>
                <a:spcPts val="0"/>
              </a:spcBef>
              <a:buNone/>
            </a:pPr>
            <a:r>
              <a:rPr lang="en-US"/>
              <a:t>light quality lighting.</a:t>
            </a:r>
          </a:p>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based on how proactive or reactive your capital planning process is, you and the other decision makers may choose to 1. , 2. or 3.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CFO, energy solutions partner, accountant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not perfectly easy or quick; planning for 2015-2020; next year I would hope that you’re on track with this methodology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we’re in the early stage, proud of yourselves. 5-10 years becoming more mainstream, info will be provided so it’s easier to compare apples to apples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first question right off the bat - renewable or efficiency? efficiency first.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on lumen</a:t>
            </a:r>
            <a:r>
              <a:rPr lang="en-US" baseline="0" dirty="0" smtClean="0"/>
              <a:t> diminution over time with MH, HPS, bulb expectancy, CRI, progress in light color (K Value), pricing coming down, quality going up. Make 175 and 58w larger, reduced heat, lower labor, etc.</a:t>
            </a:r>
            <a:endParaRPr lang="en-US" dirty="0"/>
          </a:p>
        </p:txBody>
      </p:sp>
      <p:sp>
        <p:nvSpPr>
          <p:cNvPr id="4" name="Slide Number Placeholder 3"/>
          <p:cNvSpPr>
            <a:spLocks noGrp="1"/>
          </p:cNvSpPr>
          <p:nvPr>
            <p:ph type="sldNum" sz="quarter" idx="10"/>
          </p:nvPr>
        </p:nvSpPr>
        <p:spPr/>
        <p:txBody>
          <a:bodyPr/>
          <a:lstStyle/>
          <a:p>
            <a:fld id="{0B69B8BB-152D-DE48-8BC4-A6F4607866B9}" type="slidenum">
              <a:rPr lang="en-US" smtClean="0"/>
              <a:t>22</a:t>
            </a:fld>
            <a:endParaRPr lang="en-US"/>
          </a:p>
        </p:txBody>
      </p:sp>
    </p:spTree>
    <p:extLst>
      <p:ext uri="{BB962C8B-B14F-4D97-AF65-F5344CB8AC3E}">
        <p14:creationId xmlns:p14="http://schemas.microsoft.com/office/powerpoint/2010/main" val="1670024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63468"/>
            <a:fld id="{88558AC3-A6AD-4F4F-BEEA-898B96752708}" type="slidenum">
              <a:rPr lang="en-US" smtClean="0">
                <a:solidFill>
                  <a:srgbClr val="000000"/>
                </a:solidFill>
              </a:rPr>
              <a:pPr defTabSz="963468"/>
              <a:t>23</a:t>
            </a:fld>
            <a:endParaRPr lang="en-US" dirty="0"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40273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 to implement motion detectors</a:t>
            </a:r>
            <a:r>
              <a:rPr lang="en-US" baseline="0" dirty="0" smtClean="0"/>
              <a:t> in common areas (bathroom / copy room / etc.)</a:t>
            </a:r>
            <a:endParaRPr lang="en-US" dirty="0"/>
          </a:p>
        </p:txBody>
      </p:sp>
      <p:sp>
        <p:nvSpPr>
          <p:cNvPr id="4" name="Slide Number Placeholder 3"/>
          <p:cNvSpPr>
            <a:spLocks noGrp="1"/>
          </p:cNvSpPr>
          <p:nvPr>
            <p:ph type="sldNum" sz="quarter" idx="10"/>
          </p:nvPr>
        </p:nvSpPr>
        <p:spPr/>
        <p:txBody>
          <a:bodyPr/>
          <a:lstStyle/>
          <a:p>
            <a:fld id="{0B69B8BB-152D-DE48-8BC4-A6F4607866B9}" type="slidenum">
              <a:rPr lang="en-US" smtClean="0"/>
              <a:t>25</a:t>
            </a:fld>
            <a:endParaRPr lang="en-US"/>
          </a:p>
        </p:txBody>
      </p:sp>
    </p:spTree>
    <p:extLst>
      <p:ext uri="{BB962C8B-B14F-4D97-AF65-F5344CB8AC3E}">
        <p14:creationId xmlns:p14="http://schemas.microsoft.com/office/powerpoint/2010/main" val="4240449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28</a:t>
            </a:fld>
            <a:endParaRPr lang="en-US"/>
          </a:p>
        </p:txBody>
      </p:sp>
    </p:spTree>
    <p:extLst>
      <p:ext uri="{BB962C8B-B14F-4D97-AF65-F5344CB8AC3E}">
        <p14:creationId xmlns:p14="http://schemas.microsoft.com/office/powerpoint/2010/main" val="354817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29</a:t>
            </a:fld>
            <a:endParaRPr lang="en-US"/>
          </a:p>
        </p:txBody>
      </p:sp>
    </p:spTree>
    <p:extLst>
      <p:ext uri="{BB962C8B-B14F-4D97-AF65-F5344CB8AC3E}">
        <p14:creationId xmlns:p14="http://schemas.microsoft.com/office/powerpoint/2010/main" val="3229351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30</a:t>
            </a:fld>
            <a:endParaRPr lang="en-US"/>
          </a:p>
        </p:txBody>
      </p:sp>
    </p:spTree>
    <p:extLst>
      <p:ext uri="{BB962C8B-B14F-4D97-AF65-F5344CB8AC3E}">
        <p14:creationId xmlns:p14="http://schemas.microsoft.com/office/powerpoint/2010/main" val="430872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31</a:t>
            </a:fld>
            <a:endParaRPr lang="en-US"/>
          </a:p>
        </p:txBody>
      </p:sp>
    </p:spTree>
    <p:extLst>
      <p:ext uri="{BB962C8B-B14F-4D97-AF65-F5344CB8AC3E}">
        <p14:creationId xmlns:p14="http://schemas.microsoft.com/office/powerpoint/2010/main" val="387860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go into what all was done, the</a:t>
            </a:r>
            <a:r>
              <a:rPr lang="en-US" baseline="0" dirty="0" smtClean="0"/>
              <a:t> process that you all went through to benchmark, implement, measure, communicate (to residents / investors / employees, etc.) and even the calculation of how it turbo charges the value of the asset upon sale.</a:t>
            </a:r>
          </a:p>
          <a:p>
            <a:endParaRPr lang="en-US" dirty="0"/>
          </a:p>
        </p:txBody>
      </p:sp>
      <p:sp>
        <p:nvSpPr>
          <p:cNvPr id="4" name="Slide Number Placeholder 3"/>
          <p:cNvSpPr>
            <a:spLocks noGrp="1"/>
          </p:cNvSpPr>
          <p:nvPr>
            <p:ph type="sldNum" sz="quarter" idx="10"/>
          </p:nvPr>
        </p:nvSpPr>
        <p:spPr/>
        <p:txBody>
          <a:bodyPr/>
          <a:lstStyle/>
          <a:p>
            <a:fld id="{0B69B8BB-152D-DE48-8BC4-A6F4607866B9}" type="slidenum">
              <a:rPr lang="en-US" smtClean="0"/>
              <a:t>32</a:t>
            </a:fld>
            <a:endParaRPr lang="en-US"/>
          </a:p>
        </p:txBody>
      </p:sp>
    </p:spTree>
    <p:extLst>
      <p:ext uri="{BB962C8B-B14F-4D97-AF65-F5344CB8AC3E}">
        <p14:creationId xmlns:p14="http://schemas.microsoft.com/office/powerpoint/2010/main" val="2062195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takes care</a:t>
            </a:r>
            <a:r>
              <a:rPr lang="en-US" baseline="0" dirty="0" smtClean="0"/>
              <a:t> of prior comment.  Discussion of interim benefit (every month / every year) and then the BIG jump on sale.</a:t>
            </a:r>
            <a:endParaRPr lang="en-US" dirty="0"/>
          </a:p>
        </p:txBody>
      </p:sp>
      <p:sp>
        <p:nvSpPr>
          <p:cNvPr id="4" name="Slide Number Placeholder 3"/>
          <p:cNvSpPr>
            <a:spLocks noGrp="1"/>
          </p:cNvSpPr>
          <p:nvPr>
            <p:ph type="sldNum" sz="quarter" idx="10"/>
          </p:nvPr>
        </p:nvSpPr>
        <p:spPr/>
        <p:txBody>
          <a:bodyPr/>
          <a:lstStyle/>
          <a:p>
            <a:fld id="{0B69B8BB-152D-DE48-8BC4-A6F4607866B9}" type="slidenum">
              <a:rPr lang="en-US" smtClean="0"/>
              <a:t>33</a:t>
            </a:fld>
            <a:endParaRPr lang="en-US"/>
          </a:p>
        </p:txBody>
      </p:sp>
    </p:spTree>
    <p:extLst>
      <p:ext uri="{BB962C8B-B14F-4D97-AF65-F5344CB8AC3E}">
        <p14:creationId xmlns:p14="http://schemas.microsoft.com/office/powerpoint/2010/main" val="345682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first question right off the bat - renewable or efficiency? efficiency first.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D - EPA released proposed carbon pollution standards 6/1/2014; will finalize 6/1/2015 and states will have to submit plans no later than 6/30/2016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t="4099" b="8110"/>
          <a:stretch/>
        </p:blipFill>
        <p:spPr>
          <a:xfrm>
            <a:off x="0" y="-106695"/>
            <a:ext cx="9217042" cy="5944992"/>
          </a:xfrm>
          <a:prstGeom prst="rect">
            <a:avLst/>
          </a:prstGeom>
          <a:noFill/>
          <a:ln>
            <a:noFill/>
          </a:ln>
        </p:spPr>
      </p:pic>
      <p:sp>
        <p:nvSpPr>
          <p:cNvPr id="19" name="Shape 19"/>
          <p:cNvSpPr txBox="1">
            <a:spLocks noGrp="1"/>
          </p:cNvSpPr>
          <p:nvPr>
            <p:ph type="ctrTitle"/>
          </p:nvPr>
        </p:nvSpPr>
        <p:spPr>
          <a:xfrm>
            <a:off x="446747" y="1484723"/>
            <a:ext cx="7772400" cy="1146174"/>
          </a:xfrm>
          <a:prstGeom prst="rect">
            <a:avLst/>
          </a:prstGeom>
          <a:noFill/>
          <a:ln>
            <a:noFill/>
          </a:ln>
        </p:spPr>
        <p:txBody>
          <a:bodyPr lIns="91425" tIns="91425" rIns="91425" bIns="91425" anchor="t" anchorCtr="0"/>
          <a:lstStyle>
            <a:lvl1pPr marL="0" marR="0" indent="0" algn="l"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0" name="Shape 20"/>
          <p:cNvSpPr txBox="1">
            <a:spLocks noGrp="1"/>
          </p:cNvSpPr>
          <p:nvPr>
            <p:ph type="body" idx="1"/>
          </p:nvPr>
        </p:nvSpPr>
        <p:spPr>
          <a:xfrm>
            <a:off x="446747" y="2478498"/>
            <a:ext cx="7848599" cy="685799"/>
          </a:xfrm>
          <a:prstGeom prst="rect">
            <a:avLst/>
          </a:prstGeom>
          <a:noFill/>
          <a:ln>
            <a:noFill/>
          </a:ln>
        </p:spPr>
        <p:txBody>
          <a:bodyPr lIns="91425" tIns="91425" rIns="91425" bIns="91425" anchor="t" anchorCtr="0"/>
          <a:lstStyle>
            <a:lvl1pPr marL="342900" marR="0" indent="-342900" algn="l" rtl="0">
              <a:lnSpc>
                <a:spcPct val="100000"/>
              </a:lnSpc>
              <a:spcBef>
                <a:spcPts val="640"/>
              </a:spcBef>
              <a:spcAft>
                <a:spcPts val="0"/>
              </a:spcAft>
              <a:buClr>
                <a:srgbClr val="F8971D"/>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2"/>
          </p:nvPr>
        </p:nvSpPr>
        <p:spPr>
          <a:xfrm>
            <a:off x="446747" y="3240498"/>
            <a:ext cx="7772400" cy="639403"/>
          </a:xfrm>
          <a:prstGeom prst="rect">
            <a:avLst/>
          </a:prstGeom>
          <a:noFill/>
          <a:ln>
            <a:noFill/>
          </a:ln>
        </p:spPr>
        <p:txBody>
          <a:bodyPr lIns="91425" tIns="91425" rIns="91425" bIns="91425" anchor="t" anchorCtr="0"/>
          <a:lstStyle>
            <a:lvl1pPr algn="l"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3"/>
          </p:nvPr>
        </p:nvSpPr>
        <p:spPr>
          <a:xfrm>
            <a:off x="446747" y="3887692"/>
            <a:ext cx="7772400" cy="518574"/>
          </a:xfrm>
          <a:prstGeom prst="rect">
            <a:avLst/>
          </a:prstGeom>
          <a:noFill/>
          <a:ln>
            <a:noFill/>
          </a:ln>
        </p:spPr>
        <p:txBody>
          <a:bodyPr lIns="91425" tIns="91425" rIns="91425" bIns="91425" anchor="t" anchorCtr="0"/>
          <a:lstStyle>
            <a:lvl1pPr algn="l"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23"/>
        <p:cNvGrpSpPr/>
        <p:nvPr/>
      </p:nvGrpSpPr>
      <p:grpSpPr>
        <a:xfrm>
          <a:off x="0" y="0"/>
          <a:ext cx="0" cy="0"/>
          <a:chOff x="0" y="0"/>
          <a:chExt cx="0" cy="0"/>
        </a:xfrm>
      </p:grpSpPr>
      <p:pic>
        <p:nvPicPr>
          <p:cNvPr id="24" name="Shape 24"/>
          <p:cNvPicPr preferRelativeResize="0"/>
          <p:nvPr/>
        </p:nvPicPr>
        <p:blipFill rotWithShape="1">
          <a:blip r:embed="rId2">
            <a:alphaModFix/>
          </a:blip>
          <a:srcRect/>
          <a:stretch/>
        </p:blipFill>
        <p:spPr>
          <a:xfrm>
            <a:off x="4892903" y="5761139"/>
            <a:ext cx="4196558" cy="109685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2">
            <a:alphaModFix/>
          </a:blip>
          <a:srcRect t="4099" b="8110"/>
          <a:stretch/>
        </p:blipFill>
        <p:spPr>
          <a:xfrm>
            <a:off x="-38954" y="-223561"/>
            <a:ext cx="9248841" cy="5965502"/>
          </a:xfrm>
          <a:prstGeom prst="rect">
            <a:avLst/>
          </a:prstGeom>
          <a:noFill/>
          <a:ln>
            <a:noFill/>
          </a:ln>
        </p:spPr>
      </p:pic>
      <p:pic>
        <p:nvPicPr>
          <p:cNvPr id="27" name="Shape 27"/>
          <p:cNvPicPr preferRelativeResize="0"/>
          <p:nvPr/>
        </p:nvPicPr>
        <p:blipFill rotWithShape="1">
          <a:blip r:embed="rId3">
            <a:alphaModFix/>
          </a:blip>
          <a:srcRect/>
          <a:stretch/>
        </p:blipFill>
        <p:spPr>
          <a:xfrm>
            <a:off x="4892903" y="5761139"/>
            <a:ext cx="4196558" cy="1096859"/>
          </a:xfrm>
          <a:prstGeom prst="rect">
            <a:avLst/>
          </a:prstGeom>
          <a:noFill/>
          <a:ln>
            <a:noFill/>
          </a:ln>
        </p:spPr>
      </p:pic>
      <p:sp>
        <p:nvSpPr>
          <p:cNvPr id="28" name="Shape 28"/>
          <p:cNvSpPr txBox="1">
            <a:spLocks noGrp="1"/>
          </p:cNvSpPr>
          <p:nvPr>
            <p:ph type="title"/>
          </p:nvPr>
        </p:nvSpPr>
        <p:spPr>
          <a:xfrm>
            <a:off x="353260" y="722677"/>
            <a:ext cx="8229600" cy="1143000"/>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353260" y="1865676"/>
            <a:ext cx="8229600" cy="2438399"/>
          </a:xfrm>
          <a:prstGeom prst="rect">
            <a:avLst/>
          </a:prstGeom>
          <a:noFill/>
          <a:ln>
            <a:noFill/>
          </a:ln>
        </p:spPr>
        <p:txBody>
          <a:bodyPr lIns="91425" tIns="91425" rIns="91425" bIns="91425" anchor="t" anchorCtr="0"/>
          <a:lstStyle>
            <a:lvl1pPr rtl="0">
              <a:spcBef>
                <a:spcPts val="0"/>
              </a:spcBef>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57200" y="6245225"/>
            <a:ext cx="5562600" cy="476250"/>
          </a:xfrm>
          <a:prstGeom prst="rect">
            <a:avLst/>
          </a:prstGeom>
          <a:ln/>
        </p:spPr>
        <p:txBody>
          <a:bodyPr/>
          <a:lstStyle>
            <a:lvl1pPr>
              <a:defRPr/>
            </a:lvl1pPr>
          </a:lstStyle>
          <a:p>
            <a:pPr>
              <a:defRPr/>
            </a:pPr>
            <a:r>
              <a:rPr lang="en-US"/>
              <a:t>BluTrend, LLC -  Confidential and Proprietary Document </a:t>
            </a:r>
          </a:p>
        </p:txBody>
      </p:sp>
      <p:sp>
        <p:nvSpPr>
          <p:cNvPr id="5"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E39788C7-48BB-4616-A36A-D76B36AB6105}" type="slidenum">
              <a:rPr lang="en-US"/>
              <a:pPr>
                <a:defRPr/>
              </a:pPr>
              <a:t>‹#›</a:t>
            </a:fld>
            <a:endParaRPr lang="en-US"/>
          </a:p>
        </p:txBody>
      </p:sp>
    </p:spTree>
    <p:extLst>
      <p:ext uri="{BB962C8B-B14F-4D97-AF65-F5344CB8AC3E}">
        <p14:creationId xmlns:p14="http://schemas.microsoft.com/office/powerpoint/2010/main" val="3610197901"/>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0" y="6239391"/>
            <a:ext cx="9143999" cy="618609"/>
          </a:xfrm>
          <a:prstGeom prst="rect">
            <a:avLst/>
          </a:prstGeom>
        </p:spPr>
        <p:txBody>
          <a:bodyPr/>
          <a:lstStyle/>
          <a:p>
            <a:endParaRPr lang="en-US" dirty="0"/>
          </a:p>
        </p:txBody>
      </p:sp>
    </p:spTree>
    <p:extLst>
      <p:ext uri="{BB962C8B-B14F-4D97-AF65-F5344CB8AC3E}">
        <p14:creationId xmlns:p14="http://schemas.microsoft.com/office/powerpoint/2010/main" val="403162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0" y="6239391"/>
            <a:ext cx="9143999" cy="618609"/>
          </a:xfrm>
          <a:prstGeom prst="rect">
            <a:avLst/>
          </a:prstGeom>
        </p:spPr>
        <p:txBody>
          <a:bodyPr/>
          <a:lstStyle/>
          <a:p>
            <a:endParaRPr lang="en-US" dirty="0"/>
          </a:p>
        </p:txBody>
      </p:sp>
    </p:spTree>
    <p:extLst>
      <p:ext uri="{BB962C8B-B14F-4D97-AF65-F5344CB8AC3E}">
        <p14:creationId xmlns:p14="http://schemas.microsoft.com/office/powerpoint/2010/main" val="223429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0" y="6239391"/>
            <a:ext cx="9143999" cy="618609"/>
          </a:xfrm>
          <a:prstGeom prst="rect">
            <a:avLst/>
          </a:prstGeom>
        </p:spPr>
        <p:txBody>
          <a:bodyPr/>
          <a:lstStyle/>
          <a:p>
            <a:endParaRPr lang="en-US" dirty="0"/>
          </a:p>
        </p:txBody>
      </p:sp>
    </p:spTree>
    <p:extLst>
      <p:ext uri="{BB962C8B-B14F-4D97-AF65-F5344CB8AC3E}">
        <p14:creationId xmlns:p14="http://schemas.microsoft.com/office/powerpoint/2010/main" val="390177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0" y="6239391"/>
            <a:ext cx="9143999" cy="618609"/>
          </a:xfrm>
          <a:prstGeom prst="rect">
            <a:avLst/>
          </a:prstGeom>
        </p:spPr>
        <p:txBody>
          <a:bodyPr/>
          <a:lstStyle/>
          <a:p>
            <a:endParaRPr lang="en-US" dirty="0"/>
          </a:p>
        </p:txBody>
      </p:sp>
    </p:spTree>
    <p:extLst>
      <p:ext uri="{BB962C8B-B14F-4D97-AF65-F5344CB8AC3E}">
        <p14:creationId xmlns:p14="http://schemas.microsoft.com/office/powerpoint/2010/main" val="367943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0">
            <a:alphaModFix/>
          </a:blip>
          <a:srcRect t="363" b="-10444"/>
          <a:stretch/>
        </p:blipFill>
        <p:spPr>
          <a:xfrm>
            <a:off x="5555139" y="5912464"/>
            <a:ext cx="3521656" cy="1013275"/>
          </a:xfrm>
          <a:prstGeom prst="rect">
            <a:avLst/>
          </a:prstGeom>
          <a:noFill/>
          <a:ln>
            <a:noFill/>
          </a:ln>
        </p:spPr>
      </p:pic>
      <p:pic>
        <p:nvPicPr>
          <p:cNvPr id="10" name="Shape 10"/>
          <p:cNvPicPr preferRelativeResize="0"/>
          <p:nvPr/>
        </p:nvPicPr>
        <p:blipFill rotWithShape="1">
          <a:blip r:embed="rId11">
            <a:alphaModFix/>
          </a:blip>
          <a:srcRect/>
          <a:stretch/>
        </p:blipFill>
        <p:spPr>
          <a:xfrm>
            <a:off x="304800" y="5901069"/>
            <a:ext cx="897030" cy="739443"/>
          </a:xfrm>
          <a:prstGeom prst="rect">
            <a:avLst/>
          </a:prstGeom>
          <a:noFill/>
          <a:ln>
            <a:noFill/>
          </a:ln>
        </p:spPr>
      </p:pic>
      <p:pic>
        <p:nvPicPr>
          <p:cNvPr id="11" name="Shape 11"/>
          <p:cNvPicPr preferRelativeResize="0"/>
          <p:nvPr/>
        </p:nvPicPr>
        <p:blipFill rotWithShape="1">
          <a:blip r:embed="rId12">
            <a:alphaModFix/>
          </a:blip>
          <a:srcRect/>
          <a:stretch/>
        </p:blipFill>
        <p:spPr>
          <a:xfrm>
            <a:off x="1419978" y="6018103"/>
            <a:ext cx="1825378" cy="567432"/>
          </a:xfrm>
          <a:prstGeom prst="rect">
            <a:avLst/>
          </a:prstGeom>
          <a:noFill/>
          <a:ln>
            <a:noFill/>
          </a:ln>
        </p:spPr>
      </p:pic>
      <p:grpSp>
        <p:nvGrpSpPr>
          <p:cNvPr id="12" name="Shape 12"/>
          <p:cNvGrpSpPr/>
          <p:nvPr/>
        </p:nvGrpSpPr>
        <p:grpSpPr>
          <a:xfrm>
            <a:off x="7722964" y="96968"/>
            <a:ext cx="1428826" cy="853798"/>
            <a:chOff x="7468768" y="192958"/>
            <a:chExt cx="1428826" cy="853798"/>
          </a:xfrm>
        </p:grpSpPr>
        <p:pic>
          <p:nvPicPr>
            <p:cNvPr id="13" name="Shape 13"/>
            <p:cNvPicPr preferRelativeResize="0"/>
            <p:nvPr/>
          </p:nvPicPr>
          <p:blipFill rotWithShape="1">
            <a:blip r:embed="rId13">
              <a:alphaModFix/>
            </a:blip>
            <a:srcRect/>
            <a:stretch/>
          </p:blipFill>
          <p:spPr>
            <a:xfrm>
              <a:off x="7468768" y="733920"/>
              <a:ext cx="384796" cy="312836"/>
            </a:xfrm>
            <a:prstGeom prst="rect">
              <a:avLst/>
            </a:prstGeom>
            <a:noFill/>
            <a:ln>
              <a:noFill/>
            </a:ln>
          </p:spPr>
        </p:pic>
        <p:sp>
          <p:nvSpPr>
            <p:cNvPr id="14" name="Shape 14"/>
            <p:cNvSpPr/>
            <p:nvPr/>
          </p:nvSpPr>
          <p:spPr>
            <a:xfrm>
              <a:off x="7541917" y="192958"/>
              <a:ext cx="1231016" cy="537674"/>
            </a:xfrm>
            <a:prstGeom prst="wedgeEllipseCallout">
              <a:avLst>
                <a:gd name="adj1" fmla="val -20833"/>
                <a:gd name="adj2" fmla="val 62500"/>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5" name="Shape 15"/>
            <p:cNvSpPr txBox="1"/>
            <p:nvPr/>
          </p:nvSpPr>
          <p:spPr>
            <a:xfrm>
              <a:off x="7627621" y="322907"/>
              <a:ext cx="1269974"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rgbClr val="F2F2F2"/>
                  </a:solidFill>
                  <a:latin typeface="Calibri"/>
                  <a:ea typeface="Calibri"/>
                  <a:cs typeface="Calibri"/>
                  <a:sym typeface="Calibri"/>
                </a:rPr>
                <a:t>#MAMConf14</a:t>
              </a:r>
            </a:p>
          </p:txBody>
        </p:sp>
      </p:grpSp>
      <p:cxnSp>
        <p:nvCxnSpPr>
          <p:cNvPr id="16" name="Shape 16"/>
          <p:cNvCxnSpPr/>
          <p:nvPr/>
        </p:nvCxnSpPr>
        <p:spPr>
          <a:xfrm>
            <a:off x="-77911" y="5671825"/>
            <a:ext cx="9279371" cy="0"/>
          </a:xfrm>
          <a:prstGeom prst="straightConnector1">
            <a:avLst/>
          </a:prstGeom>
          <a:noFill/>
          <a:ln w="25400" cap="flat">
            <a:solidFill>
              <a:schemeClr val="accent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s://www.youtube.com/v/1DO4AVBBD1U&amp;start=87&amp;autoplay=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curt.mann@blutrend.com" TargetMode="External"/><Relationship Id="rId2" Type="http://schemas.openxmlformats.org/officeDocument/2006/relationships/hyperlink" Target="mailto:julie.r@greenewit.com" TargetMode="External"/><Relationship Id="rId1" Type="http://schemas.openxmlformats.org/officeDocument/2006/relationships/slideLayout" Target="../slideLayouts/slideLayout2.xml"/><Relationship Id="rId4" Type="http://schemas.openxmlformats.org/officeDocument/2006/relationships/hyperlink" Target="mailto:jimk@sattero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446747" y="1332323"/>
            <a:ext cx="7772400" cy="11462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3000">
                <a:solidFill>
                  <a:schemeClr val="dk1"/>
                </a:solidFill>
                <a:latin typeface="Calibri"/>
                <a:ea typeface="Calibri"/>
                <a:cs typeface="Calibri"/>
                <a:sym typeface="Calibri"/>
              </a:rPr>
              <a:t>NOI-Enhancing Green Strategies in </a:t>
            </a:r>
          </a:p>
          <a:p>
            <a:pPr marL="0" marR="0" lvl="0" indent="0" algn="l" rtl="0">
              <a:spcBef>
                <a:spcPts val="0"/>
              </a:spcBef>
              <a:buClr>
                <a:schemeClr val="dk1"/>
              </a:buClr>
              <a:buSzPct val="25000"/>
              <a:buFont typeface="Calibri"/>
              <a:buNone/>
            </a:pPr>
            <a:r>
              <a:rPr lang="en-US" sz="3000">
                <a:solidFill>
                  <a:schemeClr val="dk1"/>
                </a:solidFill>
                <a:latin typeface="Calibri"/>
                <a:ea typeface="Calibri"/>
                <a:cs typeface="Calibri"/>
                <a:sym typeface="Calibri"/>
              </a:rPr>
              <a:t>Rehabs and New Development</a:t>
            </a:r>
          </a:p>
        </p:txBody>
      </p:sp>
      <p:sp>
        <p:nvSpPr>
          <p:cNvPr id="32" name="Shape 32"/>
          <p:cNvSpPr txBox="1">
            <a:spLocks noGrp="1"/>
          </p:cNvSpPr>
          <p:nvPr>
            <p:ph type="body" idx="1"/>
          </p:nvPr>
        </p:nvSpPr>
        <p:spPr>
          <a:xfrm>
            <a:off x="446747" y="2478498"/>
            <a:ext cx="7848599" cy="685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8971D"/>
              </a:buClr>
              <a:buSzPct val="25000"/>
              <a:buFont typeface="Arial"/>
              <a:buNone/>
            </a:pPr>
            <a:r>
              <a:rPr lang="en-US" sz="2200" dirty="0">
                <a:solidFill>
                  <a:srgbClr val="F8971D"/>
                </a:solidFill>
              </a:rPr>
              <a:t>Julie </a:t>
            </a:r>
            <a:r>
              <a:rPr lang="en-US" sz="2200" dirty="0" smtClean="0">
                <a:solidFill>
                  <a:srgbClr val="F8971D"/>
                </a:solidFill>
              </a:rPr>
              <a:t>Roby</a:t>
            </a:r>
            <a:r>
              <a:rPr lang="en-US" sz="2200" dirty="0">
                <a:solidFill>
                  <a:srgbClr val="F8971D"/>
                </a:solidFill>
              </a:rPr>
              <a:t> </a:t>
            </a:r>
            <a:r>
              <a:rPr lang="en-US" sz="2200" dirty="0" smtClean="0">
                <a:solidFill>
                  <a:srgbClr val="F8971D"/>
                </a:solidFill>
              </a:rPr>
              <a:t>- Director </a:t>
            </a:r>
            <a:r>
              <a:rPr lang="en-US" sz="2200" dirty="0">
                <a:solidFill>
                  <a:srgbClr val="F8971D"/>
                </a:solidFill>
              </a:rPr>
              <a:t>of Residential Energy </a:t>
            </a:r>
            <a:r>
              <a:rPr lang="en-US" sz="2200" dirty="0" smtClean="0">
                <a:solidFill>
                  <a:srgbClr val="F8971D"/>
                </a:solidFill>
              </a:rPr>
              <a:t>Solutions</a:t>
            </a:r>
          </a:p>
          <a:p>
            <a:pPr marL="342900" marR="0" lvl="0" indent="-342900" algn="l" rtl="0">
              <a:lnSpc>
                <a:spcPct val="100000"/>
              </a:lnSpc>
              <a:spcBef>
                <a:spcPts val="0"/>
              </a:spcBef>
              <a:spcAft>
                <a:spcPts val="0"/>
              </a:spcAft>
              <a:buClr>
                <a:srgbClr val="F8971D"/>
              </a:buClr>
              <a:buSzPct val="25000"/>
              <a:buFont typeface="Arial"/>
              <a:buNone/>
            </a:pPr>
            <a:endParaRPr lang="en-US" sz="2200" dirty="0" smtClean="0">
              <a:solidFill>
                <a:srgbClr val="F8971D"/>
              </a:solidFill>
            </a:endParaRPr>
          </a:p>
          <a:p>
            <a:pPr marL="342900" marR="0" lvl="0" indent="-342900" algn="l" rtl="0">
              <a:lnSpc>
                <a:spcPct val="100000"/>
              </a:lnSpc>
              <a:spcBef>
                <a:spcPts val="0"/>
              </a:spcBef>
              <a:spcAft>
                <a:spcPts val="0"/>
              </a:spcAft>
              <a:buClr>
                <a:srgbClr val="F8971D"/>
              </a:buClr>
              <a:buSzPct val="25000"/>
              <a:buFont typeface="Arial"/>
              <a:buNone/>
            </a:pPr>
            <a:r>
              <a:rPr lang="en-US" sz="2200" dirty="0" smtClean="0">
                <a:solidFill>
                  <a:srgbClr val="F8971D"/>
                </a:solidFill>
              </a:rPr>
              <a:t>Curt Mann – Director of Sustainability and Energy </a:t>
            </a:r>
            <a:r>
              <a:rPr lang="en-US" sz="2200" dirty="0" err="1" smtClean="0">
                <a:solidFill>
                  <a:srgbClr val="F8971D"/>
                </a:solidFill>
              </a:rPr>
              <a:t>Mngt</a:t>
            </a:r>
            <a:r>
              <a:rPr lang="en-US" sz="2200" dirty="0" smtClean="0">
                <a:solidFill>
                  <a:srgbClr val="F8971D"/>
                </a:solidFill>
              </a:rPr>
              <a:t>.</a:t>
            </a:r>
            <a:endParaRPr lang="en-US" sz="2200" dirty="0">
              <a:solidFill>
                <a:srgbClr val="F8971D"/>
              </a:solidFill>
            </a:endParaRPr>
          </a:p>
        </p:txBody>
      </p:sp>
      <p:sp>
        <p:nvSpPr>
          <p:cNvPr id="33" name="Shape 33"/>
          <p:cNvSpPr txBox="1">
            <a:spLocks noGrp="1"/>
          </p:cNvSpPr>
          <p:nvPr>
            <p:ph type="body" idx="2"/>
          </p:nvPr>
        </p:nvSpPr>
        <p:spPr>
          <a:xfrm>
            <a:off x="446747" y="3545298"/>
            <a:ext cx="7772400" cy="6393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25000"/>
              <a:buFont typeface="Calibri"/>
              <a:buNone/>
            </a:pPr>
            <a:endParaRPr lang="en-US" sz="1800" dirty="0" smtClean="0">
              <a:solidFill>
                <a:schemeClr val="lt1"/>
              </a:solidFill>
              <a:latin typeface="Calibri"/>
              <a:ea typeface="Calibri"/>
              <a:cs typeface="Calibri"/>
              <a:sym typeface="Calibri"/>
            </a:endParaRPr>
          </a:p>
          <a:p>
            <a:pPr marL="342900" marR="0" lvl="0" indent="-342900" algn="l" rtl="0">
              <a:spcBef>
                <a:spcPts val="0"/>
              </a:spcBef>
              <a:buClr>
                <a:schemeClr val="lt1"/>
              </a:buClr>
              <a:buSzPct val="25000"/>
              <a:buFont typeface="Calibri"/>
              <a:buNone/>
            </a:pPr>
            <a:r>
              <a:rPr lang="en-US" sz="1800" dirty="0" smtClean="0">
                <a:solidFill>
                  <a:schemeClr val="lt1"/>
                </a:solidFill>
                <a:latin typeface="Calibri"/>
                <a:ea typeface="Calibri"/>
                <a:cs typeface="Calibri"/>
                <a:sym typeface="Calibri"/>
              </a:rPr>
              <a:t>Moderator: Jim Kjolhede</a:t>
            </a:r>
            <a:endParaRPr lang="en-US" sz="1800" dirty="0">
              <a:solidFill>
                <a:schemeClr val="lt1"/>
              </a:solidFill>
              <a:latin typeface="Calibri"/>
              <a:ea typeface="Calibri"/>
              <a:cs typeface="Calibri"/>
              <a:sym typeface="Calibri"/>
            </a:endParaRPr>
          </a:p>
        </p:txBody>
      </p:sp>
      <p:sp>
        <p:nvSpPr>
          <p:cNvPr id="34" name="Shape 34"/>
          <p:cNvSpPr txBox="1">
            <a:spLocks noGrp="1"/>
          </p:cNvSpPr>
          <p:nvPr>
            <p:ph type="body" idx="3"/>
          </p:nvPr>
        </p:nvSpPr>
        <p:spPr>
          <a:xfrm>
            <a:off x="446747" y="4192492"/>
            <a:ext cx="7772400" cy="5187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25000"/>
              <a:buFont typeface="Calibri"/>
              <a:buNone/>
            </a:pPr>
            <a:endParaRPr lang="en-US" sz="1800" dirty="0" smtClean="0">
              <a:solidFill>
                <a:schemeClr val="lt1"/>
              </a:solidFill>
              <a:latin typeface="Calibri"/>
              <a:ea typeface="Calibri"/>
              <a:cs typeface="Calibri"/>
              <a:sym typeface="Calibri"/>
            </a:endParaRPr>
          </a:p>
          <a:p>
            <a:pPr marL="342900" marR="0" lvl="0" indent="-342900" algn="l" rtl="0">
              <a:spcBef>
                <a:spcPts val="0"/>
              </a:spcBef>
              <a:buClr>
                <a:schemeClr val="lt1"/>
              </a:buClr>
              <a:buSzPct val="25000"/>
              <a:buFont typeface="Calibri"/>
              <a:buNone/>
            </a:pPr>
            <a:r>
              <a:rPr lang="en-US" sz="1800" dirty="0" smtClean="0">
                <a:solidFill>
                  <a:schemeClr val="lt1"/>
                </a:solidFill>
                <a:latin typeface="Calibri"/>
                <a:ea typeface="Calibri"/>
                <a:cs typeface="Calibri"/>
                <a:sym typeface="Calibri"/>
              </a:rPr>
              <a:t>10</a:t>
            </a:r>
            <a:r>
              <a:rPr lang="en-US" sz="1800" dirty="0">
                <a:solidFill>
                  <a:schemeClr val="lt1"/>
                </a:solidFill>
                <a:latin typeface="Calibri"/>
                <a:ea typeface="Calibri"/>
                <a:cs typeface="Calibri"/>
                <a:sym typeface="Calibri"/>
              </a:rPr>
              <a:t>/15/2014</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316700" y="592000"/>
            <a:ext cx="6260999" cy="633299"/>
          </a:xfrm>
          <a:prstGeom prst="rect">
            <a:avLst/>
          </a:prstGeom>
          <a:noFill/>
          <a:ln>
            <a:noFill/>
          </a:ln>
        </p:spPr>
        <p:txBody>
          <a:bodyPr lIns="91425" tIns="91425" rIns="91425" bIns="91425" anchor="t" anchorCtr="0">
            <a:noAutofit/>
          </a:bodyPr>
          <a:lstStyle/>
          <a:p>
            <a:pPr lvl="0" rtl="0">
              <a:spcBef>
                <a:spcPts val="0"/>
              </a:spcBef>
              <a:buClr>
                <a:schemeClr val="dk1"/>
              </a:buClr>
              <a:buSzPct val="36666"/>
              <a:buFont typeface="Arial"/>
              <a:buNone/>
            </a:pPr>
            <a:r>
              <a:rPr lang="en-US" sz="3000" b="1">
                <a:solidFill>
                  <a:schemeClr val="dk1"/>
                </a:solidFill>
                <a:latin typeface="Calibri"/>
                <a:ea typeface="Calibri"/>
                <a:cs typeface="Calibri"/>
                <a:sym typeface="Calibri"/>
              </a:rPr>
              <a:t>The </a:t>
            </a:r>
            <a:r>
              <a:rPr lang="en-US" sz="3000" b="1" i="1">
                <a:solidFill>
                  <a:schemeClr val="dk1"/>
                </a:solidFill>
                <a:latin typeface="Calibri"/>
                <a:ea typeface="Calibri"/>
                <a:cs typeface="Calibri"/>
                <a:sym typeface="Calibri"/>
              </a:rPr>
              <a:t>WHAT:</a:t>
            </a:r>
            <a:r>
              <a:rPr lang="en-US" sz="3000" b="1">
                <a:solidFill>
                  <a:schemeClr val="dk1"/>
                </a:solidFill>
                <a:latin typeface="Calibri"/>
                <a:ea typeface="Calibri"/>
                <a:cs typeface="Calibri"/>
                <a:sym typeface="Calibri"/>
              </a:rPr>
              <a:t> Plan it, Do it, Promote it </a:t>
            </a:r>
          </a:p>
          <a:p>
            <a:pPr lvl="0" rtl="0">
              <a:spcBef>
                <a:spcPts val="0"/>
              </a:spcBef>
              <a:buNone/>
            </a:pPr>
            <a:endParaRPr sz="3000" b="1">
              <a:solidFill>
                <a:schemeClr val="dk1"/>
              </a:solidFill>
              <a:latin typeface="Calibri"/>
              <a:ea typeface="Calibri"/>
              <a:cs typeface="Calibri"/>
              <a:sym typeface="Calibri"/>
            </a:endParaRPr>
          </a:p>
        </p:txBody>
      </p:sp>
      <p:sp>
        <p:nvSpPr>
          <p:cNvPr id="81" name="Shape 81"/>
          <p:cNvSpPr txBox="1"/>
          <p:nvPr/>
        </p:nvSpPr>
        <p:spPr>
          <a:xfrm>
            <a:off x="966875" y="1394700"/>
            <a:ext cx="7942199" cy="4068599"/>
          </a:xfrm>
          <a:prstGeom prst="rect">
            <a:avLst/>
          </a:prstGeom>
          <a:noFill/>
          <a:ln>
            <a:noFill/>
          </a:ln>
        </p:spPr>
        <p:txBody>
          <a:bodyPr lIns="91425" tIns="91425" rIns="91425" bIns="91425" anchor="t" anchorCtr="0">
            <a:noAutofit/>
          </a:bodyPr>
          <a:lstStyle/>
          <a:p>
            <a:pPr lvl="0" rtl="0">
              <a:spcBef>
                <a:spcPts val="0"/>
              </a:spcBef>
              <a:buClr>
                <a:schemeClr val="dk1"/>
              </a:buClr>
              <a:buSzPct val="45833"/>
              <a:buFont typeface="Arial"/>
              <a:buNone/>
            </a:pPr>
            <a:r>
              <a:rPr lang="en-US" sz="2400">
                <a:solidFill>
                  <a:schemeClr val="dk1"/>
                </a:solidFill>
                <a:latin typeface="Calibri"/>
                <a:ea typeface="Calibri"/>
                <a:cs typeface="Calibri"/>
                <a:sym typeface="Calibri"/>
              </a:rPr>
              <a:t>Portfolio level - prioritize costs, rebates, existing needs</a:t>
            </a:r>
          </a:p>
          <a:p>
            <a:pPr lvl="0" rtl="0">
              <a:spcBef>
                <a:spcPts val="0"/>
              </a:spcBef>
              <a:buClr>
                <a:schemeClr val="dk1"/>
              </a:buClr>
              <a:buSzPct val="45833"/>
              <a:buFont typeface="Arial"/>
              <a:buNone/>
            </a:pPr>
            <a:r>
              <a:rPr lang="en-US" sz="2400">
                <a:solidFill>
                  <a:schemeClr val="dk1"/>
                </a:solidFill>
                <a:latin typeface="Calibri"/>
                <a:ea typeface="Calibri"/>
                <a:cs typeface="Calibri"/>
                <a:sym typeface="Calibri"/>
              </a:rPr>
              <a:t>Building level - consider systems’ interaction</a:t>
            </a:r>
          </a:p>
          <a:p>
            <a:pPr rtl="0">
              <a:lnSpc>
                <a:spcPct val="115000"/>
              </a:lnSpc>
              <a:spcBef>
                <a:spcPts val="0"/>
              </a:spcBef>
              <a:buNone/>
            </a:pPr>
            <a:endParaRPr sz="2400">
              <a:solidFill>
                <a:schemeClr val="dk1"/>
              </a:solidFill>
              <a:latin typeface="Calibri"/>
              <a:ea typeface="Calibri"/>
              <a:cs typeface="Calibri"/>
              <a:sym typeface="Calibri"/>
            </a:endParaRPr>
          </a:p>
          <a:p>
            <a:pPr lvl="0" rtl="0">
              <a:lnSpc>
                <a:spcPct val="115000"/>
              </a:lnSpc>
              <a:spcBef>
                <a:spcPts val="0"/>
              </a:spcBef>
              <a:buNone/>
            </a:pPr>
            <a:r>
              <a:rPr lang="en-US" sz="2400">
                <a:solidFill>
                  <a:schemeClr val="dk1"/>
                </a:solidFill>
                <a:latin typeface="Calibri"/>
                <a:ea typeface="Calibri"/>
                <a:cs typeface="Calibri"/>
                <a:sym typeface="Calibri"/>
              </a:rPr>
              <a:t>Improve performance:</a:t>
            </a:r>
          </a:p>
          <a:p>
            <a:pPr marL="914400" lvl="0" indent="-381000" rtl="0">
              <a:lnSpc>
                <a:spcPct val="115000"/>
              </a:lnSpc>
              <a:spcBef>
                <a:spcPts val="0"/>
              </a:spcBef>
              <a:buClr>
                <a:schemeClr val="dk1"/>
              </a:buClr>
              <a:buSzPct val="100000"/>
              <a:buFont typeface="Calibri"/>
              <a:buAutoNum type="arabicPeriod"/>
            </a:pPr>
            <a:r>
              <a:rPr lang="en-US" sz="2400">
                <a:solidFill>
                  <a:schemeClr val="dk1"/>
                </a:solidFill>
                <a:latin typeface="Calibri"/>
                <a:ea typeface="Calibri"/>
                <a:cs typeface="Calibri"/>
                <a:sym typeface="Calibri"/>
              </a:rPr>
              <a:t>Analyze</a:t>
            </a:r>
          </a:p>
          <a:p>
            <a:pPr marL="914400" lvl="0" indent="-381000" rtl="0">
              <a:lnSpc>
                <a:spcPct val="115000"/>
              </a:lnSpc>
              <a:spcBef>
                <a:spcPts val="0"/>
              </a:spcBef>
              <a:buClr>
                <a:schemeClr val="dk1"/>
              </a:buClr>
              <a:buSzPct val="100000"/>
              <a:buFont typeface="Calibri"/>
              <a:buAutoNum type="arabicPeriod"/>
            </a:pPr>
            <a:r>
              <a:rPr lang="en-US" sz="2400">
                <a:solidFill>
                  <a:schemeClr val="dk1"/>
                </a:solidFill>
                <a:latin typeface="Calibri"/>
                <a:ea typeface="Calibri"/>
                <a:cs typeface="Calibri"/>
                <a:sym typeface="Calibri"/>
              </a:rPr>
              <a:t>Direct install low hanging fruit </a:t>
            </a:r>
          </a:p>
          <a:p>
            <a:pPr marL="914400" lvl="0" indent="-381000" rtl="0">
              <a:lnSpc>
                <a:spcPct val="115000"/>
              </a:lnSpc>
              <a:spcBef>
                <a:spcPts val="0"/>
              </a:spcBef>
              <a:buClr>
                <a:schemeClr val="dk1"/>
              </a:buClr>
              <a:buSzPct val="100000"/>
              <a:buFont typeface="Calibri"/>
              <a:buAutoNum type="arabicPeriod"/>
            </a:pPr>
            <a:r>
              <a:rPr lang="en-US" sz="2400">
                <a:solidFill>
                  <a:schemeClr val="dk1"/>
                </a:solidFill>
                <a:latin typeface="Calibri"/>
                <a:ea typeface="Calibri"/>
                <a:cs typeface="Calibri"/>
                <a:sym typeface="Calibri"/>
              </a:rPr>
              <a:t>Retrofit buildings with less sexy stuff like air sealing and insulation  </a:t>
            </a:r>
          </a:p>
          <a:p>
            <a:pPr marL="914400" lvl="0" indent="-381000" rtl="0">
              <a:lnSpc>
                <a:spcPct val="115000"/>
              </a:lnSpc>
              <a:spcBef>
                <a:spcPts val="0"/>
              </a:spcBef>
              <a:buClr>
                <a:schemeClr val="dk1"/>
              </a:buClr>
              <a:buSzPct val="100000"/>
              <a:buFont typeface="Calibri"/>
              <a:buAutoNum type="arabicPeriod"/>
            </a:pPr>
            <a:r>
              <a:rPr lang="en-US" sz="2400">
                <a:solidFill>
                  <a:schemeClr val="dk1"/>
                </a:solidFill>
                <a:latin typeface="Calibri"/>
                <a:ea typeface="Calibri"/>
                <a:cs typeface="Calibri"/>
                <a:sym typeface="Calibri"/>
              </a:rPr>
              <a:t>Measure and verify results</a:t>
            </a:r>
          </a:p>
          <a:p>
            <a:pPr marL="914400" lvl="0" indent="-381000" rtl="0">
              <a:lnSpc>
                <a:spcPct val="115000"/>
              </a:lnSpc>
              <a:spcBef>
                <a:spcPts val="0"/>
              </a:spcBef>
              <a:buClr>
                <a:schemeClr val="dk1"/>
              </a:buClr>
              <a:buSzPct val="100000"/>
              <a:buFont typeface="Calibri"/>
              <a:buAutoNum type="arabicPeriod"/>
            </a:pPr>
            <a:r>
              <a:rPr lang="en-US" sz="2400">
                <a:solidFill>
                  <a:schemeClr val="dk1"/>
                </a:solidFill>
                <a:latin typeface="Calibri"/>
                <a:ea typeface="Calibri"/>
                <a:cs typeface="Calibri"/>
                <a:sym typeface="Calibri"/>
              </a:rPr>
              <a:t>Don’t forget about the residents...</a:t>
            </a:r>
          </a:p>
          <a:p>
            <a:pPr marL="457200" lvl="0" indent="0" rtl="0">
              <a:lnSpc>
                <a:spcPct val="115000"/>
              </a:lnSpc>
              <a:spcBef>
                <a:spcPts val="0"/>
              </a:spcBef>
              <a:buNone/>
            </a:pPr>
            <a:endParaRPr sz="2400">
              <a:solidFill>
                <a:schemeClr val="dk1"/>
              </a:solidFill>
              <a:latin typeface="Calibri"/>
              <a:ea typeface="Calibri"/>
              <a:cs typeface="Calibri"/>
              <a:sym typeface="Calibri"/>
            </a:endParaRPr>
          </a:p>
          <a:p>
            <a:pPr lvl="0" rtl="0">
              <a:spcBef>
                <a:spcPts val="0"/>
              </a:spcBef>
              <a:buNone/>
            </a:pPr>
            <a:endParaRPr sz="2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24476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1434525" y="755850"/>
            <a:ext cx="6274949" cy="4888724"/>
          </a:xfrm>
          <a:prstGeom prst="rect">
            <a:avLst/>
          </a:prstGeom>
          <a:noFill/>
          <a:ln>
            <a:noFill/>
          </a:ln>
        </p:spPr>
      </p:pic>
    </p:spTree>
    <p:extLst>
      <p:ext uri="{BB962C8B-B14F-4D97-AF65-F5344CB8AC3E}">
        <p14:creationId xmlns:p14="http://schemas.microsoft.com/office/powerpoint/2010/main" val="1675402920"/>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469100" y="592000"/>
            <a:ext cx="6260999" cy="633299"/>
          </a:xfrm>
          <a:prstGeom prst="rect">
            <a:avLst/>
          </a:prstGeom>
          <a:noFill/>
          <a:ln>
            <a:noFill/>
          </a:ln>
        </p:spPr>
        <p:txBody>
          <a:bodyPr lIns="91425" tIns="91425" rIns="91425" bIns="91425" anchor="t" anchorCtr="0">
            <a:noAutofit/>
          </a:bodyPr>
          <a:lstStyle/>
          <a:p>
            <a:pPr lvl="0" rtl="0">
              <a:spcBef>
                <a:spcPts val="0"/>
              </a:spcBef>
              <a:buClr>
                <a:schemeClr val="dk1"/>
              </a:buClr>
              <a:buSzPct val="36666"/>
              <a:buFont typeface="Arial"/>
              <a:buNone/>
            </a:pPr>
            <a:r>
              <a:rPr lang="en-US" sz="3000" b="1">
                <a:solidFill>
                  <a:schemeClr val="dk1"/>
                </a:solidFill>
                <a:latin typeface="Calibri"/>
                <a:ea typeface="Calibri"/>
                <a:cs typeface="Calibri"/>
                <a:sym typeface="Calibri"/>
              </a:rPr>
              <a:t>Examples</a:t>
            </a:r>
            <a:r>
              <a:rPr lang="en-US" sz="3000" b="1" i="1">
                <a:solidFill>
                  <a:schemeClr val="dk1"/>
                </a:solidFill>
                <a:latin typeface="Calibri"/>
                <a:ea typeface="Calibri"/>
                <a:cs typeface="Calibri"/>
                <a:sym typeface="Calibri"/>
              </a:rPr>
              <a:t>: </a:t>
            </a:r>
            <a:r>
              <a:rPr lang="en-US" sz="3000" b="1">
                <a:solidFill>
                  <a:schemeClr val="dk1"/>
                </a:solidFill>
                <a:latin typeface="Calibri"/>
                <a:ea typeface="Calibri"/>
                <a:cs typeface="Calibri"/>
                <a:sym typeface="Calibri"/>
              </a:rPr>
              <a:t>Putting it into Practice</a:t>
            </a:r>
          </a:p>
          <a:p>
            <a:pPr lvl="0" rtl="0">
              <a:spcBef>
                <a:spcPts val="0"/>
              </a:spcBef>
              <a:buNone/>
            </a:pPr>
            <a:endParaRPr sz="3000" b="1">
              <a:solidFill>
                <a:schemeClr val="dk1"/>
              </a:solidFill>
              <a:latin typeface="Calibri"/>
              <a:ea typeface="Calibri"/>
              <a:cs typeface="Calibri"/>
              <a:sym typeface="Calibri"/>
            </a:endParaRPr>
          </a:p>
        </p:txBody>
      </p:sp>
      <p:sp>
        <p:nvSpPr>
          <p:cNvPr id="92" name="Shape 92"/>
          <p:cNvSpPr txBox="1"/>
          <p:nvPr/>
        </p:nvSpPr>
        <p:spPr>
          <a:xfrm>
            <a:off x="966875" y="1470900"/>
            <a:ext cx="7942199" cy="4068599"/>
          </a:xfrm>
          <a:prstGeom prst="rect">
            <a:avLst/>
          </a:prstGeom>
          <a:noFill/>
          <a:ln>
            <a:noFill/>
          </a:ln>
        </p:spPr>
        <p:txBody>
          <a:bodyPr lIns="91425" tIns="91425" rIns="91425" bIns="91425" anchor="t" anchorCtr="0">
            <a:noAutofit/>
          </a:bodyPr>
          <a:lstStyle/>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Bill analysis/benchmarking</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Rebate/incentive analysis</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Scope development with ROI analysis</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Commercial energy audits</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Retrofit project management</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Measurement and verification</a:t>
            </a:r>
          </a:p>
        </p:txBody>
      </p:sp>
      <p:pic>
        <p:nvPicPr>
          <p:cNvPr id="93" name="Shape 93"/>
          <p:cNvPicPr preferRelativeResize="0"/>
          <p:nvPr/>
        </p:nvPicPr>
        <p:blipFill>
          <a:blip r:embed="rId3">
            <a:alphaModFix/>
          </a:blip>
          <a:stretch>
            <a:fillRect/>
          </a:stretch>
        </p:blipFill>
        <p:spPr>
          <a:xfrm>
            <a:off x="6489725" y="3463862"/>
            <a:ext cx="2419350" cy="638175"/>
          </a:xfrm>
          <a:prstGeom prst="rect">
            <a:avLst/>
          </a:prstGeom>
          <a:noFill/>
          <a:ln>
            <a:noFill/>
          </a:ln>
        </p:spPr>
      </p:pic>
      <p:pic>
        <p:nvPicPr>
          <p:cNvPr id="94" name="Shape 94"/>
          <p:cNvPicPr preferRelativeResize="0"/>
          <p:nvPr/>
        </p:nvPicPr>
        <p:blipFill>
          <a:blip r:embed="rId4">
            <a:alphaModFix/>
          </a:blip>
          <a:stretch>
            <a:fillRect/>
          </a:stretch>
        </p:blipFill>
        <p:spPr>
          <a:xfrm>
            <a:off x="4847619" y="4102056"/>
            <a:ext cx="4061467" cy="1270149"/>
          </a:xfrm>
          <a:prstGeom prst="rect">
            <a:avLst/>
          </a:prstGeom>
          <a:noFill/>
          <a:ln>
            <a:noFill/>
          </a:ln>
        </p:spPr>
      </p:pic>
    </p:spTree>
    <p:extLst>
      <p:ext uri="{BB962C8B-B14F-4D97-AF65-F5344CB8AC3E}">
        <p14:creationId xmlns:p14="http://schemas.microsoft.com/office/powerpoint/2010/main" val="144851360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nvSpPr>
        <p:spPr>
          <a:xfrm>
            <a:off x="469100" y="592000"/>
            <a:ext cx="6260999" cy="633299"/>
          </a:xfrm>
          <a:prstGeom prst="rect">
            <a:avLst/>
          </a:prstGeom>
          <a:noFill/>
          <a:ln>
            <a:noFill/>
          </a:ln>
        </p:spPr>
        <p:txBody>
          <a:bodyPr lIns="91425" tIns="91425" rIns="91425" bIns="91425" anchor="t" anchorCtr="0">
            <a:noAutofit/>
          </a:bodyPr>
          <a:lstStyle/>
          <a:p>
            <a:pPr lvl="0" rtl="0">
              <a:spcBef>
                <a:spcPts val="0"/>
              </a:spcBef>
              <a:buClr>
                <a:schemeClr val="dk1"/>
              </a:buClr>
              <a:buSzPct val="36666"/>
              <a:buFont typeface="Arial"/>
              <a:buNone/>
            </a:pPr>
            <a:r>
              <a:rPr lang="en-US" sz="3000" b="1">
                <a:solidFill>
                  <a:schemeClr val="dk1"/>
                </a:solidFill>
                <a:latin typeface="Calibri"/>
                <a:ea typeface="Calibri"/>
                <a:cs typeface="Calibri"/>
                <a:sym typeface="Calibri"/>
              </a:rPr>
              <a:t>Case Study: Greystar</a:t>
            </a:r>
          </a:p>
          <a:p>
            <a:pPr lvl="0" rtl="0">
              <a:spcBef>
                <a:spcPts val="0"/>
              </a:spcBef>
              <a:buNone/>
            </a:pPr>
            <a:endParaRPr sz="3000" b="1">
              <a:solidFill>
                <a:schemeClr val="dk1"/>
              </a:solidFill>
              <a:latin typeface="Calibri"/>
              <a:ea typeface="Calibri"/>
              <a:cs typeface="Calibri"/>
              <a:sym typeface="Calibri"/>
            </a:endParaRPr>
          </a:p>
        </p:txBody>
      </p:sp>
      <p:pic>
        <p:nvPicPr>
          <p:cNvPr id="100" name="Shape 100"/>
          <p:cNvPicPr preferRelativeResize="0"/>
          <p:nvPr/>
        </p:nvPicPr>
        <p:blipFill>
          <a:blip r:embed="rId3">
            <a:alphaModFix/>
          </a:blip>
          <a:stretch>
            <a:fillRect/>
          </a:stretch>
        </p:blipFill>
        <p:spPr>
          <a:xfrm>
            <a:off x="985637" y="1269036"/>
            <a:ext cx="7172724" cy="4319925"/>
          </a:xfrm>
          <a:prstGeom prst="rect">
            <a:avLst/>
          </a:prstGeom>
          <a:noFill/>
          <a:ln>
            <a:noFill/>
          </a:ln>
        </p:spPr>
      </p:pic>
    </p:spTree>
    <p:extLst>
      <p:ext uri="{BB962C8B-B14F-4D97-AF65-F5344CB8AC3E}">
        <p14:creationId xmlns:p14="http://schemas.microsoft.com/office/powerpoint/2010/main" val="1599508485"/>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469100" y="592000"/>
            <a:ext cx="6260999" cy="633299"/>
          </a:xfrm>
          <a:prstGeom prst="rect">
            <a:avLst/>
          </a:prstGeom>
          <a:noFill/>
          <a:ln>
            <a:noFill/>
          </a:ln>
        </p:spPr>
        <p:txBody>
          <a:bodyPr lIns="91425" tIns="91425" rIns="91425" bIns="91425" anchor="t" anchorCtr="0">
            <a:noAutofit/>
          </a:bodyPr>
          <a:lstStyle/>
          <a:p>
            <a:pPr lvl="0" rtl="0">
              <a:spcBef>
                <a:spcPts val="0"/>
              </a:spcBef>
              <a:buClr>
                <a:schemeClr val="dk1"/>
              </a:buClr>
              <a:buSzPct val="36666"/>
              <a:buFont typeface="Arial"/>
              <a:buNone/>
            </a:pPr>
            <a:r>
              <a:rPr lang="en-US" sz="3000" b="1">
                <a:solidFill>
                  <a:schemeClr val="dk1"/>
                </a:solidFill>
                <a:latin typeface="Calibri"/>
                <a:ea typeface="Calibri"/>
                <a:cs typeface="Calibri"/>
                <a:sym typeface="Calibri"/>
              </a:rPr>
              <a:t>Case Study: Dolben</a:t>
            </a:r>
          </a:p>
          <a:p>
            <a:pPr lvl="0" rtl="0">
              <a:spcBef>
                <a:spcPts val="0"/>
              </a:spcBef>
              <a:buNone/>
            </a:pPr>
            <a:endParaRPr sz="3000" b="1">
              <a:solidFill>
                <a:schemeClr val="dk1"/>
              </a:solidFill>
              <a:latin typeface="Calibri"/>
              <a:ea typeface="Calibri"/>
              <a:cs typeface="Calibri"/>
              <a:sym typeface="Calibri"/>
            </a:endParaRPr>
          </a:p>
        </p:txBody>
      </p:sp>
      <p:pic>
        <p:nvPicPr>
          <p:cNvPr id="106" name="Shape 106"/>
          <p:cNvPicPr preferRelativeResize="0"/>
          <p:nvPr/>
        </p:nvPicPr>
        <p:blipFill>
          <a:blip r:embed="rId3">
            <a:alphaModFix/>
          </a:blip>
          <a:stretch>
            <a:fillRect/>
          </a:stretch>
        </p:blipFill>
        <p:spPr>
          <a:xfrm>
            <a:off x="4555987" y="1407437"/>
            <a:ext cx="4219575" cy="1323975"/>
          </a:xfrm>
          <a:prstGeom prst="rect">
            <a:avLst/>
          </a:prstGeom>
          <a:noFill/>
          <a:ln>
            <a:noFill/>
          </a:ln>
        </p:spPr>
      </p:pic>
      <p:pic>
        <p:nvPicPr>
          <p:cNvPr id="107" name="Shape 107"/>
          <p:cNvPicPr preferRelativeResize="0"/>
          <p:nvPr/>
        </p:nvPicPr>
        <p:blipFill>
          <a:blip r:embed="rId4">
            <a:alphaModFix/>
          </a:blip>
          <a:stretch>
            <a:fillRect/>
          </a:stretch>
        </p:blipFill>
        <p:spPr>
          <a:xfrm>
            <a:off x="469100" y="1407450"/>
            <a:ext cx="3854425" cy="2180799"/>
          </a:xfrm>
          <a:prstGeom prst="rect">
            <a:avLst/>
          </a:prstGeom>
          <a:noFill/>
          <a:ln>
            <a:noFill/>
          </a:ln>
        </p:spPr>
      </p:pic>
      <p:pic>
        <p:nvPicPr>
          <p:cNvPr id="108" name="Shape 108"/>
          <p:cNvPicPr preferRelativeResize="0"/>
          <p:nvPr/>
        </p:nvPicPr>
        <p:blipFill>
          <a:blip r:embed="rId5">
            <a:alphaModFix/>
          </a:blip>
          <a:stretch>
            <a:fillRect/>
          </a:stretch>
        </p:blipFill>
        <p:spPr>
          <a:xfrm>
            <a:off x="860125" y="3232961"/>
            <a:ext cx="4128549" cy="2272513"/>
          </a:xfrm>
          <a:prstGeom prst="rect">
            <a:avLst/>
          </a:prstGeom>
          <a:noFill/>
          <a:ln>
            <a:noFill/>
          </a:ln>
        </p:spPr>
      </p:pic>
      <p:pic>
        <p:nvPicPr>
          <p:cNvPr id="109" name="Shape 109"/>
          <p:cNvPicPr preferRelativeResize="0"/>
          <p:nvPr/>
        </p:nvPicPr>
        <p:blipFill>
          <a:blip r:embed="rId6">
            <a:alphaModFix/>
          </a:blip>
          <a:stretch>
            <a:fillRect/>
          </a:stretch>
        </p:blipFill>
        <p:spPr>
          <a:xfrm>
            <a:off x="4354826" y="2792275"/>
            <a:ext cx="4621925" cy="2115825"/>
          </a:xfrm>
          <a:prstGeom prst="rect">
            <a:avLst/>
          </a:prstGeom>
          <a:noFill/>
          <a:ln>
            <a:noFill/>
          </a:ln>
        </p:spPr>
      </p:pic>
    </p:spTree>
    <p:extLst>
      <p:ext uri="{BB962C8B-B14F-4D97-AF65-F5344CB8AC3E}">
        <p14:creationId xmlns:p14="http://schemas.microsoft.com/office/powerpoint/2010/main" val="2334215090"/>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469100" y="592000"/>
            <a:ext cx="6260999" cy="633299"/>
          </a:xfrm>
          <a:prstGeom prst="rect">
            <a:avLst/>
          </a:prstGeom>
          <a:noFill/>
          <a:ln>
            <a:noFill/>
          </a:ln>
        </p:spPr>
        <p:txBody>
          <a:bodyPr lIns="91425" tIns="91425" rIns="91425" bIns="91425" anchor="t" anchorCtr="0">
            <a:noAutofit/>
          </a:bodyPr>
          <a:lstStyle/>
          <a:p>
            <a:pPr lvl="0" rtl="0">
              <a:spcBef>
                <a:spcPts val="0"/>
              </a:spcBef>
              <a:buClr>
                <a:schemeClr val="dk1"/>
              </a:buClr>
              <a:buSzPct val="36666"/>
              <a:buFont typeface="Arial"/>
              <a:buNone/>
            </a:pPr>
            <a:r>
              <a:rPr lang="en-US" sz="3000" b="1">
                <a:solidFill>
                  <a:schemeClr val="dk1"/>
                </a:solidFill>
                <a:latin typeface="Calibri"/>
                <a:ea typeface="Calibri"/>
                <a:cs typeface="Calibri"/>
                <a:sym typeface="Calibri"/>
              </a:rPr>
              <a:t>Case Study: Corvias Military Living</a:t>
            </a:r>
          </a:p>
          <a:p>
            <a:pPr lvl="0" rtl="0">
              <a:spcBef>
                <a:spcPts val="0"/>
              </a:spcBef>
              <a:buNone/>
            </a:pPr>
            <a:endParaRPr sz="3000" b="1">
              <a:solidFill>
                <a:schemeClr val="dk1"/>
              </a:solidFill>
              <a:latin typeface="Calibri"/>
              <a:ea typeface="Calibri"/>
              <a:cs typeface="Calibri"/>
              <a:sym typeface="Calibri"/>
            </a:endParaRPr>
          </a:p>
        </p:txBody>
      </p:sp>
      <p:pic>
        <p:nvPicPr>
          <p:cNvPr id="115" name="Shape 115"/>
          <p:cNvPicPr preferRelativeResize="0"/>
          <p:nvPr/>
        </p:nvPicPr>
        <p:blipFill>
          <a:blip r:embed="rId3">
            <a:alphaModFix/>
          </a:blip>
          <a:stretch>
            <a:fillRect/>
          </a:stretch>
        </p:blipFill>
        <p:spPr>
          <a:xfrm>
            <a:off x="681025" y="1782412"/>
            <a:ext cx="7781925" cy="1762125"/>
          </a:xfrm>
          <a:prstGeom prst="rect">
            <a:avLst/>
          </a:prstGeom>
          <a:noFill/>
          <a:ln>
            <a:noFill/>
          </a:ln>
        </p:spPr>
      </p:pic>
      <p:sp>
        <p:nvSpPr>
          <p:cNvPr id="116" name="Shape 116"/>
          <p:cNvSpPr txBox="1"/>
          <p:nvPr/>
        </p:nvSpPr>
        <p:spPr>
          <a:xfrm>
            <a:off x="2458600" y="4282075"/>
            <a:ext cx="6260999" cy="633299"/>
          </a:xfrm>
          <a:prstGeom prst="rect">
            <a:avLst/>
          </a:prstGeom>
          <a:noFill/>
          <a:ln>
            <a:noFill/>
          </a:ln>
        </p:spPr>
        <p:txBody>
          <a:bodyPr lIns="91425" tIns="91425" rIns="91425" bIns="91425" anchor="t" anchorCtr="0">
            <a:noAutofit/>
          </a:bodyPr>
          <a:lstStyle/>
          <a:p>
            <a:pPr rtl="0">
              <a:spcBef>
                <a:spcPts val="0"/>
              </a:spcBef>
              <a:buNone/>
            </a:pPr>
            <a:r>
              <a:rPr lang="en-US" u="sng">
                <a:solidFill>
                  <a:schemeClr val="hlink"/>
                </a:solidFill>
                <a:hlinkClick r:id="rId4"/>
              </a:rPr>
              <a:t>https://www.youtube.com/v/1DO4AVBBD1U&amp;start=87&amp;autoplay=1</a:t>
            </a:r>
          </a:p>
          <a:p>
            <a:pPr rtl="0">
              <a:spcBef>
                <a:spcPts val="0"/>
              </a:spcBef>
              <a:buNone/>
            </a:pPr>
            <a:endParaRPr/>
          </a:p>
          <a:p>
            <a:pPr rtl="0">
              <a:spcBef>
                <a:spcPts val="0"/>
              </a:spcBef>
              <a:buNone/>
            </a:pPr>
            <a:endParaRPr/>
          </a:p>
          <a:p>
            <a:pPr>
              <a:spcBef>
                <a:spcPts val="0"/>
              </a:spcBef>
              <a:buNone/>
            </a:pPr>
            <a:endParaRPr/>
          </a:p>
        </p:txBody>
      </p:sp>
      <p:pic>
        <p:nvPicPr>
          <p:cNvPr id="117" name="Shape 117"/>
          <p:cNvPicPr preferRelativeResize="0"/>
          <p:nvPr/>
        </p:nvPicPr>
        <p:blipFill>
          <a:blip r:embed="rId5">
            <a:alphaModFix/>
          </a:blip>
          <a:stretch>
            <a:fillRect/>
          </a:stretch>
        </p:blipFill>
        <p:spPr>
          <a:xfrm>
            <a:off x="681025" y="3836725"/>
            <a:ext cx="1428750" cy="1524000"/>
          </a:xfrm>
          <a:prstGeom prst="rect">
            <a:avLst/>
          </a:prstGeom>
          <a:noFill/>
          <a:ln>
            <a:noFill/>
          </a:ln>
        </p:spPr>
      </p:pic>
    </p:spTree>
    <p:extLst>
      <p:ext uri="{BB962C8B-B14F-4D97-AF65-F5344CB8AC3E}">
        <p14:creationId xmlns:p14="http://schemas.microsoft.com/office/powerpoint/2010/main" val="3455718102"/>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316700" y="592000"/>
            <a:ext cx="6260999" cy="633299"/>
          </a:xfrm>
          <a:prstGeom prst="rect">
            <a:avLst/>
          </a:prstGeom>
          <a:noFill/>
          <a:ln>
            <a:noFill/>
          </a:ln>
        </p:spPr>
        <p:txBody>
          <a:bodyPr lIns="91425" tIns="91425" rIns="91425" bIns="91425" anchor="t" anchorCtr="0">
            <a:noAutofit/>
          </a:bodyPr>
          <a:lstStyle/>
          <a:p>
            <a:pPr lvl="0" rtl="0">
              <a:spcBef>
                <a:spcPts val="0"/>
              </a:spcBef>
              <a:buNone/>
            </a:pPr>
            <a:r>
              <a:rPr lang="en-US" sz="3000" b="1">
                <a:solidFill>
                  <a:schemeClr val="dk1"/>
                </a:solidFill>
                <a:latin typeface="Calibri"/>
                <a:ea typeface="Calibri"/>
                <a:cs typeface="Calibri"/>
                <a:sym typeface="Calibri"/>
              </a:rPr>
              <a:t>The </a:t>
            </a:r>
            <a:r>
              <a:rPr lang="en-US" sz="3000" b="1" i="1">
                <a:solidFill>
                  <a:schemeClr val="dk1"/>
                </a:solidFill>
                <a:latin typeface="Calibri"/>
                <a:ea typeface="Calibri"/>
                <a:cs typeface="Calibri"/>
                <a:sym typeface="Calibri"/>
              </a:rPr>
              <a:t>HOW:</a:t>
            </a:r>
            <a:r>
              <a:rPr lang="en-US" sz="3000" b="1">
                <a:solidFill>
                  <a:schemeClr val="dk1"/>
                </a:solidFill>
                <a:latin typeface="Calibri"/>
                <a:ea typeface="Calibri"/>
                <a:cs typeface="Calibri"/>
                <a:sym typeface="Calibri"/>
              </a:rPr>
              <a:t> Planning to Pay for It</a:t>
            </a:r>
          </a:p>
        </p:txBody>
      </p:sp>
      <p:sp>
        <p:nvSpPr>
          <p:cNvPr id="123" name="Shape 123"/>
          <p:cNvSpPr txBox="1"/>
          <p:nvPr/>
        </p:nvSpPr>
        <p:spPr>
          <a:xfrm>
            <a:off x="1058100" y="1384075"/>
            <a:ext cx="7942199" cy="4068599"/>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rgbClr val="000000"/>
              </a:buClr>
              <a:buSzPct val="100000"/>
              <a:buFont typeface="Calibri"/>
              <a:buAutoNum type="arabicPeriod"/>
            </a:pPr>
            <a:r>
              <a:rPr lang="en-US" sz="2400">
                <a:latin typeface="Calibri"/>
                <a:ea typeface="Calibri"/>
                <a:cs typeface="Calibri"/>
                <a:sym typeface="Calibri"/>
              </a:rPr>
              <a:t>Owner out of pocket</a:t>
            </a:r>
          </a:p>
          <a:p>
            <a:pPr marL="457200" lvl="0" indent="-381000" rtl="0">
              <a:lnSpc>
                <a:spcPct val="115000"/>
              </a:lnSpc>
              <a:spcBef>
                <a:spcPts val="0"/>
              </a:spcBef>
              <a:buClr>
                <a:srgbClr val="000000"/>
              </a:buClr>
              <a:buSzPct val="100000"/>
              <a:buFont typeface="Calibri"/>
              <a:buAutoNum type="arabicPeriod"/>
            </a:pPr>
            <a:r>
              <a:rPr lang="en-US" sz="2400">
                <a:latin typeface="Calibri"/>
                <a:ea typeface="Calibri"/>
                <a:cs typeface="Calibri"/>
                <a:sym typeface="Calibri"/>
              </a:rPr>
              <a:t>Plug it into upcoming year’s capital budget </a:t>
            </a:r>
          </a:p>
          <a:p>
            <a:pPr marL="457200" lvl="0" indent="-381000" rtl="0">
              <a:lnSpc>
                <a:spcPct val="115000"/>
              </a:lnSpc>
              <a:spcBef>
                <a:spcPts val="0"/>
              </a:spcBef>
              <a:buClr>
                <a:srgbClr val="000000"/>
              </a:buClr>
              <a:buSzPct val="100000"/>
              <a:buFont typeface="Calibri"/>
              <a:buAutoNum type="arabicPeriod"/>
            </a:pPr>
            <a:r>
              <a:rPr lang="en-US" sz="2400">
                <a:latin typeface="Calibri"/>
                <a:ea typeface="Calibri"/>
                <a:cs typeface="Calibri"/>
                <a:sym typeface="Calibri"/>
              </a:rPr>
              <a:t>Time of sale or refinance by incorporating it into your loan</a:t>
            </a:r>
          </a:p>
          <a:p>
            <a:pPr marL="1371600" lvl="2" indent="-381000" rtl="0">
              <a:lnSpc>
                <a:spcPct val="115000"/>
              </a:lnSpc>
              <a:spcBef>
                <a:spcPts val="0"/>
              </a:spcBef>
              <a:buClr>
                <a:srgbClr val="000000"/>
              </a:buClr>
              <a:buSzPct val="100000"/>
              <a:buFont typeface="Calibri"/>
              <a:buAutoNum type="romanLcPeriod"/>
            </a:pPr>
            <a:r>
              <a:rPr lang="en-US" sz="2400">
                <a:latin typeface="Calibri"/>
                <a:ea typeface="Calibri"/>
                <a:cs typeface="Calibri"/>
                <a:sym typeface="Calibri"/>
              </a:rPr>
              <a:t>When your lender is ordering the PNA, make sure your energy upgrade quotes are included like lighting, hvac, controls, etc. </a:t>
            </a:r>
          </a:p>
          <a:p>
            <a:pPr marL="1371600" lvl="2" indent="-381000" rtl="0">
              <a:lnSpc>
                <a:spcPct val="115000"/>
              </a:lnSpc>
              <a:spcBef>
                <a:spcPts val="0"/>
              </a:spcBef>
              <a:buClr>
                <a:srgbClr val="000000"/>
              </a:buClr>
              <a:buSzPct val="100000"/>
              <a:buFont typeface="Calibri"/>
              <a:buAutoNum type="romanLcPeriod"/>
            </a:pPr>
            <a:r>
              <a:rPr lang="en-US" sz="2400">
                <a:latin typeface="Calibri"/>
                <a:ea typeface="Calibri"/>
                <a:cs typeface="Calibri"/>
                <a:sym typeface="Calibri"/>
              </a:rPr>
              <a:t>You will become empowered to advocate for yourselves to have energy efficiency </a:t>
            </a:r>
          </a:p>
          <a:p>
            <a:pPr lvl="0" rtl="0">
              <a:spcBef>
                <a:spcPts val="0"/>
              </a:spcBef>
              <a:buNone/>
            </a:pPr>
            <a:endParaRPr sz="1800">
              <a:latin typeface="Calibri"/>
              <a:ea typeface="Calibri"/>
              <a:cs typeface="Calibri"/>
              <a:sym typeface="Calibri"/>
            </a:endParaRPr>
          </a:p>
        </p:txBody>
      </p:sp>
    </p:spTree>
    <p:extLst>
      <p:ext uri="{BB962C8B-B14F-4D97-AF65-F5344CB8AC3E}">
        <p14:creationId xmlns:p14="http://schemas.microsoft.com/office/powerpoint/2010/main" val="1107572392"/>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1058100" y="1384075"/>
            <a:ext cx="7942199" cy="4068599"/>
          </a:xfrm>
          <a:prstGeom prst="rect">
            <a:avLst/>
          </a:prstGeom>
          <a:noFill/>
          <a:ln>
            <a:noFill/>
          </a:ln>
        </p:spPr>
        <p:txBody>
          <a:bodyPr lIns="91425" tIns="91425" rIns="91425" bIns="91425" anchor="t" anchorCtr="0">
            <a:noAutofit/>
          </a:bodyPr>
          <a:lstStyle/>
          <a:p>
            <a:pPr lvl="0" rtl="0">
              <a:spcBef>
                <a:spcPts val="0"/>
              </a:spcBef>
              <a:buNone/>
            </a:pPr>
            <a:endParaRPr sz="1800">
              <a:latin typeface="Calibri"/>
              <a:ea typeface="Calibri"/>
              <a:cs typeface="Calibri"/>
              <a:sym typeface="Calibri"/>
            </a:endParaRPr>
          </a:p>
        </p:txBody>
      </p:sp>
      <p:sp>
        <p:nvSpPr>
          <p:cNvPr id="129" name="Shape 129"/>
          <p:cNvSpPr txBox="1"/>
          <p:nvPr/>
        </p:nvSpPr>
        <p:spPr>
          <a:xfrm>
            <a:off x="316700" y="592000"/>
            <a:ext cx="6260999" cy="633299"/>
          </a:xfrm>
          <a:prstGeom prst="rect">
            <a:avLst/>
          </a:prstGeom>
          <a:noFill/>
          <a:ln>
            <a:noFill/>
          </a:ln>
        </p:spPr>
        <p:txBody>
          <a:bodyPr lIns="91425" tIns="91425" rIns="91425" bIns="91425" anchor="t" anchorCtr="0">
            <a:noAutofit/>
          </a:bodyPr>
          <a:lstStyle/>
          <a:p>
            <a:pPr lvl="0" rtl="0">
              <a:spcBef>
                <a:spcPts val="0"/>
              </a:spcBef>
              <a:buNone/>
            </a:pPr>
            <a:r>
              <a:rPr lang="en-US" sz="3000" b="1">
                <a:solidFill>
                  <a:schemeClr val="dk1"/>
                </a:solidFill>
                <a:latin typeface="Calibri"/>
                <a:ea typeface="Calibri"/>
                <a:cs typeface="Calibri"/>
                <a:sym typeface="Calibri"/>
              </a:rPr>
              <a:t>The </a:t>
            </a:r>
            <a:r>
              <a:rPr lang="en-US" sz="3000" b="1" i="1">
                <a:solidFill>
                  <a:schemeClr val="dk1"/>
                </a:solidFill>
                <a:latin typeface="Calibri"/>
                <a:ea typeface="Calibri"/>
                <a:cs typeface="Calibri"/>
                <a:sym typeface="Calibri"/>
              </a:rPr>
              <a:t>HOW:</a:t>
            </a:r>
            <a:r>
              <a:rPr lang="en-US" sz="3000" b="1">
                <a:solidFill>
                  <a:schemeClr val="dk1"/>
                </a:solidFill>
                <a:latin typeface="Calibri"/>
                <a:ea typeface="Calibri"/>
                <a:cs typeface="Calibri"/>
                <a:sym typeface="Calibri"/>
              </a:rPr>
              <a:t> Conference Call</a:t>
            </a:r>
          </a:p>
        </p:txBody>
      </p:sp>
      <p:sp>
        <p:nvSpPr>
          <p:cNvPr id="130" name="Shape 130"/>
          <p:cNvSpPr txBox="1"/>
          <p:nvPr/>
        </p:nvSpPr>
        <p:spPr>
          <a:xfrm>
            <a:off x="1058100" y="1384075"/>
            <a:ext cx="7942199" cy="4068599"/>
          </a:xfrm>
          <a:prstGeom prst="rect">
            <a:avLst/>
          </a:prstGeom>
          <a:noFill/>
          <a:ln>
            <a:noFill/>
          </a:ln>
        </p:spPr>
        <p:txBody>
          <a:bodyPr lIns="91425" tIns="91425" rIns="91425" bIns="91425" anchor="t" anchorCtr="0">
            <a:noAutofit/>
          </a:bodyPr>
          <a:lstStyle/>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Tax exempt leases</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Operating leases (“off balance sheet”)</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Capital leases</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Shared savings agreements</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Local rebates</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Local financing (PACE)</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On bill financing</a:t>
            </a:r>
          </a:p>
        </p:txBody>
      </p:sp>
    </p:spTree>
    <p:extLst>
      <p:ext uri="{BB962C8B-B14F-4D97-AF65-F5344CB8AC3E}">
        <p14:creationId xmlns:p14="http://schemas.microsoft.com/office/powerpoint/2010/main" val="2737379931"/>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1058100" y="1384075"/>
            <a:ext cx="7942199" cy="4068599"/>
          </a:xfrm>
          <a:prstGeom prst="rect">
            <a:avLst/>
          </a:prstGeom>
          <a:noFill/>
          <a:ln>
            <a:noFill/>
          </a:ln>
        </p:spPr>
        <p:txBody>
          <a:bodyPr lIns="91425" tIns="91425" rIns="91425" bIns="91425" anchor="t" anchorCtr="0">
            <a:noAutofit/>
          </a:bodyPr>
          <a:lstStyle/>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Energy solutions partner</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Analysis</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Prioritization</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Planned scope</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Financial common sense</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Marketing to residents</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Opportunity: reinvest savings!</a:t>
            </a:r>
          </a:p>
        </p:txBody>
      </p:sp>
      <p:sp>
        <p:nvSpPr>
          <p:cNvPr id="136" name="Shape 136"/>
          <p:cNvSpPr txBox="1"/>
          <p:nvPr/>
        </p:nvSpPr>
        <p:spPr>
          <a:xfrm>
            <a:off x="316700" y="592000"/>
            <a:ext cx="6260999" cy="633299"/>
          </a:xfrm>
          <a:prstGeom prst="rect">
            <a:avLst/>
          </a:prstGeom>
          <a:noFill/>
          <a:ln>
            <a:noFill/>
          </a:ln>
        </p:spPr>
        <p:txBody>
          <a:bodyPr lIns="91425" tIns="91425" rIns="91425" bIns="91425" anchor="t" anchorCtr="0">
            <a:noAutofit/>
          </a:bodyPr>
          <a:lstStyle/>
          <a:p>
            <a:pPr lvl="0" rtl="0">
              <a:spcBef>
                <a:spcPts val="0"/>
              </a:spcBef>
              <a:buNone/>
            </a:pPr>
            <a:r>
              <a:rPr lang="en-US" sz="3000" b="1">
                <a:solidFill>
                  <a:schemeClr val="dk1"/>
                </a:solidFill>
                <a:latin typeface="Calibri"/>
                <a:ea typeface="Calibri"/>
                <a:cs typeface="Calibri"/>
                <a:sym typeface="Calibri"/>
              </a:rPr>
              <a:t>RECAP</a:t>
            </a:r>
          </a:p>
        </p:txBody>
      </p:sp>
    </p:spTree>
    <p:extLst>
      <p:ext uri="{BB962C8B-B14F-4D97-AF65-F5344CB8AC3E}">
        <p14:creationId xmlns:p14="http://schemas.microsoft.com/office/powerpoint/2010/main" val="784648241"/>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1058100" y="1384075"/>
            <a:ext cx="7942199" cy="4068599"/>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rgbClr val="000000"/>
              </a:buClr>
              <a:buSzPct val="100000"/>
              <a:buFont typeface="Calibri"/>
              <a:buChar char="●"/>
            </a:pPr>
            <a:r>
              <a:rPr lang="en-US" sz="2400">
                <a:latin typeface="Calibri"/>
                <a:ea typeface="Calibri"/>
                <a:cs typeface="Calibri"/>
                <a:sym typeface="Calibri"/>
              </a:rPr>
              <a:t>Owners able to market net comparative energy cost</a:t>
            </a:r>
          </a:p>
          <a:p>
            <a:pPr marL="1371600" lvl="2" indent="-381000" rtl="0">
              <a:lnSpc>
                <a:spcPct val="115000"/>
              </a:lnSpc>
              <a:spcBef>
                <a:spcPts val="0"/>
              </a:spcBef>
              <a:buClr>
                <a:srgbClr val="000000"/>
              </a:buClr>
              <a:buSzPct val="100000"/>
              <a:buFont typeface="Calibri"/>
              <a:buChar char="■"/>
            </a:pPr>
            <a:r>
              <a:rPr lang="en-US" sz="2400">
                <a:latin typeface="Calibri"/>
                <a:ea typeface="Calibri"/>
                <a:cs typeface="Calibri"/>
                <a:sym typeface="Calibri"/>
              </a:rPr>
              <a:t>Building Energy Data Exchange Specifications (BEDES) database to be piloted by DOE</a:t>
            </a:r>
          </a:p>
          <a:p>
            <a:pPr marL="1828800" lvl="3" indent="-381000" rtl="0">
              <a:lnSpc>
                <a:spcPct val="115000"/>
              </a:lnSpc>
              <a:spcBef>
                <a:spcPts val="0"/>
              </a:spcBef>
              <a:buClr>
                <a:srgbClr val="000000"/>
              </a:buClr>
              <a:buSzPct val="100000"/>
              <a:buFont typeface="Calibri"/>
              <a:buChar char="●"/>
            </a:pPr>
            <a:r>
              <a:rPr lang="en-US" sz="2400">
                <a:latin typeface="Calibri"/>
                <a:ea typeface="Calibri"/>
                <a:cs typeface="Calibri"/>
                <a:sym typeface="Calibri"/>
              </a:rPr>
              <a:t>CA</a:t>
            </a:r>
          </a:p>
          <a:p>
            <a:pPr marL="1828800" lvl="3" indent="-381000" rtl="0">
              <a:lnSpc>
                <a:spcPct val="115000"/>
              </a:lnSpc>
              <a:spcBef>
                <a:spcPts val="0"/>
              </a:spcBef>
              <a:buClr>
                <a:srgbClr val="000000"/>
              </a:buClr>
              <a:buSzPct val="100000"/>
              <a:buFont typeface="Calibri"/>
              <a:buChar char="●"/>
            </a:pPr>
            <a:r>
              <a:rPr lang="en-US" sz="2400">
                <a:latin typeface="Calibri"/>
                <a:ea typeface="Calibri"/>
                <a:cs typeface="Calibri"/>
                <a:sym typeface="Calibri"/>
              </a:rPr>
              <a:t>DCSEU?</a:t>
            </a:r>
          </a:p>
          <a:p>
            <a:pPr marL="1371600" lvl="2" indent="-381000" rtl="0">
              <a:lnSpc>
                <a:spcPct val="115000"/>
              </a:lnSpc>
              <a:spcBef>
                <a:spcPts val="0"/>
              </a:spcBef>
              <a:buClr>
                <a:srgbClr val="000000"/>
              </a:buClr>
              <a:buSzPct val="100000"/>
              <a:buFont typeface="Calibri"/>
              <a:buChar char="■"/>
            </a:pPr>
            <a:r>
              <a:rPr lang="en-US" sz="2400">
                <a:latin typeface="Calibri"/>
                <a:ea typeface="Calibri"/>
                <a:cs typeface="Calibri"/>
                <a:sym typeface="Calibri"/>
              </a:rPr>
              <a:t>Incorporating building performance into dynamic pricing model</a:t>
            </a:r>
          </a:p>
          <a:p>
            <a:pPr marL="1371600" lvl="2" indent="-381000" rtl="0">
              <a:lnSpc>
                <a:spcPct val="115000"/>
              </a:lnSpc>
              <a:spcBef>
                <a:spcPts val="0"/>
              </a:spcBef>
              <a:buClr>
                <a:srgbClr val="000000"/>
              </a:buClr>
              <a:buSzPct val="100000"/>
              <a:buFont typeface="Calibri"/>
              <a:buChar char="■"/>
            </a:pPr>
            <a:r>
              <a:rPr lang="en-US" sz="2400">
                <a:latin typeface="Calibri"/>
                <a:ea typeface="Calibri"/>
                <a:cs typeface="Calibri"/>
                <a:sym typeface="Calibri"/>
              </a:rPr>
              <a:t>Ex. Corvias military - Live Army Green</a:t>
            </a:r>
          </a:p>
          <a:p>
            <a:pPr marL="457200" lvl="0" indent="-381000" rtl="0">
              <a:lnSpc>
                <a:spcPct val="115000"/>
              </a:lnSpc>
              <a:spcBef>
                <a:spcPts val="0"/>
              </a:spcBef>
              <a:buClr>
                <a:srgbClr val="000000"/>
              </a:buClr>
              <a:buSzPct val="100000"/>
              <a:buFont typeface="Calibri"/>
              <a:buChar char="●"/>
            </a:pPr>
            <a:r>
              <a:rPr lang="en-US" sz="2400">
                <a:latin typeface="Calibri"/>
                <a:ea typeface="Calibri"/>
                <a:cs typeface="Calibri"/>
                <a:sym typeface="Calibri"/>
              </a:rPr>
              <a:t>Tying appliances to smart grid to take advantage of ancillary revenue</a:t>
            </a:r>
          </a:p>
          <a:p>
            <a:pPr lvl="0" rtl="0">
              <a:spcBef>
                <a:spcPts val="0"/>
              </a:spcBef>
              <a:buNone/>
            </a:pPr>
            <a:endParaRPr sz="1800">
              <a:latin typeface="Calibri"/>
              <a:ea typeface="Calibri"/>
              <a:cs typeface="Calibri"/>
              <a:sym typeface="Calibri"/>
            </a:endParaRPr>
          </a:p>
        </p:txBody>
      </p:sp>
      <p:sp>
        <p:nvSpPr>
          <p:cNvPr id="142" name="Shape 142"/>
          <p:cNvSpPr txBox="1"/>
          <p:nvPr/>
        </p:nvSpPr>
        <p:spPr>
          <a:xfrm>
            <a:off x="316700" y="592000"/>
            <a:ext cx="6260999" cy="633299"/>
          </a:xfrm>
          <a:prstGeom prst="rect">
            <a:avLst/>
          </a:prstGeom>
          <a:noFill/>
          <a:ln>
            <a:noFill/>
          </a:ln>
        </p:spPr>
        <p:txBody>
          <a:bodyPr lIns="91425" tIns="91425" rIns="91425" bIns="91425" anchor="t" anchorCtr="0">
            <a:noAutofit/>
          </a:bodyPr>
          <a:lstStyle/>
          <a:p>
            <a:pPr lvl="0" rtl="0">
              <a:spcBef>
                <a:spcPts val="0"/>
              </a:spcBef>
              <a:buNone/>
            </a:pPr>
            <a:r>
              <a:rPr lang="en-US" sz="3000" b="1">
                <a:solidFill>
                  <a:schemeClr val="dk1"/>
                </a:solidFill>
                <a:latin typeface="Calibri"/>
                <a:ea typeface="Calibri"/>
                <a:cs typeface="Calibri"/>
                <a:sym typeface="Calibri"/>
              </a:rPr>
              <a:t>What the future holds...</a:t>
            </a:r>
          </a:p>
        </p:txBody>
      </p:sp>
    </p:spTree>
    <p:extLst>
      <p:ext uri="{BB962C8B-B14F-4D97-AF65-F5344CB8AC3E}">
        <p14:creationId xmlns:p14="http://schemas.microsoft.com/office/powerpoint/2010/main" val="3365641422"/>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058100" y="1384075"/>
            <a:ext cx="7942199" cy="4068599"/>
          </a:xfrm>
          <a:prstGeom prst="rect">
            <a:avLst/>
          </a:prstGeom>
          <a:noFill/>
          <a:ln>
            <a:noFill/>
          </a:ln>
        </p:spPr>
        <p:txBody>
          <a:bodyPr lIns="91425" tIns="91425" rIns="91425" bIns="91425" anchor="t" anchorCtr="0">
            <a:noAutofit/>
          </a:bodyPr>
          <a:lstStyle/>
          <a:p>
            <a:pPr rtl="0">
              <a:lnSpc>
                <a:spcPct val="115000"/>
              </a:lnSpc>
              <a:spcBef>
                <a:spcPts val="0"/>
              </a:spcBef>
              <a:buNone/>
            </a:pPr>
            <a:endParaRPr lang="en-US" sz="2400" dirty="0">
              <a:solidFill>
                <a:schemeClr val="dk1"/>
              </a:solidFill>
              <a:latin typeface="Calibri"/>
              <a:ea typeface="Calibri"/>
              <a:cs typeface="Calibri"/>
              <a:sym typeface="Calibri"/>
            </a:endParaRPr>
          </a:p>
        </p:txBody>
      </p:sp>
      <p:sp>
        <p:nvSpPr>
          <p:cNvPr id="50" name="Shape 50"/>
          <p:cNvSpPr txBox="1"/>
          <p:nvPr/>
        </p:nvSpPr>
        <p:spPr>
          <a:xfrm>
            <a:off x="316700" y="592000"/>
            <a:ext cx="7303300" cy="633299"/>
          </a:xfrm>
          <a:prstGeom prst="rect">
            <a:avLst/>
          </a:prstGeom>
          <a:noFill/>
          <a:ln>
            <a:noFill/>
          </a:ln>
        </p:spPr>
        <p:txBody>
          <a:bodyPr lIns="91425" tIns="91425" rIns="91425" bIns="91425" anchor="t" anchorCtr="0">
            <a:noAutofit/>
          </a:bodyPr>
          <a:lstStyle/>
          <a:p>
            <a:pPr lvl="0" algn="ctr" rtl="0">
              <a:spcBef>
                <a:spcPts val="0"/>
              </a:spcBef>
              <a:buNone/>
            </a:pPr>
            <a:r>
              <a:rPr lang="en-US" sz="3600" b="1" u="sng" dirty="0" smtClean="0">
                <a:solidFill>
                  <a:schemeClr val="dk1"/>
                </a:solidFill>
                <a:latin typeface="Calibri"/>
                <a:ea typeface="Calibri"/>
                <a:cs typeface="Calibri"/>
                <a:sym typeface="Calibri"/>
              </a:rPr>
              <a:t>NOI Enhancing Green Strategies</a:t>
            </a:r>
          </a:p>
          <a:p>
            <a:pPr lvl="0" rtl="0">
              <a:spcBef>
                <a:spcPts val="0"/>
              </a:spcBef>
              <a:buNone/>
            </a:pPr>
            <a:endParaRPr lang="en-US" sz="900" b="1" dirty="0" smtClean="0">
              <a:solidFill>
                <a:schemeClr val="dk1"/>
              </a:solidFill>
              <a:latin typeface="Calibri"/>
              <a:ea typeface="Calibri"/>
              <a:cs typeface="Calibri"/>
              <a:sym typeface="Calibri"/>
            </a:endParaRPr>
          </a:p>
          <a:p>
            <a:pPr lvl="0" rtl="0">
              <a:spcBef>
                <a:spcPts val="0"/>
              </a:spcBef>
              <a:buNone/>
            </a:pPr>
            <a:endParaRPr lang="en-US" sz="3000" b="1" dirty="0">
              <a:solidFill>
                <a:schemeClr val="dk1"/>
              </a:solidFill>
              <a:latin typeface="Calibri"/>
              <a:ea typeface="Calibri"/>
              <a:cs typeface="Calibri"/>
              <a:sym typeface="Calibri"/>
            </a:endParaRPr>
          </a:p>
          <a:p>
            <a:pPr lvl="0" rtl="0">
              <a:spcBef>
                <a:spcPts val="0"/>
              </a:spcBef>
              <a:buNone/>
            </a:pPr>
            <a:r>
              <a:rPr lang="en-US" sz="3000" b="1" dirty="0" smtClean="0">
                <a:solidFill>
                  <a:schemeClr val="dk1"/>
                </a:solidFill>
                <a:latin typeface="Calibri"/>
                <a:ea typeface="Calibri"/>
                <a:cs typeface="Calibri"/>
                <a:sym typeface="Calibri"/>
              </a:rPr>
              <a:t>Enhancing Old and Exciting New Ideas</a:t>
            </a:r>
          </a:p>
          <a:p>
            <a:pPr lvl="0" rtl="0">
              <a:spcBef>
                <a:spcPts val="0"/>
              </a:spcBef>
              <a:buNone/>
            </a:pPr>
            <a:endParaRPr lang="en-US" sz="3000" b="1" dirty="0">
              <a:solidFill>
                <a:schemeClr val="dk1"/>
              </a:solidFill>
              <a:latin typeface="Calibri"/>
              <a:ea typeface="Calibri"/>
              <a:cs typeface="Calibri"/>
              <a:sym typeface="Calibri"/>
            </a:endParaRPr>
          </a:p>
          <a:p>
            <a:pPr lvl="0" rtl="0">
              <a:spcBef>
                <a:spcPts val="0"/>
              </a:spcBef>
              <a:buNone/>
            </a:pPr>
            <a:r>
              <a:rPr lang="en-US" sz="3000" b="1" dirty="0" smtClean="0">
                <a:solidFill>
                  <a:schemeClr val="dk1"/>
                </a:solidFill>
                <a:latin typeface="Calibri"/>
                <a:ea typeface="Calibri"/>
                <a:cs typeface="Calibri"/>
                <a:sym typeface="Calibri"/>
              </a:rPr>
              <a:t>High Tech and Low Hanging Fruit</a:t>
            </a:r>
          </a:p>
          <a:p>
            <a:pPr lvl="0" rtl="0">
              <a:spcBef>
                <a:spcPts val="0"/>
              </a:spcBef>
              <a:buNone/>
            </a:pPr>
            <a:endParaRPr lang="en-US" sz="3000" b="1" dirty="0">
              <a:solidFill>
                <a:schemeClr val="dk1"/>
              </a:solidFill>
              <a:latin typeface="Calibri"/>
              <a:ea typeface="Calibri"/>
              <a:cs typeface="Calibri"/>
              <a:sym typeface="Calibri"/>
            </a:endParaRPr>
          </a:p>
          <a:p>
            <a:pPr lvl="0" rtl="0">
              <a:spcBef>
                <a:spcPts val="0"/>
              </a:spcBef>
              <a:buNone/>
            </a:pPr>
            <a:r>
              <a:rPr lang="en-US" sz="3000" b="1" dirty="0" smtClean="0">
                <a:solidFill>
                  <a:schemeClr val="dk1"/>
                </a:solidFill>
                <a:latin typeface="Calibri"/>
                <a:ea typeface="Calibri"/>
                <a:cs typeface="Calibri"/>
                <a:sym typeface="Calibri"/>
              </a:rPr>
              <a:t>Proven Success Systems and Techniques</a:t>
            </a:r>
          </a:p>
          <a:p>
            <a:pPr lvl="0" rtl="0">
              <a:spcBef>
                <a:spcPts val="0"/>
              </a:spcBef>
              <a:buNone/>
            </a:pPr>
            <a:endParaRPr lang="en-US" sz="3000" b="1" dirty="0">
              <a:solidFill>
                <a:schemeClr val="dk1"/>
              </a:solidFill>
              <a:latin typeface="Calibri"/>
              <a:ea typeface="Calibri"/>
              <a:cs typeface="Calibri"/>
              <a:sym typeface="Calibri"/>
            </a:endParaRPr>
          </a:p>
          <a:p>
            <a:pPr lvl="0" rtl="0">
              <a:spcBef>
                <a:spcPts val="0"/>
              </a:spcBef>
              <a:buNone/>
            </a:pPr>
            <a:r>
              <a:rPr lang="en-US" sz="3000" b="1" dirty="0" smtClean="0">
                <a:solidFill>
                  <a:schemeClr val="dk1"/>
                </a:solidFill>
                <a:latin typeface="Calibri"/>
                <a:ea typeface="Calibri"/>
                <a:cs typeface="Calibri"/>
                <a:sym typeface="Calibri"/>
              </a:rPr>
              <a:t>Q  and  A  At the End, plus Speaker Time</a:t>
            </a:r>
            <a:endParaRPr lang="en-US" sz="3000" b="1"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53260" y="722677"/>
            <a:ext cx="8229600" cy="1143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4400">
                <a:solidFill>
                  <a:schemeClr val="dk1"/>
                </a:solidFill>
                <a:latin typeface="Calibri"/>
                <a:ea typeface="Calibri"/>
                <a:cs typeface="Calibri"/>
                <a:sym typeface="Calibri"/>
              </a:rPr>
              <a:t>Thank you!</a:t>
            </a:r>
          </a:p>
        </p:txBody>
      </p:sp>
      <p:pic>
        <p:nvPicPr>
          <p:cNvPr id="148" name="Shape 148"/>
          <p:cNvPicPr preferRelativeResize="0"/>
          <p:nvPr/>
        </p:nvPicPr>
        <p:blipFill>
          <a:blip r:embed="rId3">
            <a:alphaModFix/>
          </a:blip>
          <a:stretch>
            <a:fillRect/>
          </a:stretch>
        </p:blipFill>
        <p:spPr>
          <a:xfrm>
            <a:off x="456650" y="1689413"/>
            <a:ext cx="3615849" cy="863774"/>
          </a:xfrm>
          <a:prstGeom prst="rect">
            <a:avLst/>
          </a:prstGeom>
          <a:noFill/>
          <a:ln>
            <a:noFill/>
          </a:ln>
        </p:spPr>
      </p:pic>
    </p:spTree>
    <p:extLst>
      <p:ext uri="{BB962C8B-B14F-4D97-AF65-F5344CB8AC3E}">
        <p14:creationId xmlns:p14="http://schemas.microsoft.com/office/powerpoint/2010/main" val="2071906823"/>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 Smart</a:t>
            </a:r>
            <a:endParaRPr lang="en-US" dirty="0"/>
          </a:p>
        </p:txBody>
      </p:sp>
      <p:sp>
        <p:nvSpPr>
          <p:cNvPr id="3" name="Text Placeholder 2"/>
          <p:cNvSpPr>
            <a:spLocks noGrp="1"/>
          </p:cNvSpPr>
          <p:nvPr>
            <p:ph type="body" sz="quarter" idx="4294967295"/>
          </p:nvPr>
        </p:nvSpPr>
        <p:spPr>
          <a:xfrm>
            <a:off x="446748" y="2478498"/>
            <a:ext cx="7848600" cy="685800"/>
          </a:xfrm>
          <a:prstGeom prst="rect">
            <a:avLst/>
          </a:prstGeom>
        </p:spPr>
        <p:txBody>
          <a:bodyPr/>
          <a:lstStyle/>
          <a:p>
            <a:r>
              <a:rPr lang="en-US" dirty="0" smtClean="0"/>
              <a:t>Strategies that work</a:t>
            </a:r>
            <a:endParaRPr lang="en-US" dirty="0"/>
          </a:p>
        </p:txBody>
      </p:sp>
      <p:sp>
        <p:nvSpPr>
          <p:cNvPr id="4" name="Text Placeholder 3"/>
          <p:cNvSpPr>
            <a:spLocks noGrp="1"/>
          </p:cNvSpPr>
          <p:nvPr>
            <p:ph type="body" sz="quarter" idx="4294967295"/>
          </p:nvPr>
        </p:nvSpPr>
        <p:spPr>
          <a:xfrm>
            <a:off x="446748" y="3240498"/>
            <a:ext cx="7772400" cy="639404"/>
          </a:xfrm>
          <a:prstGeom prst="rect">
            <a:avLst/>
          </a:prstGeom>
        </p:spPr>
        <p:txBody>
          <a:bodyPr/>
          <a:lstStyle/>
          <a:p>
            <a:r>
              <a:rPr lang="en-US" dirty="0" smtClean="0"/>
              <a:t>Curt Mann	</a:t>
            </a:r>
            <a:endParaRPr lang="en-US" dirty="0"/>
          </a:p>
        </p:txBody>
      </p:sp>
      <p:sp>
        <p:nvSpPr>
          <p:cNvPr id="5" name="Text Placeholder 4"/>
          <p:cNvSpPr>
            <a:spLocks noGrp="1"/>
          </p:cNvSpPr>
          <p:nvPr>
            <p:ph type="body" sz="quarter" idx="4294967295"/>
          </p:nvPr>
        </p:nvSpPr>
        <p:spPr>
          <a:xfrm>
            <a:off x="446748" y="3887692"/>
            <a:ext cx="7772400" cy="518575"/>
          </a:xfrm>
          <a:prstGeom prst="rect">
            <a:avLst/>
          </a:prstGeom>
        </p:spPr>
        <p:txBody>
          <a:bodyPr/>
          <a:lstStyle/>
          <a:p>
            <a:r>
              <a:rPr lang="en-US" dirty="0" smtClean="0"/>
              <a:t>BluTrend</a:t>
            </a:r>
            <a:endParaRPr lang="en-US" dirty="0"/>
          </a:p>
        </p:txBody>
      </p:sp>
    </p:spTree>
    <p:extLst>
      <p:ext uri="{BB962C8B-B14F-4D97-AF65-F5344CB8AC3E}">
        <p14:creationId xmlns:p14="http://schemas.microsoft.com/office/powerpoint/2010/main" val="33742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819" y="137652"/>
            <a:ext cx="6282813" cy="646331"/>
          </a:xfrm>
          <a:prstGeom prst="rect">
            <a:avLst/>
          </a:prstGeom>
          <a:noFill/>
        </p:spPr>
        <p:txBody>
          <a:bodyPr wrap="square" rtlCol="0">
            <a:spAutoFit/>
          </a:bodyPr>
          <a:lstStyle/>
          <a:p>
            <a:r>
              <a:rPr lang="en-US" sz="3600" b="1" dirty="0" smtClean="0"/>
              <a:t>Green evaluation matrix</a:t>
            </a:r>
            <a:endParaRPr lang="en-US" sz="3600" b="1" dirty="0"/>
          </a:p>
        </p:txBody>
      </p:sp>
      <p:pic>
        <p:nvPicPr>
          <p:cNvPr id="4" name="Picture 3"/>
          <p:cNvPicPr>
            <a:picLocks noChangeAspect="1"/>
          </p:cNvPicPr>
          <p:nvPr/>
        </p:nvPicPr>
        <p:blipFill>
          <a:blip r:embed="rId2"/>
          <a:stretch>
            <a:fillRect/>
          </a:stretch>
        </p:blipFill>
        <p:spPr>
          <a:xfrm>
            <a:off x="521109" y="1056904"/>
            <a:ext cx="7663938" cy="4539954"/>
          </a:xfrm>
          <a:prstGeom prst="rect">
            <a:avLst/>
          </a:prstGeom>
        </p:spPr>
      </p:pic>
    </p:spTree>
    <p:extLst>
      <p:ext uri="{BB962C8B-B14F-4D97-AF65-F5344CB8AC3E}">
        <p14:creationId xmlns:p14="http://schemas.microsoft.com/office/powerpoint/2010/main" val="2813161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9118" y="86344"/>
            <a:ext cx="6324636" cy="646331"/>
          </a:xfrm>
          <a:prstGeom prst="rect">
            <a:avLst/>
          </a:prstGeom>
          <a:noFill/>
        </p:spPr>
        <p:txBody>
          <a:bodyPr wrap="square" rtlCol="0">
            <a:spAutoFit/>
          </a:bodyPr>
          <a:lstStyle/>
          <a:p>
            <a:r>
              <a:rPr lang="en-US" sz="3600" b="1" dirty="0" smtClean="0"/>
              <a:t>The Power of LED</a:t>
            </a:r>
            <a:endParaRPr lang="en-US" sz="3600" b="1" dirty="0"/>
          </a:p>
        </p:txBody>
      </p:sp>
      <p:graphicFrame>
        <p:nvGraphicFramePr>
          <p:cNvPr id="5" name="Table 4"/>
          <p:cNvGraphicFramePr>
            <a:graphicFrameLocks noGrp="1"/>
          </p:cNvGraphicFramePr>
          <p:nvPr>
            <p:extLst>
              <p:ext uri="{D42A27DB-BD31-4B8C-83A1-F6EECF244321}">
                <p14:modId xmlns:p14="http://schemas.microsoft.com/office/powerpoint/2010/main" val="3392070406"/>
              </p:ext>
            </p:extLst>
          </p:nvPr>
        </p:nvGraphicFramePr>
        <p:xfrm>
          <a:off x="983226" y="1111041"/>
          <a:ext cx="6440129" cy="3431461"/>
        </p:xfrm>
        <a:graphic>
          <a:graphicData uri="http://schemas.openxmlformats.org/drawingml/2006/table">
            <a:tbl>
              <a:tblPr/>
              <a:tblGrid>
                <a:gridCol w="2146710"/>
                <a:gridCol w="2267974"/>
                <a:gridCol w="2025445"/>
              </a:tblGrid>
              <a:tr h="424741">
                <a:tc rowSpan="2">
                  <a:txBody>
                    <a:bodyPr/>
                    <a:lstStyle/>
                    <a:p>
                      <a:pPr algn="ctr" rtl="0" fontAlgn="ctr"/>
                      <a:endParaRPr lang="en-US" sz="900" b="0" i="0" u="none" strike="noStrike" dirty="0">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a:solidFill>
                            <a:srgbClr val="FFFFFF"/>
                          </a:solidFill>
                          <a:effectLst/>
                          <a:latin typeface="Arial" panose="020B0604020202020204" pitchFamily="34" charset="0"/>
                        </a:rPr>
                        <a:t>Metal Halide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6D13"/>
                    </a:solidFill>
                  </a:tcPr>
                </a:tc>
                <a:tc>
                  <a:txBody>
                    <a:bodyPr/>
                    <a:lstStyle/>
                    <a:p>
                      <a:pPr algn="ctr" rtl="0" fontAlgn="ctr"/>
                      <a:r>
                        <a:rPr lang="en-US" sz="1800" b="1" i="0" u="none" strike="noStrike">
                          <a:solidFill>
                            <a:srgbClr val="FFFFFF"/>
                          </a:solidFill>
                          <a:effectLst/>
                          <a:latin typeface="Arial" panose="020B0604020202020204" pitchFamily="34" charset="0"/>
                        </a:rPr>
                        <a:t>LED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6D13"/>
                    </a:solidFill>
                  </a:tcPr>
                </a:tc>
              </a:tr>
              <a:tr h="424741">
                <a:tc vMerge="1">
                  <a:txBody>
                    <a:bodyPr/>
                    <a:lstStyle/>
                    <a:p>
                      <a:endParaRPr lang="en-US"/>
                    </a:p>
                  </a:txBody>
                  <a:tcPr/>
                </a:tc>
                <a:tc>
                  <a:txBody>
                    <a:bodyPr/>
                    <a:lstStyle/>
                    <a:p>
                      <a:pPr algn="ctr" rtl="0" fontAlgn="ctr"/>
                      <a:r>
                        <a:rPr lang="en-US" sz="1800" b="1" i="0" u="none" strike="noStrike" dirty="0">
                          <a:solidFill>
                            <a:srgbClr val="FFFFFF"/>
                          </a:solidFill>
                          <a:effectLst/>
                          <a:latin typeface="Arial" panose="020B0604020202020204" pitchFamily="34" charset="0"/>
                        </a:rPr>
                        <a:t>175W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6D13"/>
                    </a:solidFill>
                  </a:tcPr>
                </a:tc>
                <a:tc>
                  <a:txBody>
                    <a:bodyPr/>
                    <a:lstStyle/>
                    <a:p>
                      <a:pPr algn="ctr" rtl="0" fontAlgn="ctr"/>
                      <a:r>
                        <a:rPr lang="en-US" sz="1800" b="1" i="0" u="none" strike="noStrike" dirty="0">
                          <a:solidFill>
                            <a:srgbClr val="FFFFFF"/>
                          </a:solidFill>
                          <a:effectLst/>
                          <a:latin typeface="Arial" panose="020B0604020202020204" pitchFamily="34" charset="0"/>
                        </a:rPr>
                        <a:t>58W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6D13"/>
                    </a:solidFill>
                  </a:tcPr>
                </a:tc>
              </a:tr>
              <a:tr h="558870">
                <a:tc>
                  <a:txBody>
                    <a:bodyPr/>
                    <a:lstStyle/>
                    <a:p>
                      <a:pPr algn="ctr" rtl="0" fontAlgn="ctr"/>
                      <a:r>
                        <a:rPr lang="en-US" sz="1100" b="1" i="0" u="none" strike="noStrike">
                          <a:solidFill>
                            <a:srgbClr val="000000"/>
                          </a:solidFill>
                          <a:effectLst/>
                          <a:latin typeface="Arial" panose="020B0604020202020204" pitchFamily="34" charset="0"/>
                        </a:rPr>
                        <a:t>Net Cost of Fixture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a:solidFill>
                            <a:srgbClr val="00B0F0"/>
                          </a:solidFill>
                          <a:effectLst/>
                          <a:latin typeface="Arial" panose="020B0604020202020204" pitchFamily="34" charset="0"/>
                        </a:rPr>
                        <a:t>$150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a:solidFill>
                            <a:srgbClr val="00B0F0"/>
                          </a:solidFill>
                          <a:effectLst/>
                          <a:latin typeface="Arial" panose="020B0604020202020204" pitchFamily="34" charset="0"/>
                        </a:rPr>
                        <a:t>$490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8870">
                <a:tc>
                  <a:txBody>
                    <a:bodyPr/>
                    <a:lstStyle/>
                    <a:p>
                      <a:pPr algn="ctr" rtl="0" fontAlgn="ctr"/>
                      <a:r>
                        <a:rPr lang="en-US" sz="1100" b="1" i="0" u="none" strike="noStrike">
                          <a:solidFill>
                            <a:srgbClr val="000000"/>
                          </a:solidFill>
                          <a:effectLst/>
                          <a:latin typeface="Arial" panose="020B0604020202020204" pitchFamily="34" charset="0"/>
                        </a:rPr>
                        <a:t>Annual Electric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a:solidFill>
                            <a:srgbClr val="000000"/>
                          </a:solidFill>
                          <a:effectLst/>
                          <a:latin typeface="Arial" panose="020B0604020202020204" pitchFamily="34" charset="0"/>
                        </a:rPr>
                        <a:t>$221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1" i="0" u="none" strike="noStrike">
                          <a:solidFill>
                            <a:srgbClr val="000000"/>
                          </a:solidFill>
                          <a:effectLst/>
                          <a:latin typeface="Arial" panose="020B0604020202020204" pitchFamily="34" charset="0"/>
                        </a:rPr>
                        <a:t>$51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258">
                <a:tc>
                  <a:txBody>
                    <a:bodyPr/>
                    <a:lstStyle/>
                    <a:p>
                      <a:pPr algn="l" fontAlgn="b"/>
                      <a:endParaRPr lang="en-US" sz="1100" b="0" i="0" u="none" strike="noStrike">
                        <a:solidFill>
                          <a:srgbClr val="A6A6A6"/>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A6A6A6"/>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A6A6A6"/>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480628">
                <a:tc>
                  <a:txBody>
                    <a:bodyPr/>
                    <a:lstStyle/>
                    <a:p>
                      <a:pPr algn="l" fontAlgn="b"/>
                      <a:endParaRPr lang="en-US" sz="1100" b="0" i="0" u="none" strike="noStrike">
                        <a:solidFill>
                          <a:srgbClr val="A6A6A6"/>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600" b="1" i="0" u="none" strike="noStrike" dirty="0">
                          <a:solidFill>
                            <a:srgbClr val="00B0F0"/>
                          </a:solidFill>
                          <a:effectLst/>
                          <a:latin typeface="Calibri" panose="020F0502020204030204" pitchFamily="34" charset="0"/>
                        </a:rPr>
                        <a:t>Payback</a:t>
                      </a:r>
                    </a:p>
                  </a:txBody>
                  <a:tcPr marL="0" marR="0" marT="0" marB="0" anchor="b">
                    <a:lnL>
                      <a:noFill/>
                    </a:lnL>
                    <a:lnR>
                      <a:noFill/>
                    </a:lnR>
                    <a:lnT>
                      <a:noFill/>
                    </a:lnT>
                    <a:lnB>
                      <a:noFill/>
                    </a:lnB>
                  </a:tcPr>
                </a:tc>
                <a:tc>
                  <a:txBody>
                    <a:bodyPr/>
                    <a:lstStyle/>
                    <a:p>
                      <a:pPr algn="ctr" fontAlgn="b"/>
                      <a:r>
                        <a:rPr lang="en-US" sz="2800" b="1" i="0" u="none" strike="noStrike" dirty="0">
                          <a:solidFill>
                            <a:srgbClr val="00B0F0"/>
                          </a:solidFill>
                          <a:effectLst/>
                          <a:latin typeface="Calibri" panose="020F0502020204030204" pitchFamily="34" charset="0"/>
                        </a:rPr>
                        <a:t>15 Months</a:t>
                      </a:r>
                    </a:p>
                  </a:txBody>
                  <a:tcPr marL="0" marR="0" marT="0" marB="0" anchor="b">
                    <a:lnL>
                      <a:noFill/>
                    </a:lnL>
                    <a:lnR>
                      <a:noFill/>
                    </a:lnR>
                    <a:lnT>
                      <a:noFill/>
                    </a:lnT>
                    <a:lnB>
                      <a:noFill/>
                    </a:lnB>
                  </a:tcPr>
                </a:tc>
              </a:tr>
              <a:tr h="715353">
                <a:tc>
                  <a:txBody>
                    <a:bodyPr/>
                    <a:lstStyle/>
                    <a:p>
                      <a:pPr algn="l" fontAlgn="b"/>
                      <a:endParaRPr lang="en-US" sz="1100" b="0" i="0" u="none" strike="noStrike">
                        <a:solidFill>
                          <a:srgbClr val="A6A6A6"/>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600" b="1" i="0" u="none" strike="noStrike" dirty="0">
                          <a:solidFill>
                            <a:srgbClr val="00B0F0"/>
                          </a:solidFill>
                          <a:effectLst/>
                          <a:latin typeface="Calibri" panose="020F0502020204030204" pitchFamily="34" charset="0"/>
                        </a:rPr>
                        <a:t>Increased Property Value</a:t>
                      </a:r>
                    </a:p>
                  </a:txBody>
                  <a:tcPr marL="0" marR="0" marT="0" marB="0" anchor="b">
                    <a:lnL>
                      <a:noFill/>
                    </a:lnL>
                    <a:lnR>
                      <a:noFill/>
                    </a:lnR>
                    <a:lnT>
                      <a:noFill/>
                    </a:lnT>
                    <a:lnB>
                      <a:noFill/>
                    </a:lnB>
                  </a:tcPr>
                </a:tc>
                <a:tc>
                  <a:txBody>
                    <a:bodyPr/>
                    <a:lstStyle/>
                    <a:p>
                      <a:pPr algn="l" fontAlgn="b"/>
                      <a:r>
                        <a:rPr lang="en-US" sz="2800" b="1" i="0" u="none" strike="noStrike" dirty="0">
                          <a:solidFill>
                            <a:srgbClr val="00B0F0"/>
                          </a:solidFill>
                          <a:effectLst/>
                          <a:latin typeface="Calibri" panose="020F0502020204030204" pitchFamily="34" charset="0"/>
                        </a:rPr>
                        <a:t> $  1,798,261 </a:t>
                      </a:r>
                    </a:p>
                  </a:txBody>
                  <a:tcPr marL="0" marR="0" marT="0" marB="0" anchor="b">
                    <a:lnL>
                      <a:noFill/>
                    </a:lnL>
                    <a:lnR>
                      <a:noFill/>
                    </a:lnR>
                    <a:lnT>
                      <a:noFill/>
                    </a:lnT>
                    <a:lnB>
                      <a:noFill/>
                    </a:lnB>
                  </a:tcPr>
                </a:tc>
              </a:tr>
            </a:tbl>
          </a:graphicData>
        </a:graphic>
      </p:graphicFrame>
      <p:sp>
        <p:nvSpPr>
          <p:cNvPr id="6" name="TextBox 5"/>
          <p:cNvSpPr txBox="1"/>
          <p:nvPr/>
        </p:nvSpPr>
        <p:spPr>
          <a:xfrm>
            <a:off x="684394" y="3667230"/>
            <a:ext cx="2038268" cy="523220"/>
          </a:xfrm>
          <a:prstGeom prst="rect">
            <a:avLst/>
          </a:prstGeom>
          <a:solidFill>
            <a:srgbClr val="FFC000"/>
          </a:solidFill>
        </p:spPr>
        <p:txBody>
          <a:bodyPr wrap="square" rtlCol="0">
            <a:spAutoFit/>
          </a:bodyPr>
          <a:lstStyle/>
          <a:p>
            <a:pPr algn="ctr"/>
            <a:r>
              <a:rPr lang="en-US" sz="1400" b="1" dirty="0"/>
              <a:t>Annual electric costs  more than the fixture </a:t>
            </a:r>
          </a:p>
        </p:txBody>
      </p:sp>
      <p:cxnSp>
        <p:nvCxnSpPr>
          <p:cNvPr id="8" name="Straight Arrow Connector 7"/>
          <p:cNvCxnSpPr/>
          <p:nvPr/>
        </p:nvCxnSpPr>
        <p:spPr>
          <a:xfrm flipV="1">
            <a:off x="2625213" y="3018503"/>
            <a:ext cx="1160206" cy="8062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027529" y="4709411"/>
            <a:ext cx="2040271" cy="830997"/>
          </a:xfrm>
          <a:prstGeom prst="rect">
            <a:avLst/>
          </a:prstGeom>
          <a:solidFill>
            <a:srgbClr val="FFC000"/>
          </a:solidFill>
        </p:spPr>
        <p:txBody>
          <a:bodyPr wrap="square" rtlCol="0">
            <a:spAutoFit/>
          </a:bodyPr>
          <a:lstStyle/>
          <a:p>
            <a:pPr algn="ctr"/>
            <a:r>
              <a:rPr lang="en-US" sz="1600" b="1" dirty="0"/>
              <a:t>The Gift that keeps on Giving </a:t>
            </a:r>
          </a:p>
          <a:p>
            <a:pPr algn="ctr"/>
            <a:r>
              <a:rPr lang="en-US" sz="1600" b="1" dirty="0"/>
              <a:t>15-20 </a:t>
            </a:r>
            <a:r>
              <a:rPr lang="en-US" sz="1600" b="1" dirty="0" err="1"/>
              <a:t>yr</a:t>
            </a:r>
            <a:r>
              <a:rPr lang="en-US" sz="1600" b="1" dirty="0"/>
              <a:t> life</a:t>
            </a:r>
          </a:p>
        </p:txBody>
      </p:sp>
    </p:spTree>
    <p:extLst>
      <p:ext uri="{BB962C8B-B14F-4D97-AF65-F5344CB8AC3E}">
        <p14:creationId xmlns:p14="http://schemas.microsoft.com/office/powerpoint/2010/main" val="3685766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p>
            <a:fld id="{07D718D5-7035-4E47-A0AA-8A7CD85FCF4A}" type="slidenum">
              <a:rPr lang="en-US" smtClean="0">
                <a:solidFill>
                  <a:srgbClr val="000000"/>
                </a:solidFill>
              </a:rPr>
              <a:pPr/>
              <a:t>23</a:t>
            </a:fld>
            <a:endParaRPr lang="en-US" smtClean="0">
              <a:solidFill>
                <a:srgbClr val="000000"/>
              </a:solidFill>
            </a:endParaRPr>
          </a:p>
        </p:txBody>
      </p:sp>
      <p:sp>
        <p:nvSpPr>
          <p:cNvPr id="2" name="Rectangle 2"/>
          <p:cNvSpPr>
            <a:spLocks noChangeArrowheads="1"/>
          </p:cNvSpPr>
          <p:nvPr/>
        </p:nvSpPr>
        <p:spPr bwMode="auto">
          <a:xfrm>
            <a:off x="2065915" y="1128739"/>
            <a:ext cx="55540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Power Player of the Quarter</a:t>
            </a:r>
            <a:br>
              <a:rPr kumimoji="0" lang="en-US" altLang="en-US" sz="3600" b="1" i="0" u="none" strike="noStrike" cap="none" normalizeH="0" baseline="0" dirty="0" smtClean="0">
                <a:ln>
                  <a:noFill/>
                </a:ln>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30" y="988148"/>
            <a:ext cx="1730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4"/>
          <a:stretch>
            <a:fillRect/>
          </a:stretch>
        </p:blipFill>
        <p:spPr>
          <a:xfrm>
            <a:off x="2184400" y="2058802"/>
            <a:ext cx="6705600" cy="3583025"/>
          </a:xfrm>
          <a:prstGeom prst="rect">
            <a:avLst/>
          </a:prstGeom>
        </p:spPr>
      </p:pic>
      <p:sp>
        <p:nvSpPr>
          <p:cNvPr id="4" name="Rectangle 3"/>
          <p:cNvSpPr/>
          <p:nvPr/>
        </p:nvSpPr>
        <p:spPr>
          <a:xfrm>
            <a:off x="2065915" y="1662421"/>
            <a:ext cx="2697341" cy="340093"/>
          </a:xfrm>
          <a:prstGeom prst="rect">
            <a:avLst/>
          </a:prstGeom>
        </p:spPr>
        <p:txBody>
          <a:bodyPr wrap="none">
            <a:spAutoFit/>
          </a:bodyPr>
          <a:lstStyle/>
          <a:p>
            <a:pPr marL="0" marR="0">
              <a:lnSpc>
                <a:spcPct val="115000"/>
              </a:lnSpc>
              <a:spcBef>
                <a:spcPts val="0"/>
              </a:spcBef>
              <a:spcAft>
                <a:spcPts val="1000"/>
              </a:spcAft>
            </a:pPr>
            <a:r>
              <a:rPr lang="en-US" sz="1400" b="1" u="sng" dirty="0">
                <a:latin typeface="Calibri" panose="020F0502020204030204" pitchFamily="34" charset="0"/>
                <a:ea typeface="Calibri" panose="020F0502020204030204" pitchFamily="34" charset="0"/>
                <a:cs typeface="Times New Roman" panose="02020603050405020304" pitchFamily="18" charset="0"/>
              </a:rPr>
              <a:t>Here’s how Ruben Created Value </a:t>
            </a:r>
            <a:r>
              <a:rPr lang="en-US" sz="1400" b="1" u="sng" dirty="0" smtClean="0">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p:cNvSpPr>
            <a:spLocks noGrp="1"/>
          </p:cNvSpPr>
          <p:nvPr>
            <p:ph type="title"/>
          </p:nvPr>
        </p:nvSpPr>
        <p:spPr>
          <a:xfrm>
            <a:off x="207530" y="116489"/>
            <a:ext cx="8229600" cy="1143000"/>
          </a:xfrm>
        </p:spPr>
        <p:txBody>
          <a:bodyPr/>
          <a:lstStyle/>
          <a:p>
            <a:pPr algn="l"/>
            <a:r>
              <a:rPr lang="en-US" sz="3600" b="1" dirty="0" smtClean="0"/>
              <a:t>The Important Ones</a:t>
            </a:r>
            <a:endParaRPr lang="en-US" sz="3600" b="1" dirty="0"/>
          </a:p>
        </p:txBody>
      </p:sp>
    </p:spTree>
    <p:extLst>
      <p:ext uri="{BB962C8B-B14F-4D97-AF65-F5344CB8AC3E}">
        <p14:creationId xmlns:p14="http://schemas.microsoft.com/office/powerpoint/2010/main" val="1957500095"/>
      </p:ext>
    </p:ext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819" y="137652"/>
            <a:ext cx="6282813" cy="646331"/>
          </a:xfrm>
          <a:prstGeom prst="rect">
            <a:avLst/>
          </a:prstGeom>
          <a:noFill/>
        </p:spPr>
        <p:txBody>
          <a:bodyPr wrap="square" rtlCol="0">
            <a:spAutoFit/>
          </a:bodyPr>
          <a:lstStyle/>
          <a:p>
            <a:r>
              <a:rPr lang="en-US" sz="3600" b="1" dirty="0" smtClean="0"/>
              <a:t>Technology is your friend</a:t>
            </a:r>
            <a:endParaRPr lang="en-US" sz="3600" b="1" dirty="0"/>
          </a:p>
        </p:txBody>
      </p:sp>
      <p:sp>
        <p:nvSpPr>
          <p:cNvPr id="5" name="TextBox 4"/>
          <p:cNvSpPr txBox="1"/>
          <p:nvPr/>
        </p:nvSpPr>
        <p:spPr>
          <a:xfrm>
            <a:off x="294967" y="1137148"/>
            <a:ext cx="6921909" cy="461665"/>
          </a:xfrm>
          <a:prstGeom prst="rect">
            <a:avLst/>
          </a:prstGeom>
          <a:noFill/>
        </p:spPr>
        <p:txBody>
          <a:bodyPr wrap="square" rtlCol="0">
            <a:spAutoFit/>
          </a:bodyPr>
          <a:lstStyle/>
          <a:p>
            <a:r>
              <a:rPr lang="en-US" sz="2400" dirty="0" smtClean="0"/>
              <a:t>Automate your Utility log – eliminate utility theft.</a:t>
            </a:r>
            <a:endParaRPr lang="en-US" sz="2400" dirty="0"/>
          </a:p>
        </p:txBody>
      </p:sp>
      <p:pic>
        <p:nvPicPr>
          <p:cNvPr id="6" name="Picture 5"/>
          <p:cNvPicPr>
            <a:picLocks noChangeAspect="1"/>
          </p:cNvPicPr>
          <p:nvPr/>
        </p:nvPicPr>
        <p:blipFill>
          <a:blip r:embed="rId2"/>
          <a:stretch>
            <a:fillRect/>
          </a:stretch>
        </p:blipFill>
        <p:spPr>
          <a:xfrm>
            <a:off x="294968" y="1866285"/>
            <a:ext cx="4133850" cy="1257300"/>
          </a:xfrm>
          <a:prstGeom prst="rect">
            <a:avLst/>
          </a:prstGeom>
        </p:spPr>
      </p:pic>
      <p:pic>
        <p:nvPicPr>
          <p:cNvPr id="7" name="Picture 6"/>
          <p:cNvPicPr>
            <a:picLocks noChangeAspect="1"/>
          </p:cNvPicPr>
          <p:nvPr/>
        </p:nvPicPr>
        <p:blipFill>
          <a:blip r:embed="rId3"/>
          <a:stretch>
            <a:fillRect/>
          </a:stretch>
        </p:blipFill>
        <p:spPr>
          <a:xfrm>
            <a:off x="4209896" y="3216531"/>
            <a:ext cx="3457575" cy="1762125"/>
          </a:xfrm>
          <a:prstGeom prst="rect">
            <a:avLst/>
          </a:prstGeom>
        </p:spPr>
      </p:pic>
    </p:spTree>
    <p:extLst>
      <p:ext uri="{BB962C8B-B14F-4D97-AF65-F5344CB8AC3E}">
        <p14:creationId xmlns:p14="http://schemas.microsoft.com/office/powerpoint/2010/main" val="4045246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5594" y="1525229"/>
            <a:ext cx="6038850" cy="3276600"/>
          </a:xfrm>
          <a:prstGeom prst="rect">
            <a:avLst/>
          </a:prstGeom>
        </p:spPr>
      </p:pic>
      <p:sp>
        <p:nvSpPr>
          <p:cNvPr id="3" name="TextBox 2"/>
          <p:cNvSpPr txBox="1"/>
          <p:nvPr/>
        </p:nvSpPr>
        <p:spPr>
          <a:xfrm>
            <a:off x="127819" y="137652"/>
            <a:ext cx="6282813" cy="646331"/>
          </a:xfrm>
          <a:prstGeom prst="rect">
            <a:avLst/>
          </a:prstGeom>
          <a:noFill/>
        </p:spPr>
        <p:txBody>
          <a:bodyPr wrap="square" rtlCol="0">
            <a:spAutoFit/>
          </a:bodyPr>
          <a:lstStyle/>
          <a:p>
            <a:r>
              <a:rPr lang="en-US" sz="3600" b="1" dirty="0" smtClean="0"/>
              <a:t>Eco Bling - that works</a:t>
            </a:r>
            <a:endParaRPr lang="en-US" sz="3600" b="1" dirty="0"/>
          </a:p>
        </p:txBody>
      </p:sp>
    </p:spTree>
    <p:extLst>
      <p:ext uri="{BB962C8B-B14F-4D97-AF65-F5344CB8AC3E}">
        <p14:creationId xmlns:p14="http://schemas.microsoft.com/office/powerpoint/2010/main" val="2920485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819" y="137652"/>
            <a:ext cx="6282813" cy="1200329"/>
          </a:xfrm>
          <a:prstGeom prst="rect">
            <a:avLst/>
          </a:prstGeom>
          <a:noFill/>
        </p:spPr>
        <p:txBody>
          <a:bodyPr wrap="square" rtlCol="0">
            <a:spAutoFit/>
          </a:bodyPr>
          <a:lstStyle/>
          <a:p>
            <a:r>
              <a:rPr lang="en-US" sz="3600" b="1" dirty="0" smtClean="0"/>
              <a:t>Cost of the Sun – $0</a:t>
            </a:r>
          </a:p>
          <a:p>
            <a:r>
              <a:rPr lang="en-US" sz="3600" b="1" dirty="0" smtClean="0"/>
              <a:t>Cost of capture – it works</a:t>
            </a:r>
            <a:endParaRPr lang="en-US" sz="3600" b="1" dirty="0"/>
          </a:p>
        </p:txBody>
      </p:sp>
      <p:pic>
        <p:nvPicPr>
          <p:cNvPr id="4" name="Picture 3"/>
          <p:cNvPicPr>
            <a:picLocks noChangeAspect="1"/>
          </p:cNvPicPr>
          <p:nvPr/>
        </p:nvPicPr>
        <p:blipFill>
          <a:blip r:embed="rId2"/>
          <a:stretch>
            <a:fillRect/>
          </a:stretch>
        </p:blipFill>
        <p:spPr>
          <a:xfrm>
            <a:off x="6076335" y="1779639"/>
            <a:ext cx="2424426" cy="3627278"/>
          </a:xfrm>
          <a:prstGeom prst="rect">
            <a:avLst/>
          </a:prstGeom>
        </p:spPr>
      </p:pic>
      <p:pic>
        <p:nvPicPr>
          <p:cNvPr id="6" name="Picture 5"/>
          <p:cNvPicPr>
            <a:picLocks noChangeAspect="1"/>
          </p:cNvPicPr>
          <p:nvPr/>
        </p:nvPicPr>
        <p:blipFill>
          <a:blip r:embed="rId3"/>
          <a:stretch>
            <a:fillRect/>
          </a:stretch>
        </p:blipFill>
        <p:spPr>
          <a:xfrm>
            <a:off x="216309" y="1742655"/>
            <a:ext cx="5402211" cy="3701245"/>
          </a:xfrm>
          <a:prstGeom prst="rect">
            <a:avLst/>
          </a:prstGeom>
        </p:spPr>
      </p:pic>
    </p:spTree>
    <p:extLst>
      <p:ext uri="{BB962C8B-B14F-4D97-AF65-F5344CB8AC3E}">
        <p14:creationId xmlns:p14="http://schemas.microsoft.com/office/powerpoint/2010/main" val="192230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2083" y="137652"/>
            <a:ext cx="6667500" cy="646331"/>
          </a:xfrm>
          <a:prstGeom prst="rect">
            <a:avLst/>
          </a:prstGeom>
          <a:noFill/>
        </p:spPr>
        <p:txBody>
          <a:bodyPr wrap="square" rtlCol="0">
            <a:spAutoFit/>
          </a:bodyPr>
          <a:lstStyle/>
          <a:p>
            <a:r>
              <a:rPr lang="en-US" sz="3600" b="1" dirty="0" smtClean="0"/>
              <a:t>Incentives are everywhere</a:t>
            </a:r>
            <a:endParaRPr lang="en-US" sz="3600" b="1" dirty="0"/>
          </a:p>
        </p:txBody>
      </p:sp>
      <p:pic>
        <p:nvPicPr>
          <p:cNvPr id="2" name="Picture 1"/>
          <p:cNvPicPr>
            <a:picLocks noChangeAspect="1"/>
          </p:cNvPicPr>
          <p:nvPr/>
        </p:nvPicPr>
        <p:blipFill>
          <a:blip r:embed="rId2"/>
          <a:stretch>
            <a:fillRect/>
          </a:stretch>
        </p:blipFill>
        <p:spPr>
          <a:xfrm>
            <a:off x="5784814" y="1337981"/>
            <a:ext cx="2965938" cy="2919387"/>
          </a:xfrm>
          <a:prstGeom prst="rect">
            <a:avLst/>
          </a:prstGeom>
        </p:spPr>
      </p:pic>
      <p:pic>
        <p:nvPicPr>
          <p:cNvPr id="5" name="Picture 4"/>
          <p:cNvPicPr>
            <a:picLocks noChangeAspect="1"/>
          </p:cNvPicPr>
          <p:nvPr/>
        </p:nvPicPr>
        <p:blipFill>
          <a:blip r:embed="rId3"/>
          <a:stretch>
            <a:fillRect/>
          </a:stretch>
        </p:blipFill>
        <p:spPr>
          <a:xfrm>
            <a:off x="361225" y="2775551"/>
            <a:ext cx="1400175" cy="704850"/>
          </a:xfrm>
          <a:prstGeom prst="rect">
            <a:avLst/>
          </a:prstGeom>
        </p:spPr>
      </p:pic>
      <p:pic>
        <p:nvPicPr>
          <p:cNvPr id="7" name="Picture 6"/>
          <p:cNvPicPr>
            <a:picLocks noChangeAspect="1"/>
          </p:cNvPicPr>
          <p:nvPr/>
        </p:nvPicPr>
        <p:blipFill>
          <a:blip r:embed="rId4"/>
          <a:stretch>
            <a:fillRect/>
          </a:stretch>
        </p:blipFill>
        <p:spPr>
          <a:xfrm>
            <a:off x="2729647" y="1029647"/>
            <a:ext cx="2518848" cy="616667"/>
          </a:xfrm>
          <a:prstGeom prst="rect">
            <a:avLst/>
          </a:prstGeom>
        </p:spPr>
      </p:pic>
      <p:pic>
        <p:nvPicPr>
          <p:cNvPr id="8" name="Picture 7"/>
          <p:cNvPicPr>
            <a:picLocks noChangeAspect="1"/>
          </p:cNvPicPr>
          <p:nvPr/>
        </p:nvPicPr>
        <p:blipFill>
          <a:blip r:embed="rId5"/>
          <a:stretch>
            <a:fillRect/>
          </a:stretch>
        </p:blipFill>
        <p:spPr>
          <a:xfrm>
            <a:off x="4756113" y="4411419"/>
            <a:ext cx="1316305" cy="1089844"/>
          </a:xfrm>
          <a:prstGeom prst="rect">
            <a:avLst/>
          </a:prstGeom>
        </p:spPr>
      </p:pic>
      <p:pic>
        <p:nvPicPr>
          <p:cNvPr id="9" name="Picture 8"/>
          <p:cNvPicPr>
            <a:picLocks noChangeAspect="1"/>
          </p:cNvPicPr>
          <p:nvPr/>
        </p:nvPicPr>
        <p:blipFill>
          <a:blip r:embed="rId6"/>
          <a:stretch>
            <a:fillRect/>
          </a:stretch>
        </p:blipFill>
        <p:spPr>
          <a:xfrm>
            <a:off x="479783" y="4001729"/>
            <a:ext cx="1693453" cy="1263864"/>
          </a:xfrm>
          <a:prstGeom prst="rect">
            <a:avLst/>
          </a:prstGeom>
        </p:spPr>
      </p:pic>
      <p:sp>
        <p:nvSpPr>
          <p:cNvPr id="10" name="TextBox 9"/>
          <p:cNvSpPr txBox="1"/>
          <p:nvPr/>
        </p:nvSpPr>
        <p:spPr>
          <a:xfrm>
            <a:off x="2729647" y="1993490"/>
            <a:ext cx="2518848" cy="1384995"/>
          </a:xfrm>
          <a:prstGeom prst="rect">
            <a:avLst/>
          </a:prstGeom>
          <a:noFill/>
        </p:spPr>
        <p:txBody>
          <a:bodyPr wrap="square" rtlCol="0">
            <a:spAutoFit/>
          </a:bodyPr>
          <a:lstStyle/>
          <a:p>
            <a:r>
              <a:rPr lang="en-US" sz="2800" b="1" dirty="0" smtClean="0"/>
              <a:t>$28M</a:t>
            </a:r>
          </a:p>
          <a:p>
            <a:r>
              <a:rPr lang="en-US" sz="2800" b="1" dirty="0" smtClean="0"/>
              <a:t>$100 per toilet</a:t>
            </a:r>
          </a:p>
          <a:p>
            <a:r>
              <a:rPr lang="en-US" sz="2800" b="1" dirty="0" smtClean="0"/>
              <a:t>$.26 per kw</a:t>
            </a:r>
            <a:endParaRPr lang="en-US" sz="2800" b="1" dirty="0"/>
          </a:p>
        </p:txBody>
      </p:sp>
      <p:pic>
        <p:nvPicPr>
          <p:cNvPr id="11" name="Picture 10"/>
          <p:cNvPicPr>
            <a:picLocks noChangeAspect="1"/>
          </p:cNvPicPr>
          <p:nvPr/>
        </p:nvPicPr>
        <p:blipFill>
          <a:blip r:embed="rId7"/>
          <a:stretch>
            <a:fillRect/>
          </a:stretch>
        </p:blipFill>
        <p:spPr>
          <a:xfrm>
            <a:off x="3125685" y="3831620"/>
            <a:ext cx="1059496" cy="1433973"/>
          </a:xfrm>
          <a:prstGeom prst="rect">
            <a:avLst/>
          </a:prstGeom>
        </p:spPr>
      </p:pic>
      <p:pic>
        <p:nvPicPr>
          <p:cNvPr id="12" name="Picture 11"/>
          <p:cNvPicPr>
            <a:picLocks noChangeAspect="1"/>
          </p:cNvPicPr>
          <p:nvPr/>
        </p:nvPicPr>
        <p:blipFill>
          <a:blip r:embed="rId8"/>
          <a:stretch>
            <a:fillRect/>
          </a:stretch>
        </p:blipFill>
        <p:spPr>
          <a:xfrm>
            <a:off x="479783" y="783983"/>
            <a:ext cx="904257" cy="2073174"/>
          </a:xfrm>
          <a:prstGeom prst="rect">
            <a:avLst/>
          </a:prstGeom>
        </p:spPr>
      </p:pic>
      <p:pic>
        <p:nvPicPr>
          <p:cNvPr id="13" name="Picture 12"/>
          <p:cNvPicPr>
            <a:picLocks noChangeAspect="1"/>
          </p:cNvPicPr>
          <p:nvPr/>
        </p:nvPicPr>
        <p:blipFill>
          <a:blip r:embed="rId9"/>
          <a:stretch>
            <a:fillRect/>
          </a:stretch>
        </p:blipFill>
        <p:spPr>
          <a:xfrm>
            <a:off x="6981964" y="4406215"/>
            <a:ext cx="1301479" cy="1042926"/>
          </a:xfrm>
          <a:prstGeom prst="rect">
            <a:avLst/>
          </a:prstGeom>
        </p:spPr>
      </p:pic>
    </p:spTree>
    <p:extLst>
      <p:ext uri="{BB962C8B-B14F-4D97-AF65-F5344CB8AC3E}">
        <p14:creationId xmlns:p14="http://schemas.microsoft.com/office/powerpoint/2010/main" val="3126500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16" y="121590"/>
            <a:ext cx="6843183" cy="1143000"/>
          </a:xfrm>
        </p:spPr>
        <p:txBody>
          <a:bodyPr/>
          <a:lstStyle/>
          <a:p>
            <a:r>
              <a:rPr lang="en-US" sz="3200" b="1" dirty="0" smtClean="0"/>
              <a:t>‘Green’ Features Relative to Importance</a:t>
            </a:r>
            <a:endParaRPr lang="en-US" sz="3200" b="1" dirty="0"/>
          </a:p>
        </p:txBody>
      </p:sp>
      <p:graphicFrame>
        <p:nvGraphicFramePr>
          <p:cNvPr id="9" name="Object 17"/>
          <p:cNvGraphicFramePr>
            <a:graphicFrameLocks noChangeAspect="1"/>
          </p:cNvGraphicFramePr>
          <p:nvPr>
            <p:extLst>
              <p:ext uri="{D42A27DB-BD31-4B8C-83A1-F6EECF244321}">
                <p14:modId xmlns:p14="http://schemas.microsoft.com/office/powerpoint/2010/main" val="516224288"/>
              </p:ext>
            </p:extLst>
          </p:nvPr>
        </p:nvGraphicFramePr>
        <p:xfrm>
          <a:off x="247117" y="2542700"/>
          <a:ext cx="8649765" cy="31350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0" y="2047303"/>
            <a:ext cx="9144000" cy="307777"/>
          </a:xfrm>
          <a:prstGeom prst="rect">
            <a:avLst/>
          </a:prstGeom>
          <a:noFill/>
          <a:ln w="9525" algn="ctr">
            <a:noFill/>
            <a:miter lim="800000"/>
            <a:headEnd/>
            <a:tailEnd/>
          </a:ln>
        </p:spPr>
        <p:txBody>
          <a:bodyPr wrap="square">
            <a:spAutoFit/>
          </a:bodyPr>
          <a:lstStyle/>
          <a:p>
            <a:pPr algn="ctr"/>
            <a:r>
              <a:rPr lang="en-US" sz="1400" b="1" dirty="0"/>
              <a:t>How important are/were the following features when choosing an/you chose your apartment</a:t>
            </a:r>
            <a:r>
              <a:rPr lang="en-US" sz="1400" b="1" dirty="0" smtClean="0"/>
              <a:t>?</a:t>
            </a:r>
            <a:endParaRPr lang="en-US" sz="1400" b="1" dirty="0"/>
          </a:p>
        </p:txBody>
      </p:sp>
      <p:sp>
        <p:nvSpPr>
          <p:cNvPr id="6" name="Rectangle 5"/>
          <p:cNvSpPr/>
          <p:nvPr/>
        </p:nvSpPr>
        <p:spPr>
          <a:xfrm>
            <a:off x="118753" y="1433923"/>
            <a:ext cx="8906494" cy="707886"/>
          </a:xfrm>
          <a:prstGeom prst="rect">
            <a:avLst/>
          </a:prstGeom>
        </p:spPr>
        <p:txBody>
          <a:bodyPr wrap="square">
            <a:spAutoFit/>
          </a:bodyPr>
          <a:lstStyle/>
          <a:p>
            <a:pPr marL="0" indent="0" algn="ctr" eaLnBrk="1" hangingPunct="1">
              <a:defRPr/>
            </a:pPr>
            <a:r>
              <a:rPr lang="en-US" sz="2000" dirty="0" smtClean="0">
                <a:solidFill>
                  <a:schemeClr val="tx1">
                    <a:lumMod val="85000"/>
                    <a:lumOff val="15000"/>
                  </a:schemeClr>
                </a:solidFill>
              </a:rPr>
              <a:t>62% of renters felt energy efficiency and environmentally friendly features were of importance when choosing which apartment to rent.</a:t>
            </a:r>
          </a:p>
        </p:txBody>
      </p:sp>
      <p:sp>
        <p:nvSpPr>
          <p:cNvPr id="7" name="Rounded Rectangle 6"/>
          <p:cNvSpPr/>
          <p:nvPr/>
        </p:nvSpPr>
        <p:spPr>
          <a:xfrm>
            <a:off x="4230058" y="3233501"/>
            <a:ext cx="1596788" cy="2444285"/>
          </a:xfrm>
          <a:prstGeom prst="roundRect">
            <a:avLst/>
          </a:prstGeom>
          <a:solidFill>
            <a:srgbClr val="FFC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4410129" y="2941137"/>
            <a:ext cx="1272311" cy="246221"/>
          </a:xfrm>
          <a:prstGeom prst="rect">
            <a:avLst/>
          </a:prstGeom>
          <a:noFill/>
          <a:ln w="25400">
            <a:solidFill>
              <a:srgbClr val="FFC000"/>
            </a:solidFill>
            <a:prstDash val="sysDot"/>
          </a:ln>
        </p:spPr>
        <p:txBody>
          <a:bodyPr wrap="square" rtlCol="0">
            <a:spAutoFit/>
          </a:bodyPr>
          <a:lstStyle/>
          <a:p>
            <a:pPr algn="ctr"/>
            <a:r>
              <a:rPr lang="en-US" sz="1000" b="1" dirty="0" smtClean="0"/>
              <a:t>62% Collectively</a:t>
            </a:r>
            <a:endParaRPr lang="en-US" sz="1000" b="1" dirty="0"/>
          </a:p>
        </p:txBody>
      </p:sp>
      <p:sp>
        <p:nvSpPr>
          <p:cNvPr id="10" name="TextBox 9"/>
          <p:cNvSpPr txBox="1"/>
          <p:nvPr/>
        </p:nvSpPr>
        <p:spPr>
          <a:xfrm>
            <a:off x="-1930400" y="5166631"/>
            <a:ext cx="9144000" cy="400110"/>
          </a:xfrm>
          <a:prstGeom prst="rect">
            <a:avLst/>
          </a:prstGeom>
          <a:noFill/>
        </p:spPr>
        <p:txBody>
          <a:bodyPr wrap="square" rtlCol="0">
            <a:spAutoFit/>
          </a:bodyPr>
          <a:lstStyle/>
          <a:p>
            <a:pPr algn="ctr"/>
            <a:r>
              <a:rPr lang="en-US" sz="2000" b="1" dirty="0" smtClean="0"/>
              <a:t>“Green” is the 4</a:t>
            </a:r>
            <a:r>
              <a:rPr lang="en-US" sz="2000" b="1" baseline="30000" dirty="0" smtClean="0"/>
              <a:t>th</a:t>
            </a:r>
            <a:r>
              <a:rPr lang="en-US" sz="2000" b="1" dirty="0" smtClean="0"/>
              <a:t> Most Important Feature</a:t>
            </a:r>
            <a:endParaRPr lang="en-US" sz="2000" b="1" dirty="0"/>
          </a:p>
        </p:txBody>
      </p:sp>
      <p:pic>
        <p:nvPicPr>
          <p:cNvPr id="3" name="Picture 2"/>
          <p:cNvPicPr>
            <a:picLocks noChangeAspect="1"/>
          </p:cNvPicPr>
          <p:nvPr/>
        </p:nvPicPr>
        <p:blipFill>
          <a:blip r:embed="rId4"/>
          <a:stretch>
            <a:fillRect/>
          </a:stretch>
        </p:blipFill>
        <p:spPr>
          <a:xfrm>
            <a:off x="7331387" y="5187289"/>
            <a:ext cx="1812613" cy="470177"/>
          </a:xfrm>
          <a:prstGeom prst="rect">
            <a:avLst/>
          </a:prstGeom>
        </p:spPr>
      </p:pic>
    </p:spTree>
    <p:extLst>
      <p:ext uri="{BB962C8B-B14F-4D97-AF65-F5344CB8AC3E}">
        <p14:creationId xmlns:p14="http://schemas.microsoft.com/office/powerpoint/2010/main" val="3409300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446747" y="1332323"/>
            <a:ext cx="7772400" cy="11462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3000">
                <a:solidFill>
                  <a:schemeClr val="dk1"/>
                </a:solidFill>
                <a:latin typeface="Calibri"/>
                <a:ea typeface="Calibri"/>
                <a:cs typeface="Calibri"/>
                <a:sym typeface="Calibri"/>
              </a:rPr>
              <a:t>NOI-Enhancing Green Strategies in </a:t>
            </a:r>
          </a:p>
          <a:p>
            <a:pPr marL="0" marR="0" lvl="0" indent="0" algn="l" rtl="0">
              <a:spcBef>
                <a:spcPts val="0"/>
              </a:spcBef>
              <a:buClr>
                <a:schemeClr val="dk1"/>
              </a:buClr>
              <a:buSzPct val="25000"/>
              <a:buFont typeface="Calibri"/>
              <a:buNone/>
            </a:pPr>
            <a:r>
              <a:rPr lang="en-US" sz="3000">
                <a:solidFill>
                  <a:schemeClr val="dk1"/>
                </a:solidFill>
                <a:latin typeface="Calibri"/>
                <a:ea typeface="Calibri"/>
                <a:cs typeface="Calibri"/>
                <a:sym typeface="Calibri"/>
              </a:rPr>
              <a:t>Rehabs and New Development</a:t>
            </a:r>
          </a:p>
        </p:txBody>
      </p:sp>
      <p:sp>
        <p:nvSpPr>
          <p:cNvPr id="32" name="Shape 32"/>
          <p:cNvSpPr txBox="1">
            <a:spLocks noGrp="1"/>
          </p:cNvSpPr>
          <p:nvPr>
            <p:ph type="body" idx="1"/>
          </p:nvPr>
        </p:nvSpPr>
        <p:spPr>
          <a:xfrm>
            <a:off x="446747" y="2478498"/>
            <a:ext cx="7848599" cy="685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8971D"/>
              </a:buClr>
              <a:buSzPct val="25000"/>
              <a:buFont typeface="Arial"/>
              <a:buNone/>
            </a:pPr>
            <a:r>
              <a:rPr lang="en-US" sz="2200">
                <a:solidFill>
                  <a:srgbClr val="F8971D"/>
                </a:solidFill>
              </a:rPr>
              <a:t>Julie Roby, </a:t>
            </a:r>
          </a:p>
          <a:p>
            <a:pPr marL="342900" marR="0" lvl="0" indent="-342900" algn="l" rtl="0">
              <a:lnSpc>
                <a:spcPct val="100000"/>
              </a:lnSpc>
              <a:spcBef>
                <a:spcPts val="0"/>
              </a:spcBef>
              <a:spcAft>
                <a:spcPts val="0"/>
              </a:spcAft>
              <a:buClr>
                <a:srgbClr val="F8971D"/>
              </a:buClr>
              <a:buSzPct val="25000"/>
              <a:buFont typeface="Arial"/>
              <a:buNone/>
            </a:pPr>
            <a:r>
              <a:rPr lang="en-US" sz="2200">
                <a:solidFill>
                  <a:srgbClr val="F8971D"/>
                </a:solidFill>
              </a:rPr>
              <a:t>Director of Residential Energy Solutions</a:t>
            </a:r>
          </a:p>
        </p:txBody>
      </p:sp>
      <p:sp>
        <p:nvSpPr>
          <p:cNvPr id="33" name="Shape 33"/>
          <p:cNvSpPr txBox="1">
            <a:spLocks noGrp="1"/>
          </p:cNvSpPr>
          <p:nvPr>
            <p:ph type="body" idx="2"/>
          </p:nvPr>
        </p:nvSpPr>
        <p:spPr>
          <a:xfrm>
            <a:off x="446747" y="3545298"/>
            <a:ext cx="7772400" cy="6393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25000"/>
              <a:buFont typeface="Calibri"/>
              <a:buNone/>
            </a:pPr>
            <a:r>
              <a:rPr lang="en-US" sz="1800">
                <a:solidFill>
                  <a:schemeClr val="lt1"/>
                </a:solidFill>
                <a:latin typeface="Calibri"/>
                <a:ea typeface="Calibri"/>
                <a:cs typeface="Calibri"/>
                <a:sym typeface="Calibri"/>
              </a:rPr>
              <a:t>greeNEWit</a:t>
            </a:r>
          </a:p>
        </p:txBody>
      </p:sp>
      <p:sp>
        <p:nvSpPr>
          <p:cNvPr id="34" name="Shape 34"/>
          <p:cNvSpPr txBox="1">
            <a:spLocks noGrp="1"/>
          </p:cNvSpPr>
          <p:nvPr>
            <p:ph type="body" idx="3"/>
          </p:nvPr>
        </p:nvSpPr>
        <p:spPr>
          <a:xfrm>
            <a:off x="446747" y="4192492"/>
            <a:ext cx="7772400" cy="5187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25000"/>
              <a:buFont typeface="Calibri"/>
              <a:buNone/>
            </a:pPr>
            <a:r>
              <a:rPr lang="en-US" sz="1800">
                <a:solidFill>
                  <a:schemeClr val="lt1"/>
                </a:solidFill>
                <a:latin typeface="Calibri"/>
                <a:ea typeface="Calibri"/>
                <a:cs typeface="Calibri"/>
                <a:sym typeface="Calibri"/>
              </a:rPr>
              <a:t>10/15/2014</a:t>
            </a:r>
          </a:p>
        </p:txBody>
      </p:sp>
    </p:spTree>
    <p:extLst>
      <p:ext uri="{BB962C8B-B14F-4D97-AF65-F5344CB8AC3E}">
        <p14:creationId xmlns:p14="http://schemas.microsoft.com/office/powerpoint/2010/main" val="3113737027"/>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583" y="292434"/>
            <a:ext cx="7016750" cy="1143000"/>
          </a:xfrm>
        </p:spPr>
        <p:txBody>
          <a:bodyPr/>
          <a:lstStyle/>
          <a:p>
            <a:r>
              <a:rPr lang="en-US" sz="3200" b="1" dirty="0" smtClean="0"/>
              <a:t>Why is ‘Green’ Important?</a:t>
            </a:r>
            <a:endParaRPr lang="en-US" sz="3200" b="1" dirty="0"/>
          </a:p>
        </p:txBody>
      </p:sp>
      <p:sp>
        <p:nvSpPr>
          <p:cNvPr id="48" name="Text Box 6"/>
          <p:cNvSpPr txBox="1">
            <a:spLocks noChangeArrowheads="1"/>
          </p:cNvSpPr>
          <p:nvPr/>
        </p:nvSpPr>
        <p:spPr bwMode="auto">
          <a:xfrm>
            <a:off x="-71120" y="1877159"/>
            <a:ext cx="9144000" cy="523220"/>
          </a:xfrm>
          <a:prstGeom prst="rect">
            <a:avLst/>
          </a:prstGeom>
          <a:noFill/>
          <a:ln w="9525" algn="ctr">
            <a:noFill/>
            <a:miter lim="800000"/>
            <a:headEnd/>
            <a:tailEnd/>
          </a:ln>
        </p:spPr>
        <p:txBody>
          <a:bodyPr wrap="square">
            <a:spAutoFit/>
          </a:bodyPr>
          <a:lstStyle/>
          <a:p>
            <a:pPr algn="ctr"/>
            <a:r>
              <a:rPr lang="en-US" sz="1400" b="1" dirty="0"/>
              <a:t>Why is it important to you to live in an </a:t>
            </a:r>
            <a:r>
              <a:rPr lang="en-US" sz="1400" b="1" dirty="0" smtClean="0"/>
              <a:t>‘environmentally friendly’ </a:t>
            </a:r>
            <a:r>
              <a:rPr lang="en-US" sz="1400" b="1" dirty="0"/>
              <a:t>apartment</a:t>
            </a:r>
            <a:r>
              <a:rPr lang="en-US" sz="1400" b="1" dirty="0" smtClean="0"/>
              <a:t>?</a:t>
            </a:r>
            <a:endParaRPr lang="en-US" sz="1400" b="1" dirty="0"/>
          </a:p>
          <a:p>
            <a:pPr algn="ctr"/>
            <a:r>
              <a:rPr lang="en-US" sz="1400" dirty="0"/>
              <a:t>Base: Important to live in an ‘environmentally friendly’ </a:t>
            </a:r>
            <a:r>
              <a:rPr lang="en-US" sz="1400" dirty="0" smtClean="0"/>
              <a:t>apartment</a:t>
            </a:r>
            <a:endParaRPr lang="en-US" sz="1400" dirty="0"/>
          </a:p>
        </p:txBody>
      </p:sp>
      <p:cxnSp>
        <p:nvCxnSpPr>
          <p:cNvPr id="58" name="Straight Connector 57"/>
          <p:cNvCxnSpPr/>
          <p:nvPr/>
        </p:nvCxnSpPr>
        <p:spPr>
          <a:xfrm rot="10800000">
            <a:off x="2209800" y="4245418"/>
            <a:ext cx="1676400" cy="0"/>
          </a:xfrm>
          <a:prstGeom prst="line">
            <a:avLst/>
          </a:prstGeom>
          <a:ln w="254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02761" y="2436957"/>
            <a:ext cx="7996237" cy="2595116"/>
            <a:chOff x="585788" y="3426716"/>
            <a:chExt cx="7996237" cy="2595116"/>
          </a:xfrm>
        </p:grpSpPr>
        <p:graphicFrame>
          <p:nvGraphicFramePr>
            <p:cNvPr id="20" name="Object 11"/>
            <p:cNvGraphicFramePr>
              <a:graphicFrameLocks noChangeAspect="1"/>
            </p:cNvGraphicFramePr>
            <p:nvPr/>
          </p:nvGraphicFramePr>
          <p:xfrm>
            <a:off x="585788" y="3629469"/>
            <a:ext cx="7996237" cy="2392363"/>
          </p:xfrm>
          <a:graphic>
            <a:graphicData uri="http://schemas.openxmlformats.org/drawingml/2006/chart">
              <c:chart xmlns:c="http://schemas.openxmlformats.org/drawingml/2006/chart" xmlns:r="http://schemas.openxmlformats.org/officeDocument/2006/relationships" r:id="rId3"/>
            </a:graphicData>
          </a:graphic>
        </p:graphicFrame>
        <p:cxnSp>
          <p:nvCxnSpPr>
            <p:cNvPr id="49" name="Straight Connector 48"/>
            <p:cNvCxnSpPr/>
            <p:nvPr/>
          </p:nvCxnSpPr>
          <p:spPr>
            <a:xfrm rot="5400000" flipH="1" flipV="1">
              <a:off x="914400" y="4169218"/>
              <a:ext cx="914400" cy="0"/>
            </a:xfrm>
            <a:prstGeom prst="line">
              <a:avLst/>
            </a:prstGeom>
            <a:ln w="25400">
              <a:solidFill>
                <a:schemeClr val="accent1">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2971800" y="4626418"/>
              <a:ext cx="304800" cy="0"/>
            </a:xfrm>
            <a:prstGeom prst="line">
              <a:avLst/>
            </a:prstGeom>
            <a:ln w="25400">
              <a:solidFill>
                <a:schemeClr val="accent1">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211220" y="3798852"/>
              <a:ext cx="1489510" cy="246221"/>
            </a:xfrm>
            <a:prstGeom prst="rect">
              <a:avLst/>
            </a:prstGeom>
            <a:noFill/>
            <a:ln w="25400">
              <a:solidFill>
                <a:schemeClr val="accent1">
                  <a:lumMod val="50000"/>
                </a:schemeClr>
              </a:solidFill>
              <a:prstDash val="sysDot"/>
            </a:ln>
          </p:spPr>
          <p:txBody>
            <a:bodyPr wrap="none" rtlCol="0">
              <a:spAutoFit/>
            </a:bodyPr>
            <a:lstStyle/>
            <a:p>
              <a:r>
                <a:rPr lang="en-US" sz="1000" b="1" dirty="0" smtClean="0"/>
                <a:t>Cost efficiency – 39%</a:t>
              </a:r>
              <a:endParaRPr lang="en-US" sz="1000" b="1" dirty="0"/>
            </a:p>
          </p:txBody>
        </p:sp>
        <p:sp>
          <p:nvSpPr>
            <p:cNvPr id="52" name="TextBox 51"/>
            <p:cNvSpPr txBox="1"/>
            <p:nvPr/>
          </p:nvSpPr>
          <p:spPr>
            <a:xfrm>
              <a:off x="1368193" y="3426716"/>
              <a:ext cx="2263761" cy="246221"/>
            </a:xfrm>
            <a:prstGeom prst="rect">
              <a:avLst/>
            </a:prstGeom>
            <a:noFill/>
            <a:ln w="25400">
              <a:solidFill>
                <a:schemeClr val="accent1">
                  <a:lumMod val="25000"/>
                </a:schemeClr>
              </a:solidFill>
              <a:prstDash val="sysDot"/>
            </a:ln>
          </p:spPr>
          <p:txBody>
            <a:bodyPr wrap="none" rtlCol="0">
              <a:spAutoFit/>
            </a:bodyPr>
            <a:lstStyle/>
            <a:p>
              <a:r>
                <a:rPr lang="en-US" sz="1000" b="1" dirty="0" smtClean="0">
                  <a:solidFill>
                    <a:schemeClr val="accent1">
                      <a:lumMod val="25000"/>
                    </a:schemeClr>
                  </a:solidFill>
                </a:rPr>
                <a:t>Environmental Stewardship – 53%</a:t>
              </a:r>
              <a:endParaRPr lang="en-US" sz="1000" b="1" dirty="0">
                <a:solidFill>
                  <a:schemeClr val="accent1">
                    <a:lumMod val="25000"/>
                  </a:schemeClr>
                </a:solidFill>
              </a:endParaRPr>
            </a:p>
          </p:txBody>
        </p:sp>
        <p:sp>
          <p:nvSpPr>
            <p:cNvPr id="53" name="TextBox 52"/>
            <p:cNvSpPr txBox="1"/>
            <p:nvPr/>
          </p:nvSpPr>
          <p:spPr>
            <a:xfrm>
              <a:off x="4726501" y="3725667"/>
              <a:ext cx="2180405" cy="246221"/>
            </a:xfrm>
            <a:prstGeom prst="rect">
              <a:avLst/>
            </a:prstGeom>
            <a:noFill/>
            <a:ln w="25400">
              <a:solidFill>
                <a:schemeClr val="accent1">
                  <a:lumMod val="75000"/>
                </a:schemeClr>
              </a:solidFill>
              <a:prstDash val="sysDot"/>
            </a:ln>
          </p:spPr>
          <p:txBody>
            <a:bodyPr wrap="none" rtlCol="0">
              <a:spAutoFit/>
            </a:bodyPr>
            <a:lstStyle/>
            <a:p>
              <a:r>
                <a:rPr lang="en-US" sz="1000" b="1" dirty="0" smtClean="0"/>
                <a:t>Reduce Personal Footprint– 29%</a:t>
              </a:r>
              <a:endParaRPr lang="en-US" sz="1000" b="1" dirty="0"/>
            </a:p>
          </p:txBody>
        </p:sp>
        <p:cxnSp>
          <p:nvCxnSpPr>
            <p:cNvPr id="54" name="Straight Connector 53"/>
            <p:cNvCxnSpPr/>
            <p:nvPr/>
          </p:nvCxnSpPr>
          <p:spPr>
            <a:xfrm rot="10800000">
              <a:off x="1371600" y="4474018"/>
              <a:ext cx="5867400" cy="0"/>
            </a:xfrm>
            <a:prstGeom prst="line">
              <a:avLst/>
            </a:prstGeom>
            <a:ln w="25400">
              <a:solidFill>
                <a:schemeClr val="accent1">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7013996" y="4740718"/>
              <a:ext cx="533400" cy="0"/>
            </a:xfrm>
            <a:prstGeom prst="line">
              <a:avLst/>
            </a:prstGeom>
            <a:ln w="25400">
              <a:solidFill>
                <a:schemeClr val="accent1">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1943100" y="4359718"/>
              <a:ext cx="533400" cy="0"/>
            </a:xfrm>
            <a:prstGeom prst="line">
              <a:avLst/>
            </a:prstGeom>
            <a:ln w="254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H="1" flipV="1">
              <a:off x="3581400" y="4550218"/>
              <a:ext cx="609600" cy="0"/>
            </a:xfrm>
            <a:prstGeom prst="line">
              <a:avLst/>
            </a:prstGeom>
            <a:ln w="25400">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4305300" y="4435918"/>
              <a:ext cx="838200" cy="0"/>
            </a:xfrm>
            <a:prstGeom prst="line">
              <a:avLst/>
            </a:prstGeom>
            <a:ln w="254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257800" y="4550218"/>
              <a:ext cx="609600" cy="0"/>
            </a:xfrm>
            <a:prstGeom prst="line">
              <a:avLst/>
            </a:prstGeom>
            <a:ln w="254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6057900" y="4588318"/>
              <a:ext cx="685800" cy="0"/>
            </a:xfrm>
            <a:prstGeom prst="line">
              <a:avLst/>
            </a:prstGeom>
            <a:ln w="254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4724400" y="4245418"/>
              <a:ext cx="1676400" cy="0"/>
            </a:xfrm>
            <a:prstGeom prst="line">
              <a:avLst/>
            </a:prstGeom>
            <a:ln w="254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71120" y="1202284"/>
            <a:ext cx="9144000" cy="707886"/>
          </a:xfrm>
          <a:prstGeom prst="rect">
            <a:avLst/>
          </a:prstGeom>
        </p:spPr>
        <p:txBody>
          <a:bodyPr wrap="square">
            <a:spAutoFit/>
          </a:bodyPr>
          <a:lstStyle/>
          <a:p>
            <a:pPr marL="0" indent="0" algn="ctr" eaLnBrk="1" hangingPunct="1"/>
            <a:r>
              <a:rPr lang="en-US" sz="2000" dirty="0" smtClean="0">
                <a:solidFill>
                  <a:schemeClr val="tx1">
                    <a:lumMod val="85000"/>
                    <a:lumOff val="15000"/>
                  </a:schemeClr>
                </a:solidFill>
              </a:rPr>
              <a:t>Environmental stewardship and cost efficiency drove importance of living </a:t>
            </a:r>
          </a:p>
          <a:p>
            <a:pPr marL="0" indent="0" algn="ctr" eaLnBrk="1" hangingPunct="1"/>
            <a:r>
              <a:rPr lang="en-US" sz="2000" dirty="0" smtClean="0">
                <a:solidFill>
                  <a:schemeClr val="tx1">
                    <a:lumMod val="85000"/>
                    <a:lumOff val="15000"/>
                  </a:schemeClr>
                </a:solidFill>
              </a:rPr>
              <a:t>in an environmentally friendly apartment.</a:t>
            </a:r>
          </a:p>
        </p:txBody>
      </p:sp>
      <p:sp>
        <p:nvSpPr>
          <p:cNvPr id="21" name="TextBox 20"/>
          <p:cNvSpPr txBox="1"/>
          <p:nvPr/>
        </p:nvSpPr>
        <p:spPr>
          <a:xfrm>
            <a:off x="-1023073" y="5101539"/>
            <a:ext cx="9144000" cy="400110"/>
          </a:xfrm>
          <a:prstGeom prst="rect">
            <a:avLst/>
          </a:prstGeom>
          <a:noFill/>
        </p:spPr>
        <p:txBody>
          <a:bodyPr wrap="square" rtlCol="0">
            <a:spAutoFit/>
          </a:bodyPr>
          <a:lstStyle/>
          <a:p>
            <a:pPr algn="ctr"/>
            <a:r>
              <a:rPr lang="en-US" sz="2000" b="1" dirty="0" smtClean="0"/>
              <a:t>Renters Grasp the Multi-Level benefits of Green Living</a:t>
            </a:r>
            <a:endParaRPr lang="en-US" sz="2000" b="1" dirty="0"/>
          </a:p>
        </p:txBody>
      </p:sp>
      <p:pic>
        <p:nvPicPr>
          <p:cNvPr id="3" name="Picture 2"/>
          <p:cNvPicPr>
            <a:picLocks noChangeAspect="1"/>
          </p:cNvPicPr>
          <p:nvPr/>
        </p:nvPicPr>
        <p:blipFill>
          <a:blip r:embed="rId4"/>
          <a:stretch>
            <a:fillRect/>
          </a:stretch>
        </p:blipFill>
        <p:spPr>
          <a:xfrm>
            <a:off x="7155973" y="5101539"/>
            <a:ext cx="1803991" cy="466767"/>
          </a:xfrm>
          <a:prstGeom prst="rect">
            <a:avLst/>
          </a:prstGeom>
        </p:spPr>
      </p:pic>
    </p:spTree>
    <p:extLst>
      <p:ext uri="{BB962C8B-B14F-4D97-AF65-F5344CB8AC3E}">
        <p14:creationId xmlns:p14="http://schemas.microsoft.com/office/powerpoint/2010/main" val="1640352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83" y="380464"/>
            <a:ext cx="6966139" cy="1143000"/>
          </a:xfrm>
        </p:spPr>
        <p:txBody>
          <a:bodyPr/>
          <a:lstStyle/>
          <a:p>
            <a:r>
              <a:rPr lang="en-US" sz="3200" b="1" dirty="0" smtClean="0"/>
              <a:t>Interest in ‘Green’</a:t>
            </a:r>
            <a:endParaRPr lang="en-US" sz="3200" b="1" dirty="0"/>
          </a:p>
        </p:txBody>
      </p:sp>
      <p:sp>
        <p:nvSpPr>
          <p:cNvPr id="74" name="Rectangle 73"/>
          <p:cNvSpPr/>
          <p:nvPr/>
        </p:nvSpPr>
        <p:spPr>
          <a:xfrm>
            <a:off x="-111760" y="1169521"/>
            <a:ext cx="9144000" cy="707886"/>
          </a:xfrm>
          <a:prstGeom prst="rect">
            <a:avLst/>
          </a:prstGeom>
        </p:spPr>
        <p:txBody>
          <a:bodyPr wrap="square">
            <a:spAutoFit/>
          </a:bodyPr>
          <a:lstStyle/>
          <a:p>
            <a:pPr marL="0" indent="0" algn="ctr" eaLnBrk="1" hangingPunct="1"/>
            <a:r>
              <a:rPr lang="en-US" sz="2000" dirty="0" smtClean="0">
                <a:solidFill>
                  <a:schemeClr val="tx1">
                    <a:lumMod val="85000"/>
                    <a:lumOff val="15000"/>
                  </a:schemeClr>
                </a:solidFill>
              </a:rPr>
              <a:t>Cost savings outweighed having a positive impact on the environment, </a:t>
            </a:r>
          </a:p>
          <a:p>
            <a:pPr marL="0" indent="0" algn="ctr" eaLnBrk="1" hangingPunct="1"/>
            <a:r>
              <a:rPr lang="en-US" sz="2000" dirty="0" smtClean="0">
                <a:solidFill>
                  <a:schemeClr val="tx1">
                    <a:lumMod val="85000"/>
                    <a:lumOff val="15000"/>
                  </a:schemeClr>
                </a:solidFill>
              </a:rPr>
              <a:t>though not substantially.</a:t>
            </a:r>
          </a:p>
        </p:txBody>
      </p:sp>
      <p:sp>
        <p:nvSpPr>
          <p:cNvPr id="20" name="Text Box 6"/>
          <p:cNvSpPr txBox="1">
            <a:spLocks noChangeArrowheads="1"/>
          </p:cNvSpPr>
          <p:nvPr/>
        </p:nvSpPr>
        <p:spPr bwMode="auto">
          <a:xfrm>
            <a:off x="0" y="1927800"/>
            <a:ext cx="9144000" cy="738664"/>
          </a:xfrm>
          <a:prstGeom prst="rect">
            <a:avLst/>
          </a:prstGeom>
          <a:noFill/>
          <a:ln w="9525" algn="ctr">
            <a:noFill/>
            <a:miter lim="800000"/>
            <a:headEnd/>
            <a:tailEnd/>
          </a:ln>
        </p:spPr>
        <p:txBody>
          <a:bodyPr wrap="square">
            <a:spAutoFit/>
          </a:bodyPr>
          <a:lstStyle/>
          <a:p>
            <a:pPr algn="ctr"/>
            <a:r>
              <a:rPr lang="en-US" sz="1400" b="1" dirty="0"/>
              <a:t>Which would best describe your feelings about renting an apartment with </a:t>
            </a:r>
            <a:endParaRPr lang="en-US" sz="1400" b="1" dirty="0" smtClean="0"/>
          </a:p>
          <a:p>
            <a:pPr algn="ctr"/>
            <a:r>
              <a:rPr lang="en-US" sz="1400" b="1" dirty="0" smtClean="0"/>
              <a:t>‘</a:t>
            </a:r>
            <a:r>
              <a:rPr lang="en-US" sz="1400" b="1" dirty="0"/>
              <a:t>environmentally friendly’ features?</a:t>
            </a:r>
            <a:br>
              <a:rPr lang="en-US" sz="1400" b="1" dirty="0"/>
            </a:br>
            <a:r>
              <a:rPr lang="en-US" sz="1400" dirty="0"/>
              <a:t>Base: </a:t>
            </a:r>
            <a:r>
              <a:rPr lang="en-US" sz="1400" dirty="0" smtClean="0"/>
              <a:t>‘Environmentally friendly’ </a:t>
            </a:r>
            <a:r>
              <a:rPr lang="en-US" sz="1400" dirty="0"/>
              <a:t>is </a:t>
            </a:r>
            <a:r>
              <a:rPr lang="en-US" sz="1400" dirty="0" smtClean="0"/>
              <a:t>important</a:t>
            </a:r>
            <a:endParaRPr lang="en-US" sz="1400" dirty="0"/>
          </a:p>
        </p:txBody>
      </p:sp>
      <p:graphicFrame>
        <p:nvGraphicFramePr>
          <p:cNvPr id="6" name="Object 11"/>
          <p:cNvGraphicFramePr>
            <a:graphicFrameLocks noChangeAspect="1"/>
          </p:cNvGraphicFramePr>
          <p:nvPr>
            <p:extLst>
              <p:ext uri="{D42A27DB-BD31-4B8C-83A1-F6EECF244321}">
                <p14:modId xmlns:p14="http://schemas.microsoft.com/office/powerpoint/2010/main" val="630956019"/>
              </p:ext>
            </p:extLst>
          </p:nvPr>
        </p:nvGraphicFramePr>
        <p:xfrm>
          <a:off x="1325621" y="2695169"/>
          <a:ext cx="6095601" cy="285671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31520" y="5174012"/>
            <a:ext cx="9144000" cy="400110"/>
          </a:xfrm>
          <a:prstGeom prst="rect">
            <a:avLst/>
          </a:prstGeom>
          <a:noFill/>
        </p:spPr>
        <p:txBody>
          <a:bodyPr wrap="square" rtlCol="0">
            <a:spAutoFit/>
          </a:bodyPr>
          <a:lstStyle/>
          <a:p>
            <a:pPr algn="ctr"/>
            <a:r>
              <a:rPr lang="en-US" sz="2000" b="1" dirty="0" smtClean="0"/>
              <a:t>Cost Savings is 1</a:t>
            </a:r>
            <a:r>
              <a:rPr lang="en-US" sz="2000" b="1" baseline="30000" dirty="0" smtClean="0"/>
              <a:t>st</a:t>
            </a:r>
            <a:r>
              <a:rPr lang="en-US" sz="2000" b="1" dirty="0" smtClean="0"/>
              <a:t> Benefit, Environmental Stewardship 2</a:t>
            </a:r>
            <a:r>
              <a:rPr lang="en-US" sz="2000" b="1" baseline="30000" dirty="0" smtClean="0"/>
              <a:t>nd</a:t>
            </a:r>
            <a:endParaRPr lang="en-US" sz="2000" b="1" dirty="0"/>
          </a:p>
        </p:txBody>
      </p:sp>
      <p:pic>
        <p:nvPicPr>
          <p:cNvPr id="3" name="Picture 2"/>
          <p:cNvPicPr>
            <a:picLocks noChangeAspect="1"/>
          </p:cNvPicPr>
          <p:nvPr/>
        </p:nvPicPr>
        <p:blipFill>
          <a:blip r:embed="rId4"/>
          <a:stretch>
            <a:fillRect/>
          </a:stretch>
        </p:blipFill>
        <p:spPr>
          <a:xfrm>
            <a:off x="7339428" y="5191264"/>
            <a:ext cx="1804572" cy="463336"/>
          </a:xfrm>
          <a:prstGeom prst="rect">
            <a:avLst/>
          </a:prstGeom>
        </p:spPr>
      </p:pic>
    </p:spTree>
    <p:extLst>
      <p:ext uri="{BB962C8B-B14F-4D97-AF65-F5344CB8AC3E}">
        <p14:creationId xmlns:p14="http://schemas.microsoft.com/office/powerpoint/2010/main" val="446145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32579"/>
            <a:ext cx="6487583" cy="1143000"/>
          </a:xfrm>
        </p:spPr>
        <p:txBody>
          <a:bodyPr/>
          <a:lstStyle/>
          <a:p>
            <a:r>
              <a:rPr lang="en-US" sz="3200" b="1" dirty="0" smtClean="0"/>
              <a:t>Disinterest in ‘Green’</a:t>
            </a:r>
            <a:endParaRPr lang="en-US" sz="3200" b="1" dirty="0"/>
          </a:p>
        </p:txBody>
      </p:sp>
      <p:sp>
        <p:nvSpPr>
          <p:cNvPr id="74" name="Rectangle 73"/>
          <p:cNvSpPr/>
          <p:nvPr/>
        </p:nvSpPr>
        <p:spPr>
          <a:xfrm>
            <a:off x="-20656" y="999428"/>
            <a:ext cx="9143999" cy="707886"/>
          </a:xfrm>
          <a:prstGeom prst="rect">
            <a:avLst/>
          </a:prstGeom>
        </p:spPr>
        <p:txBody>
          <a:bodyPr wrap="square">
            <a:spAutoFit/>
          </a:bodyPr>
          <a:lstStyle/>
          <a:p>
            <a:pPr marL="0" indent="0" algn="ctr" eaLnBrk="1" hangingPunct="1"/>
            <a:r>
              <a:rPr lang="en-US" sz="2000" dirty="0" smtClean="0">
                <a:solidFill>
                  <a:schemeClr val="tx1">
                    <a:lumMod val="85000"/>
                    <a:lumOff val="15000"/>
                  </a:schemeClr>
                </a:solidFill>
              </a:rPr>
              <a:t>Cost and the low priority of concern for the environment </a:t>
            </a:r>
          </a:p>
          <a:p>
            <a:pPr marL="0" indent="0" algn="ctr" eaLnBrk="1" hangingPunct="1"/>
            <a:r>
              <a:rPr lang="en-US" sz="2000" dirty="0" smtClean="0">
                <a:solidFill>
                  <a:schemeClr val="tx1">
                    <a:lumMod val="85000"/>
                    <a:lumOff val="15000"/>
                  </a:schemeClr>
                </a:solidFill>
              </a:rPr>
              <a:t>drove lack of interest.</a:t>
            </a:r>
          </a:p>
        </p:txBody>
      </p:sp>
      <p:sp>
        <p:nvSpPr>
          <p:cNvPr id="7" name="Text Box 6"/>
          <p:cNvSpPr txBox="1">
            <a:spLocks noChangeArrowheads="1"/>
          </p:cNvSpPr>
          <p:nvPr/>
        </p:nvSpPr>
        <p:spPr bwMode="auto">
          <a:xfrm>
            <a:off x="481376" y="1822740"/>
            <a:ext cx="8001000" cy="523220"/>
          </a:xfrm>
          <a:prstGeom prst="rect">
            <a:avLst/>
          </a:prstGeom>
          <a:noFill/>
          <a:ln w="9525" algn="ctr">
            <a:noFill/>
            <a:miter lim="800000"/>
            <a:headEnd/>
            <a:tailEnd/>
          </a:ln>
        </p:spPr>
        <p:txBody>
          <a:bodyPr>
            <a:spAutoFit/>
          </a:bodyPr>
          <a:lstStyle/>
          <a:p>
            <a:pPr algn="ctr"/>
            <a:r>
              <a:rPr lang="en-US" sz="1400" b="1" dirty="0"/>
              <a:t>Why is it not important to you to live in an ‘environmentally friendly’ apartment</a:t>
            </a:r>
            <a:r>
              <a:rPr lang="en-US" sz="1400" b="1" dirty="0" smtClean="0"/>
              <a:t>?</a:t>
            </a:r>
            <a:endParaRPr lang="en-US" sz="1400" b="1" dirty="0"/>
          </a:p>
          <a:p>
            <a:pPr algn="ctr"/>
            <a:r>
              <a:rPr lang="en-US" sz="1400" dirty="0"/>
              <a:t>Base: Not important to live in an ‘environmentally friendly’ </a:t>
            </a:r>
            <a:r>
              <a:rPr lang="en-US" sz="1400" dirty="0" smtClean="0"/>
              <a:t>apartment</a:t>
            </a:r>
            <a:endParaRPr lang="en-US" sz="1400" dirty="0"/>
          </a:p>
        </p:txBody>
      </p:sp>
      <p:grpSp>
        <p:nvGrpSpPr>
          <p:cNvPr id="21" name="Group 20"/>
          <p:cNvGrpSpPr/>
          <p:nvPr/>
        </p:nvGrpSpPr>
        <p:grpSpPr>
          <a:xfrm>
            <a:off x="481376" y="2584940"/>
            <a:ext cx="8332301" cy="2760663"/>
            <a:chOff x="576226" y="3505972"/>
            <a:chExt cx="8332301" cy="2760663"/>
          </a:xfrm>
        </p:grpSpPr>
        <p:graphicFrame>
          <p:nvGraphicFramePr>
            <p:cNvPr id="18" name="Object 11"/>
            <p:cNvGraphicFramePr>
              <a:graphicFrameLocks noChangeAspect="1"/>
            </p:cNvGraphicFramePr>
            <p:nvPr/>
          </p:nvGraphicFramePr>
          <p:xfrm>
            <a:off x="576226" y="3505972"/>
            <a:ext cx="8332301" cy="27606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385704" y="3647835"/>
              <a:ext cx="865943" cy="246221"/>
            </a:xfrm>
            <a:prstGeom prst="rect">
              <a:avLst/>
            </a:prstGeom>
            <a:noFill/>
            <a:ln w="25400">
              <a:solidFill>
                <a:schemeClr val="accent1">
                  <a:lumMod val="25000"/>
                </a:schemeClr>
              </a:solidFill>
              <a:prstDash val="sysDot"/>
            </a:ln>
          </p:spPr>
          <p:txBody>
            <a:bodyPr wrap="none" rtlCol="0">
              <a:spAutoFit/>
            </a:bodyPr>
            <a:lstStyle/>
            <a:p>
              <a:r>
                <a:rPr lang="en-US" sz="1000" b="1" dirty="0" smtClean="0"/>
                <a:t>Cost – 57%</a:t>
              </a:r>
              <a:endParaRPr lang="en-US" sz="1000" b="1" dirty="0"/>
            </a:p>
          </p:txBody>
        </p:sp>
        <p:cxnSp>
          <p:nvCxnSpPr>
            <p:cNvPr id="9" name="Straight Connector 8"/>
            <p:cNvCxnSpPr/>
            <p:nvPr/>
          </p:nvCxnSpPr>
          <p:spPr>
            <a:xfrm rot="5400000">
              <a:off x="1153758" y="4189194"/>
              <a:ext cx="457200" cy="0"/>
            </a:xfrm>
            <a:prstGeom prst="line">
              <a:avLst/>
            </a:prstGeom>
            <a:ln w="25400">
              <a:solidFill>
                <a:schemeClr val="accent1">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2106258" y="4379694"/>
              <a:ext cx="228600" cy="0"/>
            </a:xfrm>
            <a:prstGeom prst="line">
              <a:avLst/>
            </a:prstGeom>
            <a:ln w="25400">
              <a:solidFill>
                <a:schemeClr val="accent1">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382358" y="4265394"/>
              <a:ext cx="838200" cy="0"/>
            </a:xfrm>
            <a:prstGeom prst="line">
              <a:avLst/>
            </a:prstGeom>
            <a:ln w="25400">
              <a:solidFill>
                <a:schemeClr val="accent1">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97929" y="3698240"/>
              <a:ext cx="2266967" cy="246221"/>
            </a:xfrm>
            <a:prstGeom prst="rect">
              <a:avLst/>
            </a:prstGeom>
            <a:noFill/>
            <a:ln w="25400">
              <a:solidFill>
                <a:schemeClr val="accent1">
                  <a:lumMod val="75000"/>
                </a:schemeClr>
              </a:solidFill>
              <a:prstDash val="sysDot"/>
            </a:ln>
          </p:spPr>
          <p:txBody>
            <a:bodyPr wrap="none" rtlCol="0">
              <a:spAutoFit/>
            </a:bodyPr>
            <a:lstStyle/>
            <a:p>
              <a:r>
                <a:rPr lang="en-US" sz="1000" b="1" dirty="0" smtClean="0"/>
                <a:t>Environment not a Concern -  37%</a:t>
              </a:r>
              <a:endParaRPr lang="en-US" sz="1000" b="1" dirty="0"/>
            </a:p>
          </p:txBody>
        </p:sp>
        <p:cxnSp>
          <p:nvCxnSpPr>
            <p:cNvPr id="13" name="Straight Connector 12"/>
            <p:cNvCxnSpPr/>
            <p:nvPr/>
          </p:nvCxnSpPr>
          <p:spPr>
            <a:xfrm rot="5400000">
              <a:off x="2953983" y="4303494"/>
              <a:ext cx="6858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944583" y="4532094"/>
              <a:ext cx="381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659083" y="4570194"/>
              <a:ext cx="4572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7421209" y="4627344"/>
              <a:ext cx="5334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296883" y="4332088"/>
              <a:ext cx="4410075" cy="950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929075" y="5145548"/>
            <a:ext cx="9144000" cy="400110"/>
          </a:xfrm>
          <a:prstGeom prst="rect">
            <a:avLst/>
          </a:prstGeom>
          <a:noFill/>
        </p:spPr>
        <p:txBody>
          <a:bodyPr wrap="square" rtlCol="0">
            <a:spAutoFit/>
          </a:bodyPr>
          <a:lstStyle/>
          <a:p>
            <a:pPr algn="ctr"/>
            <a:r>
              <a:rPr lang="en-US" sz="2000" b="1" dirty="0" smtClean="0"/>
              <a:t>57% Think ‘Green’ is Too Expensive</a:t>
            </a:r>
            <a:endParaRPr lang="en-US" sz="2000" b="1" dirty="0"/>
          </a:p>
        </p:txBody>
      </p:sp>
      <p:pic>
        <p:nvPicPr>
          <p:cNvPr id="3" name="Picture 2"/>
          <p:cNvPicPr>
            <a:picLocks noChangeAspect="1"/>
          </p:cNvPicPr>
          <p:nvPr/>
        </p:nvPicPr>
        <p:blipFill>
          <a:blip r:embed="rId4"/>
          <a:stretch>
            <a:fillRect/>
          </a:stretch>
        </p:blipFill>
        <p:spPr>
          <a:xfrm>
            <a:off x="7339428" y="5137110"/>
            <a:ext cx="1804572" cy="463336"/>
          </a:xfrm>
          <a:prstGeom prst="rect">
            <a:avLst/>
          </a:prstGeom>
        </p:spPr>
      </p:pic>
    </p:spTree>
    <p:extLst>
      <p:ext uri="{BB962C8B-B14F-4D97-AF65-F5344CB8AC3E}">
        <p14:creationId xmlns:p14="http://schemas.microsoft.com/office/powerpoint/2010/main" val="1032400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439" y="334297"/>
            <a:ext cx="6282813" cy="646331"/>
          </a:xfrm>
          <a:prstGeom prst="rect">
            <a:avLst/>
          </a:prstGeom>
          <a:noFill/>
        </p:spPr>
        <p:txBody>
          <a:bodyPr wrap="square" rtlCol="0">
            <a:spAutoFit/>
          </a:bodyPr>
          <a:lstStyle/>
          <a:p>
            <a:r>
              <a:rPr lang="en-US" sz="3600" b="1" dirty="0" smtClean="0"/>
              <a:t>Real numbers – real savings</a:t>
            </a:r>
            <a:endParaRPr lang="en-US" sz="3600" b="1" dirty="0"/>
          </a:p>
        </p:txBody>
      </p:sp>
      <p:pic>
        <p:nvPicPr>
          <p:cNvPr id="2" name="Picture 1"/>
          <p:cNvPicPr>
            <a:picLocks noChangeAspect="1"/>
          </p:cNvPicPr>
          <p:nvPr/>
        </p:nvPicPr>
        <p:blipFill>
          <a:blip r:embed="rId3"/>
          <a:stretch>
            <a:fillRect/>
          </a:stretch>
        </p:blipFill>
        <p:spPr>
          <a:xfrm>
            <a:off x="166801" y="1061885"/>
            <a:ext cx="8524915" cy="4294700"/>
          </a:xfrm>
          <a:prstGeom prst="rect">
            <a:avLst/>
          </a:prstGeom>
        </p:spPr>
      </p:pic>
    </p:spTree>
    <p:extLst>
      <p:ext uri="{BB962C8B-B14F-4D97-AF65-F5344CB8AC3E}">
        <p14:creationId xmlns:p14="http://schemas.microsoft.com/office/powerpoint/2010/main" val="453245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7917" y="137652"/>
            <a:ext cx="6720416" cy="646331"/>
          </a:xfrm>
          <a:prstGeom prst="rect">
            <a:avLst/>
          </a:prstGeom>
          <a:noFill/>
        </p:spPr>
        <p:txBody>
          <a:bodyPr wrap="square" rtlCol="0">
            <a:spAutoFit/>
          </a:bodyPr>
          <a:lstStyle/>
          <a:p>
            <a:r>
              <a:rPr lang="en-US" sz="3600" b="1" dirty="0" smtClean="0"/>
              <a:t>From Pennies to Millions</a:t>
            </a:r>
            <a:endParaRPr lang="en-US" sz="3600" b="1" dirty="0"/>
          </a:p>
        </p:txBody>
      </p:sp>
      <p:pic>
        <p:nvPicPr>
          <p:cNvPr id="4" name="Picture 3"/>
          <p:cNvPicPr>
            <a:picLocks noChangeAspect="1"/>
          </p:cNvPicPr>
          <p:nvPr/>
        </p:nvPicPr>
        <p:blipFill>
          <a:blip r:embed="rId3"/>
          <a:stretch>
            <a:fillRect/>
          </a:stretch>
        </p:blipFill>
        <p:spPr>
          <a:xfrm>
            <a:off x="1104769" y="1524001"/>
            <a:ext cx="5972306" cy="3281362"/>
          </a:xfrm>
          <a:prstGeom prst="rect">
            <a:avLst/>
          </a:prstGeom>
        </p:spPr>
      </p:pic>
    </p:spTree>
    <p:extLst>
      <p:ext uri="{BB962C8B-B14F-4D97-AF65-F5344CB8AC3E}">
        <p14:creationId xmlns:p14="http://schemas.microsoft.com/office/powerpoint/2010/main" val="3545783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bottom line</a:t>
            </a:r>
            <a:endParaRPr lang="en-US" dirty="0"/>
          </a:p>
        </p:txBody>
      </p:sp>
      <p:sp>
        <p:nvSpPr>
          <p:cNvPr id="3" name="Content Placeholder 2"/>
          <p:cNvSpPr>
            <a:spLocks noGrp="1"/>
          </p:cNvSpPr>
          <p:nvPr>
            <p:ph sz="quarter" idx="4294967295"/>
          </p:nvPr>
        </p:nvSpPr>
        <p:spPr>
          <a:xfrm>
            <a:off x="353260" y="1865677"/>
            <a:ext cx="8229600" cy="2438400"/>
          </a:xfrm>
          <a:prstGeom prst="rect">
            <a:avLst/>
          </a:prstGeom>
        </p:spPr>
        <p:txBody>
          <a:bodyPr/>
          <a:lstStyle/>
          <a:p>
            <a:r>
              <a:rPr lang="en-US" dirty="0" smtClean="0"/>
              <a:t>Curt Mann</a:t>
            </a:r>
          </a:p>
          <a:p>
            <a:r>
              <a:rPr lang="en-US" dirty="0" smtClean="0"/>
              <a:t>404.276.0084</a:t>
            </a:r>
          </a:p>
          <a:p>
            <a:r>
              <a:rPr lang="en-US" dirty="0" smtClean="0"/>
              <a:t>Curt.mann@blutrend.com</a:t>
            </a:r>
            <a:endParaRPr lang="en-US" dirty="0"/>
          </a:p>
        </p:txBody>
      </p:sp>
    </p:spTree>
    <p:extLst>
      <p:ext uri="{BB962C8B-B14F-4D97-AF65-F5344CB8AC3E}">
        <p14:creationId xmlns:p14="http://schemas.microsoft.com/office/powerpoint/2010/main" val="3539849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3167" y="1471083"/>
            <a:ext cx="6942666" cy="2646878"/>
          </a:xfrm>
          <a:prstGeom prst="rect">
            <a:avLst/>
          </a:prstGeom>
          <a:noFill/>
        </p:spPr>
        <p:txBody>
          <a:bodyPr wrap="square" rtlCol="0">
            <a:spAutoFit/>
          </a:bodyPr>
          <a:lstStyle/>
          <a:p>
            <a:r>
              <a:rPr lang="en-US" sz="6000" dirty="0" smtClean="0">
                <a:latin typeface="American Typewriter"/>
                <a:cs typeface="American Typewriter"/>
              </a:rPr>
              <a:t>Questions</a:t>
            </a:r>
            <a:r>
              <a:rPr lang="en-US" sz="6000" dirty="0" smtClean="0"/>
              <a:t> </a:t>
            </a:r>
          </a:p>
          <a:p>
            <a:r>
              <a:rPr lang="en-US" dirty="0"/>
              <a:t>	</a:t>
            </a:r>
            <a:r>
              <a:rPr lang="en-US" dirty="0" smtClean="0"/>
              <a:t>		            </a:t>
            </a:r>
            <a:r>
              <a:rPr lang="en-US" sz="3200" dirty="0" smtClean="0">
                <a:latin typeface="Big Caslon"/>
                <a:cs typeface="Big Caslon"/>
              </a:rPr>
              <a:t>And </a:t>
            </a:r>
          </a:p>
          <a:p>
            <a:r>
              <a:rPr lang="en-US" dirty="0" smtClean="0"/>
              <a:t>				</a:t>
            </a:r>
            <a:r>
              <a:rPr lang="en-US" sz="6000" dirty="0" smtClean="0">
                <a:latin typeface="Apple Chancery"/>
                <a:cs typeface="Apple Chancery"/>
              </a:rPr>
              <a:t> Answers</a:t>
            </a:r>
          </a:p>
          <a:p>
            <a:endParaRPr lang="en-US" dirty="0"/>
          </a:p>
        </p:txBody>
      </p:sp>
    </p:spTree>
    <p:extLst>
      <p:ext uri="{BB962C8B-B14F-4D97-AF65-F5344CB8AC3E}">
        <p14:creationId xmlns:p14="http://schemas.microsoft.com/office/powerpoint/2010/main" val="2140411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250" y="1174750"/>
            <a:ext cx="6476999" cy="1446550"/>
          </a:xfrm>
          <a:prstGeom prst="rect">
            <a:avLst/>
          </a:prstGeom>
          <a:noFill/>
        </p:spPr>
        <p:txBody>
          <a:bodyPr wrap="square" rtlCol="0">
            <a:spAutoFit/>
          </a:bodyPr>
          <a:lstStyle/>
          <a:p>
            <a:pPr algn="ctr"/>
            <a:r>
              <a:rPr lang="en-US" sz="4400" dirty="0" smtClean="0"/>
              <a:t>Thank you and Drive Home Safely!!!</a:t>
            </a:r>
            <a:endParaRPr lang="en-US" sz="4400" dirty="0"/>
          </a:p>
        </p:txBody>
      </p:sp>
      <p:sp>
        <p:nvSpPr>
          <p:cNvPr id="3" name="TextBox 2"/>
          <p:cNvSpPr txBox="1"/>
          <p:nvPr/>
        </p:nvSpPr>
        <p:spPr>
          <a:xfrm>
            <a:off x="1312333" y="3545417"/>
            <a:ext cx="7376584" cy="1938992"/>
          </a:xfrm>
          <a:prstGeom prst="rect">
            <a:avLst/>
          </a:prstGeom>
          <a:noFill/>
        </p:spPr>
        <p:txBody>
          <a:bodyPr wrap="square" rtlCol="0">
            <a:spAutoFit/>
          </a:bodyPr>
          <a:lstStyle/>
          <a:p>
            <a:r>
              <a:rPr lang="en-US" sz="2400" dirty="0" smtClean="0"/>
              <a:t>Julie Roby – </a:t>
            </a:r>
            <a:r>
              <a:rPr lang="en-US" sz="2400" dirty="0" smtClean="0">
                <a:hlinkClick r:id="rId2"/>
              </a:rPr>
              <a:t>julie.r@greenewit.com</a:t>
            </a:r>
            <a:endParaRPr lang="en-US" sz="2400" dirty="0" smtClean="0"/>
          </a:p>
          <a:p>
            <a:endParaRPr lang="en-US" sz="2400" dirty="0"/>
          </a:p>
          <a:p>
            <a:r>
              <a:rPr lang="en-US" sz="2400" dirty="0" smtClean="0"/>
              <a:t>Curt Mann – </a:t>
            </a:r>
            <a:r>
              <a:rPr lang="en-US" sz="2400" dirty="0" smtClean="0">
                <a:hlinkClick r:id="rId3"/>
              </a:rPr>
              <a:t>curt.mann@blutrend.com</a:t>
            </a:r>
            <a:endParaRPr lang="en-US" sz="2400" dirty="0" smtClean="0"/>
          </a:p>
          <a:p>
            <a:endParaRPr lang="en-US" sz="2400" dirty="0"/>
          </a:p>
          <a:p>
            <a:r>
              <a:rPr lang="en-US" sz="2400" dirty="0" smtClean="0"/>
              <a:t>Jim Kjolhede – </a:t>
            </a:r>
            <a:r>
              <a:rPr lang="en-US" sz="2400" dirty="0" smtClean="0">
                <a:hlinkClick r:id="rId4"/>
              </a:rPr>
              <a:t>jimk@satteron.com</a:t>
            </a:r>
            <a:r>
              <a:rPr lang="en-US" sz="2400" dirty="0" smtClean="0"/>
              <a:t> </a:t>
            </a:r>
            <a:endParaRPr lang="en-US" sz="2400" dirty="0"/>
          </a:p>
        </p:txBody>
      </p:sp>
    </p:spTree>
    <p:extLst>
      <p:ext uri="{BB962C8B-B14F-4D97-AF65-F5344CB8AC3E}">
        <p14:creationId xmlns:p14="http://schemas.microsoft.com/office/powerpoint/2010/main" val="27774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Shape 39"/>
          <p:cNvPicPr preferRelativeResize="0"/>
          <p:nvPr/>
        </p:nvPicPr>
        <p:blipFill>
          <a:blip r:embed="rId3">
            <a:alphaModFix/>
          </a:blip>
          <a:stretch>
            <a:fillRect/>
          </a:stretch>
        </p:blipFill>
        <p:spPr>
          <a:xfrm>
            <a:off x="444600" y="812375"/>
            <a:ext cx="3124499" cy="746424"/>
          </a:xfrm>
          <a:prstGeom prst="rect">
            <a:avLst/>
          </a:prstGeom>
          <a:noFill/>
          <a:ln>
            <a:noFill/>
          </a:ln>
        </p:spPr>
      </p:pic>
      <p:sp>
        <p:nvSpPr>
          <p:cNvPr id="40" name="Shape 40"/>
          <p:cNvSpPr/>
          <p:nvPr/>
        </p:nvSpPr>
        <p:spPr>
          <a:xfrm>
            <a:off x="5379957" y="3216473"/>
            <a:ext cx="2820300" cy="2193599"/>
          </a:xfrm>
          <a:prstGeom prst="rect">
            <a:avLst/>
          </a:prstGeom>
          <a:solidFill>
            <a:srgbClr val="999999"/>
          </a:solidFill>
          <a:ln w="19050" cap="flat">
            <a:solidFill>
              <a:srgbClr val="2388DB"/>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1" name="Shape 41"/>
          <p:cNvSpPr/>
          <p:nvPr/>
        </p:nvSpPr>
        <p:spPr>
          <a:xfrm>
            <a:off x="943737" y="3216473"/>
            <a:ext cx="4321800" cy="2193599"/>
          </a:xfrm>
          <a:prstGeom prst="rect">
            <a:avLst/>
          </a:prstGeom>
          <a:solidFill>
            <a:srgbClr val="80B606"/>
          </a:solidFill>
          <a:ln w="19050" cap="flat">
            <a:solidFill>
              <a:srgbClr val="2388DB"/>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2" name="Shape 42"/>
          <p:cNvSpPr txBox="1"/>
          <p:nvPr/>
        </p:nvSpPr>
        <p:spPr>
          <a:xfrm>
            <a:off x="1094637" y="1600325"/>
            <a:ext cx="6962099" cy="1373400"/>
          </a:xfrm>
          <a:prstGeom prst="rect">
            <a:avLst/>
          </a:prstGeom>
          <a:noFill/>
          <a:ln>
            <a:noFill/>
          </a:ln>
        </p:spPr>
        <p:txBody>
          <a:bodyPr lIns="91425" tIns="91425" rIns="91425" bIns="91425" anchor="t" anchorCtr="0">
            <a:noAutofit/>
          </a:bodyPr>
          <a:lstStyle/>
          <a:p>
            <a:pPr lvl="0" rtl="0">
              <a:spcBef>
                <a:spcPts val="600"/>
              </a:spcBef>
              <a:buNone/>
            </a:pPr>
            <a:r>
              <a:rPr lang="en-US" sz="2800">
                <a:solidFill>
                  <a:srgbClr val="000000"/>
                </a:solidFill>
                <a:latin typeface="Calibri"/>
                <a:ea typeface="Calibri"/>
                <a:cs typeface="Calibri"/>
                <a:sym typeface="Calibri"/>
              </a:rPr>
              <a:t>Founded in 2008 to continuously educate customers on opportunities to use energy more intelligently and efficiently. </a:t>
            </a:r>
          </a:p>
        </p:txBody>
      </p:sp>
      <p:pic>
        <p:nvPicPr>
          <p:cNvPr id="43" name="Shape 43"/>
          <p:cNvPicPr preferRelativeResize="0"/>
          <p:nvPr/>
        </p:nvPicPr>
        <p:blipFill>
          <a:blip r:embed="rId4">
            <a:alphaModFix/>
          </a:blip>
          <a:stretch>
            <a:fillRect/>
          </a:stretch>
        </p:blipFill>
        <p:spPr>
          <a:xfrm>
            <a:off x="1030174" y="3364768"/>
            <a:ext cx="4133952" cy="1911552"/>
          </a:xfrm>
          <a:prstGeom prst="rect">
            <a:avLst/>
          </a:prstGeom>
          <a:noFill/>
          <a:ln>
            <a:noFill/>
          </a:ln>
        </p:spPr>
      </p:pic>
      <p:pic>
        <p:nvPicPr>
          <p:cNvPr id="44" name="Shape 44"/>
          <p:cNvPicPr preferRelativeResize="0"/>
          <p:nvPr/>
        </p:nvPicPr>
        <p:blipFill>
          <a:blip r:embed="rId5">
            <a:alphaModFix/>
          </a:blip>
          <a:stretch>
            <a:fillRect/>
          </a:stretch>
        </p:blipFill>
        <p:spPr>
          <a:xfrm>
            <a:off x="5481048" y="3364768"/>
            <a:ext cx="2587495" cy="1911551"/>
          </a:xfrm>
          <a:prstGeom prst="rect">
            <a:avLst/>
          </a:prstGeom>
          <a:noFill/>
          <a:ln>
            <a:noFill/>
          </a:ln>
        </p:spPr>
      </p:pic>
    </p:spTree>
    <p:extLst>
      <p:ext uri="{BB962C8B-B14F-4D97-AF65-F5344CB8AC3E}">
        <p14:creationId xmlns:p14="http://schemas.microsoft.com/office/powerpoint/2010/main" val="243184096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1058100" y="1384075"/>
            <a:ext cx="7942199" cy="4068599"/>
          </a:xfrm>
          <a:prstGeom prst="rect">
            <a:avLst/>
          </a:prstGeom>
          <a:noFill/>
          <a:ln>
            <a:noFill/>
          </a:ln>
        </p:spPr>
        <p:txBody>
          <a:bodyPr lIns="91425" tIns="91425" rIns="91425" bIns="91425" anchor="t" anchorCtr="0">
            <a:noAutofit/>
          </a:bodyPr>
          <a:lstStyle/>
          <a:p>
            <a:pPr rtl="0">
              <a:lnSpc>
                <a:spcPct val="115000"/>
              </a:lnSpc>
              <a:spcBef>
                <a:spcPts val="0"/>
              </a:spcBef>
              <a:buNone/>
            </a:pPr>
            <a:r>
              <a:rPr lang="en-US" sz="2400">
                <a:solidFill>
                  <a:schemeClr val="dk1"/>
                </a:solidFill>
                <a:latin typeface="Calibri"/>
                <a:ea typeface="Calibri"/>
                <a:cs typeface="Calibri"/>
                <a:sym typeface="Calibri"/>
              </a:rPr>
              <a:t>The cheapest energy </a:t>
            </a:r>
            <a:r>
              <a:rPr lang="en-US" sz="2400" u="sng">
                <a:solidFill>
                  <a:schemeClr val="dk1"/>
                </a:solidFill>
                <a:latin typeface="Calibri"/>
                <a:ea typeface="Calibri"/>
                <a:cs typeface="Calibri"/>
                <a:sym typeface="Calibri"/>
              </a:rPr>
              <a:t>is the energy you never use at all</a:t>
            </a:r>
            <a:r>
              <a:rPr lang="en-US" sz="2400">
                <a:solidFill>
                  <a:schemeClr val="dk1"/>
                </a:solidFill>
                <a:latin typeface="Calibri"/>
                <a:ea typeface="Calibri"/>
                <a:cs typeface="Calibri"/>
                <a:sym typeface="Calibri"/>
              </a:rPr>
              <a:t>. </a:t>
            </a:r>
          </a:p>
          <a:p>
            <a:pPr rtl="0">
              <a:lnSpc>
                <a:spcPct val="115000"/>
              </a:lnSpc>
              <a:spcBef>
                <a:spcPts val="0"/>
              </a:spcBef>
              <a:buNone/>
            </a:pPr>
            <a:endParaRPr sz="2400">
              <a:solidFill>
                <a:schemeClr val="dk1"/>
              </a:solidFill>
              <a:latin typeface="Calibri"/>
              <a:ea typeface="Calibri"/>
              <a:cs typeface="Calibri"/>
              <a:sym typeface="Calibri"/>
            </a:endParaRPr>
          </a:p>
          <a:p>
            <a:pPr rtl="0">
              <a:lnSpc>
                <a:spcPct val="115000"/>
              </a:lnSpc>
              <a:spcBef>
                <a:spcPts val="0"/>
              </a:spcBef>
              <a:buNone/>
            </a:pPr>
            <a:r>
              <a:rPr lang="en-US" sz="2400">
                <a:solidFill>
                  <a:schemeClr val="dk1"/>
                </a:solidFill>
                <a:latin typeface="Calibri"/>
                <a:ea typeface="Calibri"/>
                <a:cs typeface="Calibri"/>
                <a:sym typeface="Calibri"/>
              </a:rPr>
              <a:t>You’re all here to learn:</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What projects are best?</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How to implement? </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HOW TO PAY FOR IT?</a:t>
            </a:r>
          </a:p>
          <a:p>
            <a:pPr rtl="0">
              <a:spcBef>
                <a:spcPts val="0"/>
              </a:spcBef>
              <a:buNone/>
            </a:pPr>
            <a:endParaRPr sz="2400">
              <a:solidFill>
                <a:schemeClr val="dk1"/>
              </a:solidFill>
              <a:latin typeface="Calibri"/>
              <a:ea typeface="Calibri"/>
              <a:cs typeface="Calibri"/>
              <a:sym typeface="Calibri"/>
            </a:endParaRPr>
          </a:p>
          <a:p>
            <a:pPr lvl="0" rtl="0">
              <a:spcBef>
                <a:spcPts val="0"/>
              </a:spcBef>
              <a:buNone/>
            </a:pPr>
            <a:r>
              <a:rPr lang="en-US" sz="2400">
                <a:solidFill>
                  <a:schemeClr val="dk1"/>
                </a:solidFill>
                <a:latin typeface="Calibri"/>
                <a:ea typeface="Calibri"/>
                <a:cs typeface="Calibri"/>
                <a:sym typeface="Calibri"/>
              </a:rPr>
              <a:t>But first, it’s important to address the </a:t>
            </a:r>
            <a:r>
              <a:rPr lang="en-US" sz="2400" i="1">
                <a:solidFill>
                  <a:schemeClr val="dk1"/>
                </a:solidFill>
                <a:latin typeface="Calibri"/>
                <a:ea typeface="Calibri"/>
                <a:cs typeface="Calibri"/>
                <a:sym typeface="Calibri"/>
              </a:rPr>
              <a:t>WHY...</a:t>
            </a:r>
            <a:r>
              <a:rPr lang="en-US" sz="2400">
                <a:solidFill>
                  <a:schemeClr val="dk1"/>
                </a:solidFill>
                <a:latin typeface="Calibri"/>
                <a:ea typeface="Calibri"/>
                <a:cs typeface="Calibri"/>
                <a:sym typeface="Calibri"/>
              </a:rPr>
              <a:t> </a:t>
            </a:r>
          </a:p>
        </p:txBody>
      </p:sp>
      <p:sp>
        <p:nvSpPr>
          <p:cNvPr id="50" name="Shape 50"/>
          <p:cNvSpPr txBox="1"/>
          <p:nvPr/>
        </p:nvSpPr>
        <p:spPr>
          <a:xfrm>
            <a:off x="316700" y="592000"/>
            <a:ext cx="6260999" cy="633299"/>
          </a:xfrm>
          <a:prstGeom prst="rect">
            <a:avLst/>
          </a:prstGeom>
          <a:noFill/>
          <a:ln>
            <a:noFill/>
          </a:ln>
        </p:spPr>
        <p:txBody>
          <a:bodyPr lIns="91425" tIns="91425" rIns="91425" bIns="91425" anchor="t" anchorCtr="0">
            <a:noAutofit/>
          </a:bodyPr>
          <a:lstStyle/>
          <a:p>
            <a:pPr lvl="0" rtl="0">
              <a:spcBef>
                <a:spcPts val="0"/>
              </a:spcBef>
              <a:buNone/>
            </a:pPr>
            <a:r>
              <a:rPr lang="en-US" sz="3000" b="1">
                <a:solidFill>
                  <a:schemeClr val="dk1"/>
                </a:solidFill>
                <a:latin typeface="Calibri"/>
                <a:ea typeface="Calibri"/>
                <a:cs typeface="Calibri"/>
                <a:sym typeface="Calibri"/>
              </a:rPr>
              <a:t>Green Strategies = Energy Efficiency</a:t>
            </a:r>
          </a:p>
        </p:txBody>
      </p:sp>
    </p:spTree>
    <p:extLst>
      <p:ext uri="{BB962C8B-B14F-4D97-AF65-F5344CB8AC3E}">
        <p14:creationId xmlns:p14="http://schemas.microsoft.com/office/powerpoint/2010/main" val="2894708586"/>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p:nvPr/>
        </p:nvSpPr>
        <p:spPr>
          <a:xfrm>
            <a:off x="1058100" y="1384075"/>
            <a:ext cx="7942199" cy="4068599"/>
          </a:xfrm>
          <a:prstGeom prst="rect">
            <a:avLst/>
          </a:prstGeom>
          <a:noFill/>
          <a:ln>
            <a:noFill/>
          </a:ln>
        </p:spPr>
        <p:txBody>
          <a:bodyPr lIns="91425" tIns="91425" rIns="91425" bIns="91425" anchor="t" anchorCtr="0">
            <a:noAutofit/>
          </a:bodyPr>
          <a:lstStyle/>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EPA’s Clean Air Act, Section 111 B (new and modified power plants) &amp; D (existing power plants; states differ)</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Natural gas issues</a:t>
            </a:r>
          </a:p>
          <a:p>
            <a:pPr rtl="0">
              <a:spcBef>
                <a:spcPts val="0"/>
              </a:spcBef>
              <a:buNone/>
            </a:pPr>
            <a:r>
              <a:rPr lang="en-US" sz="2400">
                <a:solidFill>
                  <a:schemeClr val="dk1"/>
                </a:solidFill>
                <a:latin typeface="Calibri"/>
                <a:ea typeface="Calibri"/>
                <a:cs typeface="Calibri"/>
                <a:sym typeface="Calibri"/>
              </a:rPr>
              <a:t>= Rising energy prices</a:t>
            </a:r>
          </a:p>
          <a:p>
            <a:pPr rtl="0">
              <a:spcBef>
                <a:spcPts val="0"/>
              </a:spcBef>
              <a:buNone/>
            </a:pPr>
            <a:endParaRPr sz="2400">
              <a:solidFill>
                <a:schemeClr val="dk1"/>
              </a:solidFill>
              <a:latin typeface="Calibri"/>
              <a:ea typeface="Calibri"/>
              <a:cs typeface="Calibri"/>
              <a:sym typeface="Calibri"/>
            </a:endParaRPr>
          </a:p>
          <a:p>
            <a:pPr rtl="0">
              <a:spcBef>
                <a:spcPts val="0"/>
              </a:spcBef>
              <a:buNone/>
            </a:pPr>
            <a:r>
              <a:rPr lang="en-US" sz="2400">
                <a:solidFill>
                  <a:schemeClr val="dk1"/>
                </a:solidFill>
                <a:latin typeface="Calibri"/>
                <a:ea typeface="Calibri"/>
                <a:cs typeface="Calibri"/>
                <a:sym typeface="Calibri"/>
              </a:rPr>
              <a:t>With that in mind, let’s consider:</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Risk reduction</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Cost of waiting</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Getting in front of capital planning</a:t>
            </a:r>
          </a:p>
          <a:p>
            <a:pPr lvl="0" rtl="0">
              <a:spcBef>
                <a:spcPts val="0"/>
              </a:spcBef>
              <a:buNone/>
            </a:pPr>
            <a:endParaRPr sz="2400">
              <a:solidFill>
                <a:schemeClr val="dk1"/>
              </a:solidFill>
              <a:latin typeface="Calibri"/>
              <a:ea typeface="Calibri"/>
              <a:cs typeface="Calibri"/>
              <a:sym typeface="Calibri"/>
            </a:endParaRPr>
          </a:p>
        </p:txBody>
      </p:sp>
      <p:sp>
        <p:nvSpPr>
          <p:cNvPr id="56" name="Shape 56"/>
          <p:cNvSpPr txBox="1"/>
          <p:nvPr/>
        </p:nvSpPr>
        <p:spPr>
          <a:xfrm>
            <a:off x="316700" y="592000"/>
            <a:ext cx="6260999" cy="633299"/>
          </a:xfrm>
          <a:prstGeom prst="rect">
            <a:avLst/>
          </a:prstGeom>
          <a:noFill/>
          <a:ln>
            <a:noFill/>
          </a:ln>
        </p:spPr>
        <p:txBody>
          <a:bodyPr lIns="91425" tIns="91425" rIns="91425" bIns="91425" anchor="t" anchorCtr="0">
            <a:noAutofit/>
          </a:bodyPr>
          <a:lstStyle/>
          <a:p>
            <a:pPr lvl="0" rtl="0">
              <a:spcBef>
                <a:spcPts val="0"/>
              </a:spcBef>
              <a:buNone/>
            </a:pPr>
            <a:r>
              <a:rPr lang="en-US" sz="3000" b="1">
                <a:solidFill>
                  <a:schemeClr val="dk1"/>
                </a:solidFill>
                <a:latin typeface="Calibri"/>
                <a:ea typeface="Calibri"/>
                <a:cs typeface="Calibri"/>
                <a:sym typeface="Calibri"/>
              </a:rPr>
              <a:t>The </a:t>
            </a:r>
            <a:r>
              <a:rPr lang="en-US" sz="3000" b="1" i="1">
                <a:solidFill>
                  <a:schemeClr val="dk1"/>
                </a:solidFill>
                <a:latin typeface="Calibri"/>
                <a:ea typeface="Calibri"/>
                <a:cs typeface="Calibri"/>
                <a:sym typeface="Calibri"/>
              </a:rPr>
              <a:t>WHY:</a:t>
            </a:r>
            <a:r>
              <a:rPr lang="en-US" sz="3000" b="1">
                <a:solidFill>
                  <a:schemeClr val="dk1"/>
                </a:solidFill>
                <a:latin typeface="Calibri"/>
                <a:ea typeface="Calibri"/>
                <a:cs typeface="Calibri"/>
                <a:sym typeface="Calibri"/>
              </a:rPr>
              <a:t> Changing Landscape</a:t>
            </a:r>
          </a:p>
        </p:txBody>
      </p:sp>
    </p:spTree>
    <p:extLst>
      <p:ext uri="{BB962C8B-B14F-4D97-AF65-F5344CB8AC3E}">
        <p14:creationId xmlns:p14="http://schemas.microsoft.com/office/powerpoint/2010/main" val="3569197645"/>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p:nvPr/>
        </p:nvSpPr>
        <p:spPr>
          <a:xfrm>
            <a:off x="1058100" y="1384075"/>
            <a:ext cx="7942199" cy="4068599"/>
          </a:xfrm>
          <a:prstGeom prst="rect">
            <a:avLst/>
          </a:prstGeom>
          <a:noFill/>
          <a:ln>
            <a:noFill/>
          </a:ln>
        </p:spPr>
        <p:txBody>
          <a:bodyPr lIns="91425" tIns="91425" rIns="91425" bIns="91425" anchor="t" anchorCtr="0">
            <a:noAutofit/>
          </a:bodyPr>
          <a:lstStyle/>
          <a:p>
            <a:pPr rtl="0">
              <a:spcBef>
                <a:spcPts val="0"/>
              </a:spcBef>
              <a:buNone/>
            </a:pPr>
            <a:r>
              <a:rPr lang="en-US" sz="2400">
                <a:solidFill>
                  <a:schemeClr val="dk1"/>
                </a:solidFill>
                <a:latin typeface="Calibri"/>
                <a:ea typeface="Calibri"/>
                <a:cs typeface="Calibri"/>
                <a:sym typeface="Calibri"/>
              </a:rPr>
              <a:t>This is how you convince the CFO:</a:t>
            </a:r>
          </a:p>
          <a:p>
            <a:pPr marL="457200" lvl="0" indent="-381000" rtl="0">
              <a:spcBef>
                <a:spcPts val="0"/>
              </a:spcBef>
              <a:buClr>
                <a:schemeClr val="dk1"/>
              </a:buClr>
              <a:buSzPct val="100000"/>
              <a:buFont typeface="Calibri"/>
              <a:buAutoNum type="arabicPeriod"/>
            </a:pPr>
            <a:r>
              <a:rPr lang="en-US" sz="2400">
                <a:solidFill>
                  <a:schemeClr val="dk1"/>
                </a:solidFill>
                <a:latin typeface="Calibri"/>
                <a:ea typeface="Calibri"/>
                <a:cs typeface="Calibri"/>
                <a:sym typeface="Calibri"/>
              </a:rPr>
              <a:t>Speak in financial terms</a:t>
            </a:r>
          </a:p>
          <a:p>
            <a:pPr marL="457200" lvl="0" indent="-381000" rtl="0">
              <a:spcBef>
                <a:spcPts val="0"/>
              </a:spcBef>
              <a:buClr>
                <a:schemeClr val="dk1"/>
              </a:buClr>
              <a:buSzPct val="100000"/>
              <a:buFont typeface="Calibri"/>
              <a:buAutoNum type="arabicPeriod"/>
            </a:pPr>
            <a:r>
              <a:rPr lang="en-US" sz="2400">
                <a:solidFill>
                  <a:schemeClr val="dk1"/>
                </a:solidFill>
                <a:latin typeface="Calibri"/>
                <a:ea typeface="Calibri"/>
                <a:cs typeface="Calibri"/>
                <a:sym typeface="Calibri"/>
              </a:rPr>
              <a:t>Internal rate of return should be higher than company’s internal minimum rate of return</a:t>
            </a:r>
          </a:p>
          <a:p>
            <a:pPr marL="457200" lvl="0" indent="-381000" rtl="0">
              <a:spcBef>
                <a:spcPts val="0"/>
              </a:spcBef>
              <a:buClr>
                <a:schemeClr val="dk1"/>
              </a:buClr>
              <a:buSzPct val="100000"/>
              <a:buFont typeface="Calibri"/>
              <a:buAutoNum type="arabicPeriod"/>
            </a:pPr>
            <a:r>
              <a:rPr lang="en-US" sz="2400">
                <a:solidFill>
                  <a:schemeClr val="dk1"/>
                </a:solidFill>
                <a:latin typeface="Calibri"/>
                <a:ea typeface="Calibri"/>
                <a:cs typeface="Calibri"/>
                <a:sym typeface="Calibri"/>
              </a:rPr>
              <a:t>Identify how the project can help drive the core business (i.e. illustrate incremental cash flows)</a:t>
            </a:r>
          </a:p>
          <a:p>
            <a:pPr marL="457200" lvl="0" indent="-381000" rtl="0">
              <a:spcBef>
                <a:spcPts val="0"/>
              </a:spcBef>
              <a:buClr>
                <a:schemeClr val="dk1"/>
              </a:buClr>
              <a:buSzPct val="100000"/>
              <a:buFont typeface="Calibri"/>
              <a:buAutoNum type="arabicPeriod"/>
            </a:pPr>
            <a:r>
              <a:rPr lang="en-US" sz="2400">
                <a:solidFill>
                  <a:schemeClr val="dk1"/>
                </a:solidFill>
                <a:latin typeface="Calibri"/>
                <a:ea typeface="Calibri"/>
                <a:cs typeface="Calibri"/>
                <a:sym typeface="Calibri"/>
              </a:rPr>
              <a:t>Talk about financing options</a:t>
            </a:r>
          </a:p>
          <a:p>
            <a:pPr rtl="0">
              <a:spcBef>
                <a:spcPts val="0"/>
              </a:spcBef>
              <a:buNone/>
            </a:pPr>
            <a:endParaRPr sz="2400">
              <a:solidFill>
                <a:schemeClr val="dk1"/>
              </a:solidFill>
              <a:latin typeface="Calibri"/>
              <a:ea typeface="Calibri"/>
              <a:cs typeface="Calibri"/>
              <a:sym typeface="Calibri"/>
            </a:endParaRPr>
          </a:p>
          <a:p>
            <a:pPr lvl="0" rtl="0">
              <a:spcBef>
                <a:spcPts val="0"/>
              </a:spcBef>
              <a:buNone/>
            </a:pPr>
            <a:r>
              <a:rPr lang="en-US" sz="2400">
                <a:solidFill>
                  <a:schemeClr val="dk1"/>
                </a:solidFill>
                <a:latin typeface="Calibri"/>
                <a:ea typeface="Calibri"/>
                <a:cs typeface="Calibri"/>
                <a:sym typeface="Calibri"/>
              </a:rPr>
              <a:t>(source: Noesis, 2014)</a:t>
            </a:r>
          </a:p>
        </p:txBody>
      </p:sp>
      <p:sp>
        <p:nvSpPr>
          <p:cNvPr id="62" name="Shape 62"/>
          <p:cNvSpPr txBox="1"/>
          <p:nvPr/>
        </p:nvSpPr>
        <p:spPr>
          <a:xfrm>
            <a:off x="316700" y="592000"/>
            <a:ext cx="6260999" cy="633299"/>
          </a:xfrm>
          <a:prstGeom prst="rect">
            <a:avLst/>
          </a:prstGeom>
          <a:noFill/>
          <a:ln>
            <a:noFill/>
          </a:ln>
        </p:spPr>
        <p:txBody>
          <a:bodyPr lIns="91425" tIns="91425" rIns="91425" bIns="91425" anchor="t" anchorCtr="0">
            <a:noAutofit/>
          </a:bodyPr>
          <a:lstStyle/>
          <a:p>
            <a:pPr lvl="0" rtl="0">
              <a:spcBef>
                <a:spcPts val="0"/>
              </a:spcBef>
              <a:buNone/>
            </a:pPr>
            <a:r>
              <a:rPr lang="en-US" sz="3000" b="1">
                <a:solidFill>
                  <a:schemeClr val="dk1"/>
                </a:solidFill>
                <a:latin typeface="Calibri"/>
                <a:ea typeface="Calibri"/>
                <a:cs typeface="Calibri"/>
                <a:sym typeface="Calibri"/>
              </a:rPr>
              <a:t>The </a:t>
            </a:r>
            <a:r>
              <a:rPr lang="en-US" sz="3000" b="1" i="1">
                <a:solidFill>
                  <a:schemeClr val="dk1"/>
                </a:solidFill>
                <a:latin typeface="Calibri"/>
                <a:ea typeface="Calibri"/>
                <a:cs typeface="Calibri"/>
                <a:sym typeface="Calibri"/>
              </a:rPr>
              <a:t>WHY:</a:t>
            </a:r>
            <a:r>
              <a:rPr lang="en-US" sz="3000" b="1">
                <a:solidFill>
                  <a:schemeClr val="dk1"/>
                </a:solidFill>
                <a:latin typeface="Calibri"/>
                <a:ea typeface="Calibri"/>
                <a:cs typeface="Calibri"/>
                <a:sym typeface="Calibri"/>
              </a:rPr>
              <a:t> Increasing Asset Value</a:t>
            </a:r>
          </a:p>
        </p:txBody>
      </p:sp>
    </p:spTree>
    <p:extLst>
      <p:ext uri="{BB962C8B-B14F-4D97-AF65-F5344CB8AC3E}">
        <p14:creationId xmlns:p14="http://schemas.microsoft.com/office/powerpoint/2010/main" val="297337663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p:nvPr/>
        </p:nvSpPr>
        <p:spPr>
          <a:xfrm>
            <a:off x="1058100" y="1841275"/>
            <a:ext cx="7942199" cy="4068599"/>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Strategic energy solutions partner</a:t>
            </a:r>
          </a:p>
          <a:p>
            <a:pPr marL="914400" lvl="1"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Manages processes</a:t>
            </a:r>
          </a:p>
          <a:p>
            <a:pPr marL="914400" lvl="1"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Submits paperwork/compliance</a:t>
            </a:r>
          </a:p>
          <a:p>
            <a:pPr marL="914400" lvl="1"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Quality control</a:t>
            </a:r>
          </a:p>
          <a:p>
            <a:pPr marL="914400" lvl="1"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Looks ahead to new technologies</a:t>
            </a:r>
          </a:p>
          <a:p>
            <a:pPr rtl="0">
              <a:spcBef>
                <a:spcPts val="0"/>
              </a:spcBef>
              <a:buNone/>
            </a:pPr>
            <a:endParaRPr sz="1800">
              <a:solidFill>
                <a:schemeClr val="dk1"/>
              </a:solidFill>
              <a:latin typeface="Calibri"/>
              <a:ea typeface="Calibri"/>
              <a:cs typeface="Calibri"/>
              <a:sym typeface="Calibri"/>
            </a:endParaRPr>
          </a:p>
          <a:p>
            <a:pPr lvl="0" rtl="0">
              <a:lnSpc>
                <a:spcPct val="115000"/>
              </a:lnSpc>
              <a:spcBef>
                <a:spcPts val="0"/>
              </a:spcBef>
              <a:buClr>
                <a:schemeClr val="dk1"/>
              </a:buClr>
              <a:buSzPct val="45833"/>
              <a:buFont typeface="Arial"/>
              <a:buNone/>
            </a:pPr>
            <a:r>
              <a:rPr lang="en-US" sz="2400">
                <a:solidFill>
                  <a:schemeClr val="dk1"/>
                </a:solidFill>
                <a:latin typeface="Calibri"/>
                <a:ea typeface="Calibri"/>
                <a:cs typeface="Calibri"/>
                <a:sym typeface="Calibri"/>
              </a:rPr>
              <a:t>Like a lot of things in life, it’s about taking it from where you are, to where you could be.</a:t>
            </a:r>
          </a:p>
          <a:p>
            <a:pPr>
              <a:spcBef>
                <a:spcPts val="0"/>
              </a:spcBef>
              <a:buNone/>
            </a:pPr>
            <a:endParaRPr sz="1800">
              <a:solidFill>
                <a:schemeClr val="dk1"/>
              </a:solidFill>
              <a:latin typeface="Calibri"/>
              <a:ea typeface="Calibri"/>
              <a:cs typeface="Calibri"/>
              <a:sym typeface="Calibri"/>
            </a:endParaRPr>
          </a:p>
        </p:txBody>
      </p:sp>
      <p:sp>
        <p:nvSpPr>
          <p:cNvPr id="68" name="Shape 68"/>
          <p:cNvSpPr txBox="1"/>
          <p:nvPr/>
        </p:nvSpPr>
        <p:spPr>
          <a:xfrm>
            <a:off x="316700" y="592000"/>
            <a:ext cx="6260999" cy="633299"/>
          </a:xfrm>
          <a:prstGeom prst="rect">
            <a:avLst/>
          </a:prstGeom>
          <a:noFill/>
          <a:ln>
            <a:noFill/>
          </a:ln>
        </p:spPr>
        <p:txBody>
          <a:bodyPr lIns="91425" tIns="91425" rIns="91425" bIns="91425" anchor="t" anchorCtr="0">
            <a:noAutofit/>
          </a:bodyPr>
          <a:lstStyle/>
          <a:p>
            <a:pPr rtl="0">
              <a:spcBef>
                <a:spcPts val="0"/>
              </a:spcBef>
              <a:buNone/>
            </a:pPr>
            <a:r>
              <a:rPr lang="en-US" sz="3000" b="1">
                <a:solidFill>
                  <a:schemeClr val="dk1"/>
                </a:solidFill>
                <a:latin typeface="Calibri"/>
                <a:ea typeface="Calibri"/>
                <a:cs typeface="Calibri"/>
                <a:sym typeface="Calibri"/>
              </a:rPr>
              <a:t>The </a:t>
            </a:r>
            <a:r>
              <a:rPr lang="en-US" sz="3000" b="1" i="1">
                <a:solidFill>
                  <a:schemeClr val="dk1"/>
                </a:solidFill>
                <a:latin typeface="Calibri"/>
                <a:ea typeface="Calibri"/>
                <a:cs typeface="Calibri"/>
                <a:sym typeface="Calibri"/>
              </a:rPr>
              <a:t>WHAT</a:t>
            </a:r>
            <a:r>
              <a:rPr lang="en-US" sz="3000" b="1">
                <a:solidFill>
                  <a:schemeClr val="dk1"/>
                </a:solidFill>
                <a:latin typeface="Calibri"/>
                <a:ea typeface="Calibri"/>
                <a:cs typeface="Calibri"/>
                <a:sym typeface="Calibri"/>
              </a:rPr>
              <a:t>: Comprehensive Implementation</a:t>
            </a:r>
          </a:p>
          <a:p>
            <a:pPr lvl="0">
              <a:spcBef>
                <a:spcPts val="0"/>
              </a:spcBef>
              <a:buNone/>
            </a:pPr>
            <a:endParaRPr sz="30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361407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p:nvPr/>
        </p:nvSpPr>
        <p:spPr>
          <a:xfrm>
            <a:off x="1058100" y="1384075"/>
            <a:ext cx="7942199" cy="4068599"/>
          </a:xfrm>
          <a:prstGeom prst="rect">
            <a:avLst/>
          </a:prstGeom>
          <a:noFill/>
          <a:ln>
            <a:noFill/>
          </a:ln>
        </p:spPr>
        <p:txBody>
          <a:bodyPr lIns="91425" tIns="91425" rIns="91425" bIns="91425" anchor="t" anchorCtr="0">
            <a:noAutofit/>
          </a:bodyPr>
          <a:lstStyle/>
          <a:p>
            <a:pPr lvl="0" rtl="0">
              <a:spcBef>
                <a:spcPts val="0"/>
              </a:spcBef>
              <a:buNone/>
            </a:pPr>
            <a:endParaRPr sz="1800">
              <a:latin typeface="Calibri"/>
              <a:ea typeface="Calibri"/>
              <a:cs typeface="Calibri"/>
              <a:sym typeface="Calibri"/>
            </a:endParaRPr>
          </a:p>
        </p:txBody>
      </p:sp>
      <p:sp>
        <p:nvSpPr>
          <p:cNvPr id="74" name="Shape 74"/>
          <p:cNvSpPr txBox="1"/>
          <p:nvPr/>
        </p:nvSpPr>
        <p:spPr>
          <a:xfrm>
            <a:off x="316700" y="592000"/>
            <a:ext cx="6260999" cy="633299"/>
          </a:xfrm>
          <a:prstGeom prst="rect">
            <a:avLst/>
          </a:prstGeom>
          <a:noFill/>
          <a:ln>
            <a:noFill/>
          </a:ln>
        </p:spPr>
        <p:txBody>
          <a:bodyPr lIns="91425" tIns="91425" rIns="91425" bIns="91425" anchor="t" anchorCtr="0">
            <a:noAutofit/>
          </a:bodyPr>
          <a:lstStyle/>
          <a:p>
            <a:pPr lvl="0" rtl="0">
              <a:spcBef>
                <a:spcPts val="0"/>
              </a:spcBef>
              <a:buNone/>
            </a:pPr>
            <a:r>
              <a:rPr lang="en-US" sz="3000" b="1">
                <a:solidFill>
                  <a:schemeClr val="dk1"/>
                </a:solidFill>
                <a:latin typeface="Calibri"/>
                <a:ea typeface="Calibri"/>
                <a:cs typeface="Calibri"/>
                <a:sym typeface="Calibri"/>
              </a:rPr>
              <a:t>The </a:t>
            </a:r>
            <a:r>
              <a:rPr lang="en-US" sz="3000" b="1" i="1">
                <a:solidFill>
                  <a:schemeClr val="dk1"/>
                </a:solidFill>
                <a:latin typeface="Calibri"/>
                <a:ea typeface="Calibri"/>
                <a:cs typeface="Calibri"/>
                <a:sym typeface="Calibri"/>
              </a:rPr>
              <a:t>WHAT</a:t>
            </a:r>
            <a:r>
              <a:rPr lang="en-US" sz="3000" b="1">
                <a:solidFill>
                  <a:schemeClr val="dk1"/>
                </a:solidFill>
                <a:latin typeface="Calibri"/>
                <a:ea typeface="Calibri"/>
                <a:cs typeface="Calibri"/>
                <a:sym typeface="Calibri"/>
              </a:rPr>
              <a:t>: Data Needed to Act</a:t>
            </a:r>
          </a:p>
        </p:txBody>
      </p:sp>
      <p:sp>
        <p:nvSpPr>
          <p:cNvPr id="75" name="Shape 75"/>
          <p:cNvSpPr txBox="1"/>
          <p:nvPr/>
        </p:nvSpPr>
        <p:spPr>
          <a:xfrm>
            <a:off x="1058100" y="1384075"/>
            <a:ext cx="7942199" cy="4068599"/>
          </a:xfrm>
          <a:prstGeom prst="rect">
            <a:avLst/>
          </a:prstGeom>
          <a:noFill/>
          <a:ln>
            <a:noFill/>
          </a:ln>
        </p:spPr>
        <p:txBody>
          <a:bodyPr lIns="91425" tIns="91425" rIns="91425" bIns="91425" anchor="t" anchorCtr="0">
            <a:noAutofit/>
          </a:bodyPr>
          <a:lstStyle/>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From you:</a:t>
            </a:r>
          </a:p>
          <a:p>
            <a:pPr marL="914400" lvl="1" indent="-381000" rtl="0">
              <a:spcBef>
                <a:spcPts val="0"/>
              </a:spcBef>
              <a:buClr>
                <a:srgbClr val="000000"/>
              </a:buClr>
              <a:buSzPct val="100000"/>
              <a:buFont typeface="Calibri"/>
              <a:buChar char="○"/>
            </a:pPr>
            <a:r>
              <a:rPr lang="en-US" sz="2400">
                <a:latin typeface="Calibri"/>
                <a:ea typeface="Calibri"/>
                <a:cs typeface="Calibri"/>
                <a:sym typeface="Calibri"/>
              </a:rPr>
              <a:t>12 months utility data</a:t>
            </a:r>
          </a:p>
          <a:p>
            <a:pPr marL="457200" lvl="0" indent="0" rtl="0">
              <a:spcBef>
                <a:spcPts val="0"/>
              </a:spcBef>
              <a:buNone/>
            </a:pPr>
            <a:endParaRPr sz="2400">
              <a:latin typeface="Calibri"/>
              <a:ea typeface="Calibri"/>
              <a:cs typeface="Calibri"/>
              <a:sym typeface="Calibri"/>
            </a:endParaRP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From energy solutions partner: </a:t>
            </a:r>
          </a:p>
          <a:p>
            <a:pPr marL="914400" lvl="1" indent="-381000" rtl="0">
              <a:spcBef>
                <a:spcPts val="0"/>
              </a:spcBef>
              <a:buClr>
                <a:srgbClr val="000000"/>
              </a:buClr>
              <a:buSzPct val="100000"/>
              <a:buFont typeface="Calibri"/>
              <a:buChar char="○"/>
            </a:pPr>
            <a:r>
              <a:rPr lang="en-US" sz="2400">
                <a:latin typeface="Calibri"/>
                <a:ea typeface="Calibri"/>
                <a:cs typeface="Calibri"/>
                <a:sym typeface="Calibri"/>
              </a:rPr>
              <a:t>Project benchmarks</a:t>
            </a:r>
          </a:p>
          <a:p>
            <a:pPr marL="914400" lvl="1" indent="-381000" rtl="0">
              <a:spcBef>
                <a:spcPts val="0"/>
              </a:spcBef>
              <a:buClr>
                <a:srgbClr val="000000"/>
              </a:buClr>
              <a:buSzPct val="100000"/>
              <a:buFont typeface="Calibri"/>
              <a:buChar char="○"/>
            </a:pPr>
            <a:r>
              <a:rPr lang="en-US" sz="2400">
                <a:latin typeface="Calibri"/>
                <a:ea typeface="Calibri"/>
                <a:cs typeface="Calibri"/>
                <a:sym typeface="Calibri"/>
              </a:rPr>
              <a:t>Project scope/costs</a:t>
            </a:r>
          </a:p>
          <a:p>
            <a:pPr marL="914400" lvl="1" indent="-381000" rtl="0">
              <a:spcBef>
                <a:spcPts val="0"/>
              </a:spcBef>
              <a:buClr>
                <a:srgbClr val="000000"/>
              </a:buClr>
              <a:buSzPct val="100000"/>
              <a:buFont typeface="Calibri"/>
              <a:buChar char="○"/>
            </a:pPr>
            <a:r>
              <a:rPr lang="en-US" sz="2400">
                <a:latin typeface="Calibri"/>
                <a:ea typeface="Calibri"/>
                <a:cs typeface="Calibri"/>
                <a:sym typeface="Calibri"/>
              </a:rPr>
              <a:t>Financial analysis</a:t>
            </a:r>
          </a:p>
          <a:p>
            <a:pPr marL="457200" lvl="0" indent="0" rtl="0">
              <a:spcBef>
                <a:spcPts val="0"/>
              </a:spcBef>
              <a:buNone/>
            </a:pPr>
            <a:endParaRPr sz="2400">
              <a:latin typeface="Calibri"/>
              <a:ea typeface="Calibri"/>
              <a:cs typeface="Calibri"/>
              <a:sym typeface="Calibri"/>
            </a:endParaRPr>
          </a:p>
          <a:p>
            <a:pPr rtl="0">
              <a:spcBef>
                <a:spcPts val="0"/>
              </a:spcBef>
              <a:buNone/>
            </a:pPr>
            <a:endParaRPr sz="2400">
              <a:latin typeface="Calibri"/>
              <a:ea typeface="Calibri"/>
              <a:cs typeface="Calibri"/>
              <a:sym typeface="Calibri"/>
            </a:endParaRPr>
          </a:p>
          <a:p>
            <a:pPr rtl="0">
              <a:spcBef>
                <a:spcPts val="0"/>
              </a:spcBef>
              <a:buNone/>
            </a:pPr>
            <a:endParaRPr sz="2400">
              <a:latin typeface="Calibri"/>
              <a:ea typeface="Calibri"/>
              <a:cs typeface="Calibri"/>
              <a:sym typeface="Calibri"/>
            </a:endParaRPr>
          </a:p>
          <a:p>
            <a:pPr lvl="0" rtl="0">
              <a:spcBef>
                <a:spcPts val="0"/>
              </a:spcBef>
              <a:buNone/>
            </a:pPr>
            <a:endParaRPr sz="2400">
              <a:latin typeface="Calibri"/>
              <a:ea typeface="Calibri"/>
              <a:cs typeface="Calibri"/>
              <a:sym typeface="Calibri"/>
            </a:endParaRPr>
          </a:p>
        </p:txBody>
      </p:sp>
    </p:spTree>
    <p:extLst>
      <p:ext uri="{BB962C8B-B14F-4D97-AF65-F5344CB8AC3E}">
        <p14:creationId xmlns:p14="http://schemas.microsoft.com/office/powerpoint/2010/main" val="687851592"/>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13382</TotalTime>
  <Words>1598</Words>
  <Application>Microsoft Office PowerPoint</Application>
  <PresentationFormat>On-screen Show (4:3)</PresentationFormat>
  <Paragraphs>280</Paragraphs>
  <Slides>37</Slides>
  <Notes>29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NOI-Enhancing Green Strategies in  Rehabs and New Development</vt:lpstr>
      <vt:lpstr>PowerPoint Presentation</vt:lpstr>
      <vt:lpstr>NOI-Enhancing Green Strategies in  Rehabs and New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Energy Smart</vt:lpstr>
      <vt:lpstr>PowerPoint Presentation</vt:lpstr>
      <vt:lpstr>PowerPoint Presentation</vt:lpstr>
      <vt:lpstr>The Important Ones</vt:lpstr>
      <vt:lpstr>PowerPoint Presentation</vt:lpstr>
      <vt:lpstr>PowerPoint Presentation</vt:lpstr>
      <vt:lpstr>PowerPoint Presentation</vt:lpstr>
      <vt:lpstr>PowerPoint Presentation</vt:lpstr>
      <vt:lpstr>‘Green’ Features Relative to Importance</vt:lpstr>
      <vt:lpstr>Why is ‘Green’ Important?</vt:lpstr>
      <vt:lpstr>Interest in ‘Green’</vt:lpstr>
      <vt:lpstr>Disinterest in ‘Green’</vt:lpstr>
      <vt:lpstr>PowerPoint Presentation</vt:lpstr>
      <vt:lpstr>PowerPoint Presentation</vt:lpstr>
      <vt:lpstr>Triple bottom line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NOI-Enhancing Green Strategies in  Rehabs and New Development</dc:title>
  <dc:creator>Sarah Laws</dc:creator>
  <cp:lastModifiedBy>Sarah Laws</cp:lastModifiedBy>
  <cp:revision>6</cp:revision>
  <dcterms:modified xsi:type="dcterms:W3CDTF">2014-10-22T19:41:44Z</dcterms:modified>
</cp:coreProperties>
</file>