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4" r:id="rId2"/>
    <p:sldMasterId id="2147483668" r:id="rId3"/>
  </p:sldMasterIdLst>
  <p:notesMasterIdLst>
    <p:notesMasterId r:id="rId23"/>
  </p:notesMasterIdLst>
  <p:handoutMasterIdLst>
    <p:handoutMasterId r:id="rId24"/>
  </p:handoutMasterIdLst>
  <p:sldIdLst>
    <p:sldId id="272" r:id="rId4"/>
    <p:sldId id="275" r:id="rId5"/>
    <p:sldId id="270" r:id="rId6"/>
    <p:sldId id="274" r:id="rId7"/>
    <p:sldId id="280" r:id="rId8"/>
    <p:sldId id="281" r:id="rId9"/>
    <p:sldId id="282" r:id="rId10"/>
    <p:sldId id="283" r:id="rId11"/>
    <p:sldId id="284" r:id="rId12"/>
    <p:sldId id="285" r:id="rId13"/>
    <p:sldId id="286" r:id="rId14"/>
    <p:sldId id="273" r:id="rId15"/>
    <p:sldId id="276" r:id="rId16"/>
    <p:sldId id="277" r:id="rId17"/>
    <p:sldId id="278" r:id="rId18"/>
    <p:sldId id="279" r:id="rId19"/>
    <p:sldId id="269" r:id="rId20"/>
    <p:sldId id="267" r:id="rId21"/>
    <p:sldId id="266" r:id="rId22"/>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8" autoAdjust="0"/>
    <p:restoredTop sz="94663" autoAdjust="0"/>
  </p:normalViewPr>
  <p:slideViewPr>
    <p:cSldViewPr snapToGrid="0" snapToObjects="1">
      <p:cViewPr>
        <p:scale>
          <a:sx n="110" d="100"/>
          <a:sy n="110" d="100"/>
        </p:scale>
        <p:origin x="528"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2052"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B5BA14C9-8923-B745-9818-F0CDFEB287E5}" type="datetimeFigureOut">
              <a:rPr lang="en-US" smtClean="0"/>
              <a:t>10/22/2014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2C5EB3A5-F8FB-404F-88C9-2D8EF1EFB47D}" type="slidenum">
              <a:rPr lang="en-US" smtClean="0"/>
              <a:t>‹#›</a:t>
            </a:fld>
            <a:endParaRPr lang="en-US"/>
          </a:p>
        </p:txBody>
      </p:sp>
    </p:spTree>
    <p:extLst>
      <p:ext uri="{BB962C8B-B14F-4D97-AF65-F5344CB8AC3E}">
        <p14:creationId xmlns:p14="http://schemas.microsoft.com/office/powerpoint/2010/main" val="394888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39F2C166-5D0A-5147-A0D7-B1D6102D5F7E}" type="datetimeFigureOut">
              <a:rPr lang="en-US" smtClean="0"/>
              <a:t>10/22/2014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0B69B8BB-152D-DE48-8BC4-A6F4607866B9}" type="slidenum">
              <a:rPr lang="en-US" smtClean="0"/>
              <a:t>‹#›</a:t>
            </a:fld>
            <a:endParaRPr lang="en-US"/>
          </a:p>
        </p:txBody>
      </p:sp>
    </p:spTree>
    <p:extLst>
      <p:ext uri="{BB962C8B-B14F-4D97-AF65-F5344CB8AC3E}">
        <p14:creationId xmlns:p14="http://schemas.microsoft.com/office/powerpoint/2010/main" val="2678482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8DB2D66-9B9B-4D44-A73D-932CC60C9B1B}" type="slidenum">
              <a:rPr lang="en-US" altLang="en-US"/>
              <a:pPr/>
              <a:t>13</a:t>
            </a:fld>
            <a:endParaRPr lang="en-US" altLang="en-US"/>
          </a:p>
        </p:txBody>
      </p:sp>
      <p:sp>
        <p:nvSpPr>
          <p:cNvPr id="26625" name="Rectangle 1"/>
          <p:cNvSpPr txBox="1">
            <a:spLocks noGrp="1" noRot="1" noChangeAspect="1" noChangeArrowheads="1"/>
          </p:cNvSpPr>
          <p:nvPr>
            <p:ph type="sldImg"/>
          </p:nvPr>
        </p:nvSpPr>
        <p:spPr bwMode="auto">
          <a:xfrm>
            <a:off x="1371600" y="763588"/>
            <a:ext cx="5030788"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778052" y="4776788"/>
            <a:ext cx="6219651"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6265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6184D92-D2EF-456C-98D5-818D73E7D07A}" type="slidenum">
              <a:rPr lang="en-US" altLang="en-US"/>
              <a:pPr/>
              <a:t>14</a:t>
            </a:fld>
            <a:endParaRPr lang="en-US" altLang="en-US"/>
          </a:p>
        </p:txBody>
      </p:sp>
      <p:sp>
        <p:nvSpPr>
          <p:cNvPr id="27649" name="Rectangle 1"/>
          <p:cNvSpPr txBox="1">
            <a:spLocks noGrp="1" noRot="1" noChangeAspect="1" noChangeArrowheads="1"/>
          </p:cNvSpPr>
          <p:nvPr>
            <p:ph type="sldImg"/>
          </p:nvPr>
        </p:nvSpPr>
        <p:spPr bwMode="auto">
          <a:xfrm>
            <a:off x="1371600" y="763588"/>
            <a:ext cx="5030788"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778052" y="4776788"/>
            <a:ext cx="6219651"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28198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F1D479B-0922-4D59-8E5E-307C97E59FF2}" type="slidenum">
              <a:rPr lang="en-US" altLang="en-US"/>
              <a:pPr/>
              <a:t>15</a:t>
            </a:fld>
            <a:endParaRPr lang="en-US" altLang="en-US"/>
          </a:p>
        </p:txBody>
      </p:sp>
      <p:sp>
        <p:nvSpPr>
          <p:cNvPr id="28673" name="Rectangle 1"/>
          <p:cNvSpPr txBox="1">
            <a:spLocks noGrp="1" noRot="1" noChangeAspect="1" noChangeArrowheads="1"/>
          </p:cNvSpPr>
          <p:nvPr>
            <p:ph type="sldImg"/>
          </p:nvPr>
        </p:nvSpPr>
        <p:spPr bwMode="auto">
          <a:xfrm>
            <a:off x="1371600" y="763588"/>
            <a:ext cx="5030788"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778052" y="4776788"/>
            <a:ext cx="6219651"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27001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6C29678-C3D5-4133-92C3-9AEEB17FF3C4}" type="slidenum">
              <a:rPr lang="en-US" altLang="en-US"/>
              <a:pPr/>
              <a:t>16</a:t>
            </a:fld>
            <a:endParaRPr lang="en-US" altLang="en-US"/>
          </a:p>
        </p:txBody>
      </p:sp>
      <p:sp>
        <p:nvSpPr>
          <p:cNvPr id="29697" name="Rectangle 1"/>
          <p:cNvSpPr txBox="1">
            <a:spLocks noGrp="1" noRot="1" noChangeAspect="1" noChangeArrowheads="1"/>
          </p:cNvSpPr>
          <p:nvPr>
            <p:ph type="sldImg"/>
          </p:nvPr>
        </p:nvSpPr>
        <p:spPr bwMode="auto">
          <a:xfrm>
            <a:off x="1371600" y="763588"/>
            <a:ext cx="5030788"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778052" y="4776788"/>
            <a:ext cx="6219651"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04719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69B8BB-152D-DE48-8BC4-A6F4607866B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34088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69B8BB-152D-DE48-8BC4-A6F4607866B9}" type="slidenum">
              <a:rPr lang="en-US" smtClean="0"/>
              <a:t>19</a:t>
            </a:fld>
            <a:endParaRPr lang="en-US"/>
          </a:p>
        </p:txBody>
      </p:sp>
    </p:spTree>
    <p:extLst>
      <p:ext uri="{BB962C8B-B14F-4D97-AF65-F5344CB8AC3E}">
        <p14:creationId xmlns:p14="http://schemas.microsoft.com/office/powerpoint/2010/main" val="2340882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1" y="-106696"/>
            <a:ext cx="9217043" cy="5944993"/>
          </a:xfrm>
          <a:prstGeom prst="rect">
            <a:avLst/>
          </a:prstGeom>
        </p:spPr>
      </p:pic>
      <p:sp>
        <p:nvSpPr>
          <p:cNvPr id="7" name="Title 1"/>
          <p:cNvSpPr>
            <a:spLocks noGrp="1"/>
          </p:cNvSpPr>
          <p:nvPr>
            <p:ph type="ctrTitle" hasCustomPrompt="1"/>
          </p:nvPr>
        </p:nvSpPr>
        <p:spPr>
          <a:xfrm>
            <a:off x="446748" y="1484723"/>
            <a:ext cx="7772400" cy="1146175"/>
          </a:xfrm>
          <a:prstGeom prst="rect">
            <a:avLst/>
          </a:prstGeom>
        </p:spPr>
        <p:txBody>
          <a:bodyPr/>
          <a:lstStyle>
            <a:lvl1pPr algn="l">
              <a:defRPr baseline="0"/>
            </a:lvl1pPr>
          </a:lstStyle>
          <a:p>
            <a:r>
              <a:rPr lang="en-US" dirty="0" smtClean="0"/>
              <a:t>Presentation Name</a:t>
            </a:r>
            <a:endParaRPr lang="en-US" dirty="0"/>
          </a:p>
        </p:txBody>
      </p:sp>
      <p:sp>
        <p:nvSpPr>
          <p:cNvPr id="8" name="Text Placeholder 12"/>
          <p:cNvSpPr>
            <a:spLocks noGrp="1"/>
          </p:cNvSpPr>
          <p:nvPr>
            <p:ph type="body" sz="quarter" idx="10" hasCustomPrompt="1"/>
          </p:nvPr>
        </p:nvSpPr>
        <p:spPr>
          <a:xfrm>
            <a:off x="446748" y="2478498"/>
            <a:ext cx="7848600" cy="685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lang="en-US" sz="3200" b="0" i="0" u="none" strike="noStrike" kern="1200" cap="none" spc="0" normalizeH="0" baseline="0" noProof="0" smtClean="0">
                <a:ln>
                  <a:noFill/>
                </a:ln>
                <a:solidFill>
                  <a:srgbClr val="F8971D"/>
                </a:solidFill>
                <a:effectLst/>
                <a:uLnTx/>
                <a:uFillTx/>
                <a:latin typeface="Arial" pitchFamily="34" charset="0"/>
                <a:cs typeface="Arial" pitchFamily="34" charset="0"/>
              </a:defRPr>
            </a:lvl1pPr>
          </a:lstStyle>
          <a:p>
            <a:pPr lvl="0"/>
            <a:r>
              <a:rPr lang="en-US" dirty="0" smtClean="0"/>
              <a:t>Presentation Subtitle</a:t>
            </a:r>
            <a:endParaRPr lang="en-US" dirty="0"/>
          </a:p>
        </p:txBody>
      </p:sp>
      <p:sp>
        <p:nvSpPr>
          <p:cNvPr id="9" name="Text Placeholder 8"/>
          <p:cNvSpPr>
            <a:spLocks noGrp="1"/>
          </p:cNvSpPr>
          <p:nvPr>
            <p:ph type="body" sz="quarter" idx="11" hasCustomPrompt="1"/>
          </p:nvPr>
        </p:nvSpPr>
        <p:spPr>
          <a:xfrm>
            <a:off x="446748" y="3240498"/>
            <a:ext cx="7772400" cy="639404"/>
          </a:xfrm>
          <a:prstGeom prst="rect">
            <a:avLst/>
          </a:prstGeom>
        </p:spPr>
        <p:txBody>
          <a:bodyPr/>
          <a:lstStyle>
            <a:lvl1pPr algn="l">
              <a:buNone/>
              <a:defRPr sz="2800" baseline="0">
                <a:solidFill>
                  <a:schemeClr val="bg1"/>
                </a:solidFill>
              </a:defRPr>
            </a:lvl1pPr>
          </a:lstStyle>
          <a:p>
            <a:pPr algn="l"/>
            <a:r>
              <a:rPr lang="en-US" dirty="0" smtClean="0"/>
              <a:t>Presenter Name </a:t>
            </a:r>
          </a:p>
          <a:p>
            <a:pPr lvl="0"/>
            <a:endParaRPr lang="en-US" dirty="0"/>
          </a:p>
        </p:txBody>
      </p:sp>
      <p:sp>
        <p:nvSpPr>
          <p:cNvPr id="11" name="Text Placeholder 8"/>
          <p:cNvSpPr>
            <a:spLocks noGrp="1"/>
          </p:cNvSpPr>
          <p:nvPr>
            <p:ph type="body" sz="quarter" idx="12" hasCustomPrompt="1"/>
          </p:nvPr>
        </p:nvSpPr>
        <p:spPr>
          <a:xfrm>
            <a:off x="446748" y="3887692"/>
            <a:ext cx="7772400" cy="518575"/>
          </a:xfrm>
          <a:prstGeom prst="rect">
            <a:avLst/>
          </a:prstGeom>
        </p:spPr>
        <p:txBody>
          <a:bodyPr/>
          <a:lstStyle>
            <a:lvl1pPr algn="l">
              <a:buNone/>
              <a:defRPr sz="2800" baseline="0">
                <a:solidFill>
                  <a:schemeClr val="bg1"/>
                </a:solidFill>
              </a:defRPr>
            </a:lvl1pPr>
          </a:lstStyle>
          <a:p>
            <a:pPr algn="l"/>
            <a:r>
              <a:rPr lang="en-US" dirty="0" smtClean="0"/>
              <a:t>Presenter Title, date</a:t>
            </a:r>
          </a:p>
          <a:p>
            <a:pPr algn="l"/>
            <a:endParaRPr lang="en-US" dirty="0" smtClean="0"/>
          </a:p>
          <a:p>
            <a:pPr lvl="0"/>
            <a:endParaRPr lang="en-US" dirty="0"/>
          </a:p>
        </p:txBody>
      </p:sp>
    </p:spTree>
    <p:extLst>
      <p:ext uri="{BB962C8B-B14F-4D97-AF65-F5344CB8AC3E}">
        <p14:creationId xmlns:p14="http://schemas.microsoft.com/office/powerpoint/2010/main" val="75941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38955" y="-223561"/>
            <a:ext cx="9248842" cy="5965503"/>
          </a:xfrm>
          <a:prstGeom prst="rect">
            <a:avLst/>
          </a:prstGeom>
        </p:spPr>
      </p:pic>
      <p:pic>
        <p:nvPicPr>
          <p:cNvPr id="6" name="Picture 5" descr="2014MaximizeLogo_final.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
        <p:nvSpPr>
          <p:cNvPr id="14" name="Title 1"/>
          <p:cNvSpPr>
            <a:spLocks noGrp="1"/>
          </p:cNvSpPr>
          <p:nvPr>
            <p:ph type="title" hasCustomPrompt="1"/>
          </p:nvPr>
        </p:nvSpPr>
        <p:spPr>
          <a:xfrm>
            <a:off x="353260" y="722677"/>
            <a:ext cx="8229600" cy="1143000"/>
          </a:xfrm>
          <a:prstGeom prst="rect">
            <a:avLst/>
          </a:prstGeom>
        </p:spPr>
        <p:txBody>
          <a:bodyPr/>
          <a:lstStyle>
            <a:lvl1pPr algn="l">
              <a:defRPr baseline="0"/>
            </a:lvl1pPr>
          </a:lstStyle>
          <a:p>
            <a:r>
              <a:rPr lang="en-US" dirty="0" smtClean="0"/>
              <a:t>Thank You</a:t>
            </a:r>
            <a:endParaRPr lang="en-US" dirty="0"/>
          </a:p>
        </p:txBody>
      </p:sp>
      <p:sp>
        <p:nvSpPr>
          <p:cNvPr id="8" name="Content Placeholder 8"/>
          <p:cNvSpPr>
            <a:spLocks noGrp="1"/>
          </p:cNvSpPr>
          <p:nvPr>
            <p:ph sz="quarter" idx="10" hasCustomPrompt="1"/>
          </p:nvPr>
        </p:nvSpPr>
        <p:spPr>
          <a:xfrm>
            <a:off x="353260" y="1865677"/>
            <a:ext cx="8229600" cy="2438400"/>
          </a:xfrm>
          <a:prstGeom prst="rect">
            <a:avLst/>
          </a:prstGeom>
        </p:spPr>
        <p:txBody>
          <a:bodyPr/>
          <a:lstStyle>
            <a:lvl1pPr>
              <a:buNone/>
              <a:defRPr baseline="0"/>
            </a:lvl1pPr>
          </a:lstStyle>
          <a:p>
            <a:pPr lvl="0"/>
            <a:r>
              <a:rPr lang="en-US" dirty="0" smtClean="0"/>
              <a:t>Contact Information (name/email/phone for all presenters)</a:t>
            </a:r>
            <a:endParaRPr lang="en-US" dirty="0"/>
          </a:p>
        </p:txBody>
      </p:sp>
    </p:spTree>
    <p:extLst>
      <p:ext uri="{BB962C8B-B14F-4D97-AF65-F5344CB8AC3E}">
        <p14:creationId xmlns:p14="http://schemas.microsoft.com/office/powerpoint/2010/main" val="204333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2014MaximizeLogo_fina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Tree>
    <p:extLst>
      <p:ext uri="{BB962C8B-B14F-4D97-AF65-F5344CB8AC3E}">
        <p14:creationId xmlns:p14="http://schemas.microsoft.com/office/powerpoint/2010/main" val="16592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38955" y="-223561"/>
            <a:ext cx="9248842" cy="5965503"/>
          </a:xfrm>
          <a:prstGeom prst="rect">
            <a:avLst/>
          </a:prstGeom>
        </p:spPr>
      </p:pic>
      <p:pic>
        <p:nvPicPr>
          <p:cNvPr id="6" name="Picture 5" descr="2014MaximizeLogo_final.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
        <p:nvSpPr>
          <p:cNvPr id="14" name="Title 1"/>
          <p:cNvSpPr>
            <a:spLocks noGrp="1"/>
          </p:cNvSpPr>
          <p:nvPr>
            <p:ph type="title" hasCustomPrompt="1"/>
          </p:nvPr>
        </p:nvSpPr>
        <p:spPr>
          <a:xfrm>
            <a:off x="353260" y="722677"/>
            <a:ext cx="8229600" cy="1143000"/>
          </a:xfrm>
          <a:prstGeom prst="rect">
            <a:avLst/>
          </a:prstGeom>
        </p:spPr>
        <p:txBody>
          <a:bodyPr/>
          <a:lstStyle>
            <a:lvl1pPr algn="l">
              <a:defRPr baseline="0"/>
            </a:lvl1pPr>
          </a:lstStyle>
          <a:p>
            <a:r>
              <a:rPr lang="en-US" dirty="0" smtClean="0"/>
              <a:t>Thank You</a:t>
            </a:r>
            <a:endParaRPr lang="en-US" dirty="0"/>
          </a:p>
        </p:txBody>
      </p:sp>
      <p:sp>
        <p:nvSpPr>
          <p:cNvPr id="8" name="Content Placeholder 8"/>
          <p:cNvSpPr>
            <a:spLocks noGrp="1"/>
          </p:cNvSpPr>
          <p:nvPr>
            <p:ph sz="quarter" idx="10" hasCustomPrompt="1"/>
          </p:nvPr>
        </p:nvSpPr>
        <p:spPr>
          <a:xfrm>
            <a:off x="353260" y="1865677"/>
            <a:ext cx="8229600" cy="2438400"/>
          </a:xfrm>
          <a:prstGeom prst="rect">
            <a:avLst/>
          </a:prstGeom>
        </p:spPr>
        <p:txBody>
          <a:bodyPr/>
          <a:lstStyle>
            <a:lvl1pPr>
              <a:buNone/>
              <a:defRPr baseline="0"/>
            </a:lvl1pPr>
          </a:lstStyle>
          <a:p>
            <a:pPr lvl="0"/>
            <a:r>
              <a:rPr lang="en-US" dirty="0" smtClean="0"/>
              <a:t>Contact Information (name/email/phone for all presenters)</a:t>
            </a:r>
            <a:endParaRPr lang="en-US" dirty="0"/>
          </a:p>
        </p:txBody>
      </p:sp>
    </p:spTree>
    <p:extLst>
      <p:ext uri="{BB962C8B-B14F-4D97-AF65-F5344CB8AC3E}">
        <p14:creationId xmlns:p14="http://schemas.microsoft.com/office/powerpoint/2010/main" val="33008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620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1" y="-106696"/>
            <a:ext cx="9217043" cy="5944993"/>
          </a:xfrm>
          <a:prstGeom prst="rect">
            <a:avLst/>
          </a:prstGeom>
        </p:spPr>
      </p:pic>
      <p:sp>
        <p:nvSpPr>
          <p:cNvPr id="7" name="Title 1"/>
          <p:cNvSpPr>
            <a:spLocks noGrp="1"/>
          </p:cNvSpPr>
          <p:nvPr>
            <p:ph type="ctrTitle" hasCustomPrompt="1"/>
          </p:nvPr>
        </p:nvSpPr>
        <p:spPr>
          <a:xfrm>
            <a:off x="446748" y="1484723"/>
            <a:ext cx="7772400" cy="1146175"/>
          </a:xfrm>
          <a:prstGeom prst="rect">
            <a:avLst/>
          </a:prstGeom>
        </p:spPr>
        <p:txBody>
          <a:bodyPr/>
          <a:lstStyle>
            <a:lvl1pPr algn="l">
              <a:defRPr baseline="0"/>
            </a:lvl1pPr>
          </a:lstStyle>
          <a:p>
            <a:r>
              <a:rPr lang="en-US" dirty="0" smtClean="0"/>
              <a:t>Presentation Name</a:t>
            </a:r>
            <a:endParaRPr lang="en-US" dirty="0"/>
          </a:p>
        </p:txBody>
      </p:sp>
      <p:sp>
        <p:nvSpPr>
          <p:cNvPr id="8" name="Text Placeholder 12"/>
          <p:cNvSpPr>
            <a:spLocks noGrp="1"/>
          </p:cNvSpPr>
          <p:nvPr>
            <p:ph type="body" sz="quarter" idx="10" hasCustomPrompt="1"/>
          </p:nvPr>
        </p:nvSpPr>
        <p:spPr>
          <a:xfrm>
            <a:off x="446748" y="2478498"/>
            <a:ext cx="7848600" cy="685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lang="en-US" sz="3200" b="0" i="0" u="none" strike="noStrike" kern="1200" cap="none" spc="0" normalizeH="0" baseline="0" noProof="0" smtClean="0">
                <a:ln>
                  <a:noFill/>
                </a:ln>
                <a:solidFill>
                  <a:srgbClr val="F8971D"/>
                </a:solidFill>
                <a:effectLst/>
                <a:uLnTx/>
                <a:uFillTx/>
                <a:latin typeface="Arial" pitchFamily="34" charset="0"/>
                <a:cs typeface="Arial" pitchFamily="34" charset="0"/>
              </a:defRPr>
            </a:lvl1pPr>
          </a:lstStyle>
          <a:p>
            <a:pPr lvl="0"/>
            <a:r>
              <a:rPr lang="en-US" dirty="0" smtClean="0"/>
              <a:t>Presentation Subtitle</a:t>
            </a:r>
            <a:endParaRPr lang="en-US" dirty="0"/>
          </a:p>
        </p:txBody>
      </p:sp>
      <p:sp>
        <p:nvSpPr>
          <p:cNvPr id="9" name="Text Placeholder 8"/>
          <p:cNvSpPr>
            <a:spLocks noGrp="1"/>
          </p:cNvSpPr>
          <p:nvPr>
            <p:ph type="body" sz="quarter" idx="11" hasCustomPrompt="1"/>
          </p:nvPr>
        </p:nvSpPr>
        <p:spPr>
          <a:xfrm>
            <a:off x="446748" y="3240498"/>
            <a:ext cx="7772400" cy="639404"/>
          </a:xfrm>
          <a:prstGeom prst="rect">
            <a:avLst/>
          </a:prstGeom>
        </p:spPr>
        <p:txBody>
          <a:bodyPr/>
          <a:lstStyle>
            <a:lvl1pPr algn="l">
              <a:buNone/>
              <a:defRPr sz="2800" baseline="0">
                <a:solidFill>
                  <a:schemeClr val="bg1"/>
                </a:solidFill>
              </a:defRPr>
            </a:lvl1pPr>
          </a:lstStyle>
          <a:p>
            <a:pPr algn="l"/>
            <a:r>
              <a:rPr lang="en-US" dirty="0" smtClean="0"/>
              <a:t>Presenter Name </a:t>
            </a:r>
          </a:p>
          <a:p>
            <a:pPr lvl="0"/>
            <a:endParaRPr lang="en-US" dirty="0"/>
          </a:p>
        </p:txBody>
      </p:sp>
      <p:sp>
        <p:nvSpPr>
          <p:cNvPr id="11" name="Text Placeholder 8"/>
          <p:cNvSpPr>
            <a:spLocks noGrp="1"/>
          </p:cNvSpPr>
          <p:nvPr>
            <p:ph type="body" sz="quarter" idx="12" hasCustomPrompt="1"/>
          </p:nvPr>
        </p:nvSpPr>
        <p:spPr>
          <a:xfrm>
            <a:off x="446748" y="3887692"/>
            <a:ext cx="7772400" cy="518575"/>
          </a:xfrm>
          <a:prstGeom prst="rect">
            <a:avLst/>
          </a:prstGeom>
        </p:spPr>
        <p:txBody>
          <a:bodyPr/>
          <a:lstStyle>
            <a:lvl1pPr algn="l">
              <a:buNone/>
              <a:defRPr sz="2800" baseline="0">
                <a:solidFill>
                  <a:schemeClr val="bg1"/>
                </a:solidFill>
              </a:defRPr>
            </a:lvl1pPr>
          </a:lstStyle>
          <a:p>
            <a:pPr algn="l"/>
            <a:r>
              <a:rPr lang="en-US" dirty="0" smtClean="0"/>
              <a:t>Presenter Title, date</a:t>
            </a:r>
          </a:p>
          <a:p>
            <a:pPr algn="l"/>
            <a:endParaRPr lang="en-US" dirty="0" smtClean="0"/>
          </a:p>
          <a:p>
            <a:pPr lvl="0"/>
            <a:endParaRPr lang="en-US" dirty="0"/>
          </a:p>
        </p:txBody>
      </p:sp>
    </p:spTree>
    <p:extLst>
      <p:ext uri="{BB962C8B-B14F-4D97-AF65-F5344CB8AC3E}">
        <p14:creationId xmlns:p14="http://schemas.microsoft.com/office/powerpoint/2010/main" val="411308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2014MaximizeLogo_fina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Tree>
    <p:extLst>
      <p:ext uri="{BB962C8B-B14F-4D97-AF65-F5344CB8AC3E}">
        <p14:creationId xmlns:p14="http://schemas.microsoft.com/office/powerpoint/2010/main" val="313405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38955" y="-223561"/>
            <a:ext cx="9248842" cy="5965503"/>
          </a:xfrm>
          <a:prstGeom prst="rect">
            <a:avLst/>
          </a:prstGeom>
        </p:spPr>
      </p:pic>
      <p:pic>
        <p:nvPicPr>
          <p:cNvPr id="6" name="Picture 5" descr="2014MaximizeLogo_final.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
        <p:nvSpPr>
          <p:cNvPr id="14" name="Title 1"/>
          <p:cNvSpPr>
            <a:spLocks noGrp="1"/>
          </p:cNvSpPr>
          <p:nvPr>
            <p:ph type="title" hasCustomPrompt="1"/>
          </p:nvPr>
        </p:nvSpPr>
        <p:spPr>
          <a:xfrm>
            <a:off x="353260" y="722677"/>
            <a:ext cx="8229600" cy="1143000"/>
          </a:xfrm>
          <a:prstGeom prst="rect">
            <a:avLst/>
          </a:prstGeom>
        </p:spPr>
        <p:txBody>
          <a:bodyPr/>
          <a:lstStyle>
            <a:lvl1pPr algn="l">
              <a:defRPr baseline="0"/>
            </a:lvl1pPr>
          </a:lstStyle>
          <a:p>
            <a:r>
              <a:rPr lang="en-US" dirty="0" smtClean="0"/>
              <a:t>Thank You</a:t>
            </a:r>
            <a:endParaRPr lang="en-US" dirty="0"/>
          </a:p>
        </p:txBody>
      </p:sp>
      <p:sp>
        <p:nvSpPr>
          <p:cNvPr id="8" name="Content Placeholder 8"/>
          <p:cNvSpPr>
            <a:spLocks noGrp="1"/>
          </p:cNvSpPr>
          <p:nvPr>
            <p:ph sz="quarter" idx="10" hasCustomPrompt="1"/>
          </p:nvPr>
        </p:nvSpPr>
        <p:spPr>
          <a:xfrm>
            <a:off x="353260" y="1865677"/>
            <a:ext cx="8229600" cy="2438400"/>
          </a:xfrm>
          <a:prstGeom prst="rect">
            <a:avLst/>
          </a:prstGeom>
        </p:spPr>
        <p:txBody>
          <a:bodyPr/>
          <a:lstStyle>
            <a:lvl1pPr>
              <a:buNone/>
              <a:defRPr baseline="0"/>
            </a:lvl1pPr>
          </a:lstStyle>
          <a:p>
            <a:pPr lvl="0"/>
            <a:r>
              <a:rPr lang="en-US" dirty="0" smtClean="0"/>
              <a:t>Contact Information (name/email/phone for all presenters)</a:t>
            </a:r>
            <a:endParaRPr lang="en-US" dirty="0"/>
          </a:p>
        </p:txBody>
      </p:sp>
    </p:spTree>
    <p:extLst>
      <p:ext uri="{BB962C8B-B14F-4D97-AF65-F5344CB8AC3E}">
        <p14:creationId xmlns:p14="http://schemas.microsoft.com/office/powerpoint/2010/main" val="180673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4099" b="8111"/>
          <a:stretch/>
        </p:blipFill>
        <p:spPr>
          <a:xfrm>
            <a:off x="-1" y="-106696"/>
            <a:ext cx="9217043" cy="5944993"/>
          </a:xfrm>
          <a:prstGeom prst="rect">
            <a:avLst/>
          </a:prstGeom>
        </p:spPr>
      </p:pic>
      <p:sp>
        <p:nvSpPr>
          <p:cNvPr id="7" name="Title 1"/>
          <p:cNvSpPr>
            <a:spLocks noGrp="1"/>
          </p:cNvSpPr>
          <p:nvPr>
            <p:ph type="ctrTitle" hasCustomPrompt="1"/>
          </p:nvPr>
        </p:nvSpPr>
        <p:spPr>
          <a:xfrm>
            <a:off x="446748" y="1484723"/>
            <a:ext cx="7772400" cy="1146175"/>
          </a:xfrm>
          <a:prstGeom prst="rect">
            <a:avLst/>
          </a:prstGeom>
        </p:spPr>
        <p:txBody>
          <a:bodyPr/>
          <a:lstStyle>
            <a:lvl1pPr algn="l">
              <a:defRPr baseline="0"/>
            </a:lvl1pPr>
          </a:lstStyle>
          <a:p>
            <a:r>
              <a:rPr lang="en-US" dirty="0" smtClean="0"/>
              <a:t>Presentation Name</a:t>
            </a:r>
            <a:endParaRPr lang="en-US" dirty="0"/>
          </a:p>
        </p:txBody>
      </p:sp>
      <p:sp>
        <p:nvSpPr>
          <p:cNvPr id="8" name="Text Placeholder 12"/>
          <p:cNvSpPr>
            <a:spLocks noGrp="1"/>
          </p:cNvSpPr>
          <p:nvPr>
            <p:ph type="body" sz="quarter" idx="10" hasCustomPrompt="1"/>
          </p:nvPr>
        </p:nvSpPr>
        <p:spPr>
          <a:xfrm>
            <a:off x="446748" y="2478498"/>
            <a:ext cx="7848600" cy="685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lang="en-US" sz="3200" b="0" i="0" u="none" strike="noStrike" kern="1200" cap="none" spc="0" normalizeH="0" baseline="0" noProof="0" smtClean="0">
                <a:ln>
                  <a:noFill/>
                </a:ln>
                <a:solidFill>
                  <a:srgbClr val="F8971D"/>
                </a:solidFill>
                <a:effectLst/>
                <a:uLnTx/>
                <a:uFillTx/>
                <a:latin typeface="Arial" pitchFamily="34" charset="0"/>
                <a:cs typeface="Arial" pitchFamily="34" charset="0"/>
              </a:defRPr>
            </a:lvl1pPr>
          </a:lstStyle>
          <a:p>
            <a:pPr lvl="0"/>
            <a:r>
              <a:rPr lang="en-US" dirty="0" smtClean="0"/>
              <a:t>Presentation Subtitle</a:t>
            </a:r>
            <a:endParaRPr lang="en-US" dirty="0"/>
          </a:p>
        </p:txBody>
      </p:sp>
      <p:sp>
        <p:nvSpPr>
          <p:cNvPr id="9" name="Text Placeholder 8"/>
          <p:cNvSpPr>
            <a:spLocks noGrp="1"/>
          </p:cNvSpPr>
          <p:nvPr>
            <p:ph type="body" sz="quarter" idx="11" hasCustomPrompt="1"/>
          </p:nvPr>
        </p:nvSpPr>
        <p:spPr>
          <a:xfrm>
            <a:off x="446748" y="3240498"/>
            <a:ext cx="7772400" cy="639404"/>
          </a:xfrm>
          <a:prstGeom prst="rect">
            <a:avLst/>
          </a:prstGeom>
        </p:spPr>
        <p:txBody>
          <a:bodyPr/>
          <a:lstStyle>
            <a:lvl1pPr algn="l">
              <a:buNone/>
              <a:defRPr sz="2800" baseline="0">
                <a:solidFill>
                  <a:schemeClr val="bg1"/>
                </a:solidFill>
              </a:defRPr>
            </a:lvl1pPr>
          </a:lstStyle>
          <a:p>
            <a:pPr algn="l"/>
            <a:r>
              <a:rPr lang="en-US" dirty="0" smtClean="0"/>
              <a:t>Presenter Name </a:t>
            </a:r>
          </a:p>
          <a:p>
            <a:pPr lvl="0"/>
            <a:endParaRPr lang="en-US" dirty="0"/>
          </a:p>
        </p:txBody>
      </p:sp>
      <p:sp>
        <p:nvSpPr>
          <p:cNvPr id="11" name="Text Placeholder 8"/>
          <p:cNvSpPr>
            <a:spLocks noGrp="1"/>
          </p:cNvSpPr>
          <p:nvPr>
            <p:ph type="body" sz="quarter" idx="12" hasCustomPrompt="1"/>
          </p:nvPr>
        </p:nvSpPr>
        <p:spPr>
          <a:xfrm>
            <a:off x="446748" y="3887692"/>
            <a:ext cx="7772400" cy="518575"/>
          </a:xfrm>
          <a:prstGeom prst="rect">
            <a:avLst/>
          </a:prstGeom>
        </p:spPr>
        <p:txBody>
          <a:bodyPr/>
          <a:lstStyle>
            <a:lvl1pPr algn="l">
              <a:buNone/>
              <a:defRPr sz="2800" baseline="0">
                <a:solidFill>
                  <a:schemeClr val="bg1"/>
                </a:solidFill>
              </a:defRPr>
            </a:lvl1pPr>
          </a:lstStyle>
          <a:p>
            <a:pPr algn="l"/>
            <a:r>
              <a:rPr lang="en-US" dirty="0" smtClean="0"/>
              <a:t>Presenter Title, date</a:t>
            </a:r>
          </a:p>
          <a:p>
            <a:pPr algn="l"/>
            <a:endParaRPr lang="en-US" dirty="0" smtClean="0"/>
          </a:p>
          <a:p>
            <a:pPr lvl="0"/>
            <a:endParaRPr lang="en-US" dirty="0"/>
          </a:p>
        </p:txBody>
      </p:sp>
    </p:spTree>
    <p:extLst>
      <p:ext uri="{BB962C8B-B14F-4D97-AF65-F5344CB8AC3E}">
        <p14:creationId xmlns:p14="http://schemas.microsoft.com/office/powerpoint/2010/main" val="366503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2014MaximizeLogo_fina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04" y="5761140"/>
            <a:ext cx="4196559" cy="1096860"/>
          </a:xfrm>
          <a:prstGeom prst="rect">
            <a:avLst/>
          </a:prstGeom>
        </p:spPr>
      </p:pic>
    </p:spTree>
    <p:extLst>
      <p:ext uri="{BB962C8B-B14F-4D97-AF65-F5344CB8AC3E}">
        <p14:creationId xmlns:p14="http://schemas.microsoft.com/office/powerpoint/2010/main" val="320722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7.xml"/><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image" Target="../media/image3.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2014MaximizeLogo_final.jpg"/>
          <p:cNvPicPr>
            <a:picLocks noChangeAspect="1"/>
          </p:cNvPicPr>
          <p:nvPr userDrawn="1"/>
        </p:nvPicPr>
        <p:blipFill rotWithShape="1">
          <a:blip r:embed="rId6">
            <a:extLst>
              <a:ext uri="{28A0092B-C50C-407E-A947-70E740481C1C}">
                <a14:useLocalDpi xmlns:a14="http://schemas.microsoft.com/office/drawing/2010/main" val="0"/>
              </a:ext>
            </a:extLst>
          </a:blip>
          <a:srcRect t="363" b="-10445"/>
          <a:stretch/>
        </p:blipFill>
        <p:spPr>
          <a:xfrm>
            <a:off x="5555140" y="5912464"/>
            <a:ext cx="3521656" cy="1013276"/>
          </a:xfrm>
          <a:prstGeom prst="rect">
            <a:avLst/>
          </a:prstGeom>
        </p:spPr>
      </p:pic>
      <p:pic>
        <p:nvPicPr>
          <p:cNvPr id="15" name="Picture 14"/>
          <p:cNvPicPr>
            <a:picLocks noChangeAspect="1"/>
          </p:cNvPicPr>
          <p:nvPr userDrawn="1"/>
        </p:nvPicPr>
        <p:blipFill>
          <a:blip r:embed="rId7" cstate="print"/>
          <a:srcRect/>
          <a:stretch>
            <a:fillRect/>
          </a:stretch>
        </p:blipFill>
        <p:spPr bwMode="auto">
          <a:xfrm>
            <a:off x="304800" y="5901070"/>
            <a:ext cx="897030" cy="739444"/>
          </a:xfrm>
          <a:prstGeom prst="rect">
            <a:avLst/>
          </a:prstGeom>
          <a:noFill/>
          <a:ln w="9525">
            <a:noFill/>
            <a:miter lim="800000"/>
            <a:headEnd/>
            <a:tailEnd/>
          </a:ln>
        </p:spPr>
      </p:pic>
      <p:pic>
        <p:nvPicPr>
          <p:cNvPr id="16" name="Picture 14"/>
          <p:cNvPicPr>
            <a:picLocks noChangeAspect="1"/>
          </p:cNvPicPr>
          <p:nvPr userDrawn="1"/>
        </p:nvPicPr>
        <p:blipFill>
          <a:blip r:embed="rId8" cstate="print"/>
          <a:srcRect/>
          <a:stretch>
            <a:fillRect/>
          </a:stretch>
        </p:blipFill>
        <p:spPr bwMode="auto">
          <a:xfrm>
            <a:off x="1419978" y="6018104"/>
            <a:ext cx="1825378" cy="567432"/>
          </a:xfrm>
          <a:prstGeom prst="rect">
            <a:avLst/>
          </a:prstGeom>
          <a:noFill/>
          <a:ln w="9525">
            <a:noFill/>
            <a:miter lim="800000"/>
            <a:headEnd/>
            <a:tailEnd/>
          </a:ln>
        </p:spPr>
      </p:pic>
      <p:grpSp>
        <p:nvGrpSpPr>
          <p:cNvPr id="2" name="Group 1"/>
          <p:cNvGrpSpPr/>
          <p:nvPr userDrawn="1"/>
        </p:nvGrpSpPr>
        <p:grpSpPr>
          <a:xfrm>
            <a:off x="7722965" y="96969"/>
            <a:ext cx="1428826" cy="853798"/>
            <a:chOff x="7468769" y="192959"/>
            <a:chExt cx="1428826" cy="853798"/>
          </a:xfrm>
        </p:grpSpPr>
        <p:pic>
          <p:nvPicPr>
            <p:cNvPr id="9" name="Picture 8" descr="Twitter_logo_blue.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468769" y="733920"/>
              <a:ext cx="384796" cy="312837"/>
            </a:xfrm>
            <a:prstGeom prst="rect">
              <a:avLst/>
            </a:prstGeom>
          </p:spPr>
        </p:pic>
        <p:sp>
          <p:nvSpPr>
            <p:cNvPr id="10" name="Oval Callout 9"/>
            <p:cNvSpPr/>
            <p:nvPr userDrawn="1"/>
          </p:nvSpPr>
          <p:spPr>
            <a:xfrm>
              <a:off x="7541918" y="192959"/>
              <a:ext cx="1231017" cy="53767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7627621" y="322907"/>
              <a:ext cx="1269974" cy="276999"/>
            </a:xfrm>
            <a:prstGeom prst="rect">
              <a:avLst/>
            </a:prstGeom>
            <a:noFill/>
          </p:spPr>
          <p:txBody>
            <a:bodyPr wrap="square" rtlCol="0">
              <a:spAutoFit/>
            </a:bodyPr>
            <a:lstStyle/>
            <a:p>
              <a:r>
                <a:rPr lang="en-US" sz="1200" b="1" dirty="0" smtClean="0">
                  <a:solidFill>
                    <a:schemeClr val="bg1">
                      <a:lumMod val="95000"/>
                    </a:schemeClr>
                  </a:solidFill>
                </a:rPr>
                <a:t>#MAMConf14</a:t>
              </a:r>
              <a:endParaRPr lang="en-US" sz="1200" b="1" dirty="0">
                <a:solidFill>
                  <a:schemeClr val="bg1">
                    <a:lumMod val="95000"/>
                  </a:schemeClr>
                </a:solidFill>
              </a:endParaRPr>
            </a:p>
          </p:txBody>
        </p:sp>
      </p:grpSp>
      <p:cxnSp>
        <p:nvCxnSpPr>
          <p:cNvPr id="24" name="Straight Connector 23"/>
          <p:cNvCxnSpPr/>
          <p:nvPr userDrawn="1"/>
        </p:nvCxnSpPr>
        <p:spPr>
          <a:xfrm>
            <a:off x="-77912" y="5671825"/>
            <a:ext cx="9279372"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GS Doctop Placeholder"/>
          <p:cNvSpPr txBox="1"/>
          <p:nvPr userDrawn="1"/>
        </p:nvSpPr>
        <p:spPr>
          <a:xfrm>
            <a:off x="546100" y="0"/>
            <a:ext cx="5651500" cy="215444"/>
          </a:xfrm>
          <a:prstGeom prst="rect">
            <a:avLst/>
          </a:prstGeom>
          <a:noFill/>
        </p:spPr>
        <p:txBody>
          <a:bodyPr vert="horz" rtlCol="0">
            <a:spAutoFit/>
          </a:bodyPr>
          <a:lstStyle/>
          <a:p>
            <a:pPr algn="l"/>
            <a:r>
              <a:rPr lang="en-US" sz="800" b="0" smtClean="0">
                <a:latin typeface="Arial"/>
              </a:rPr>
              <a:t>pastrd\home\RMD\MVT\PPT Decks\Maximize_14_Template_updated_contact_info - Final 09Oct14.pptx</a:t>
            </a:r>
            <a:endParaRPr lang="en-US" sz="800" b="0">
              <a:latin typeface="Arial"/>
            </a:endParaRPr>
          </a:p>
        </p:txBody>
      </p:sp>
    </p:spTree>
    <p:extLst>
      <p:ext uri="{BB962C8B-B14F-4D97-AF65-F5344CB8AC3E}">
        <p14:creationId xmlns:p14="http://schemas.microsoft.com/office/powerpoint/2010/main" val="366422226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3" r:id="rId3"/>
    <p:sldLayoutId id="214748367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2014MaximizeLogo_final.jpg"/>
          <p:cNvPicPr>
            <a:picLocks noChangeAspect="1"/>
          </p:cNvPicPr>
          <p:nvPr userDrawn="1"/>
        </p:nvPicPr>
        <p:blipFill rotWithShape="1">
          <a:blip r:embed="rId5">
            <a:extLst>
              <a:ext uri="{28A0092B-C50C-407E-A947-70E740481C1C}">
                <a14:useLocalDpi xmlns:a14="http://schemas.microsoft.com/office/drawing/2010/main" val="0"/>
              </a:ext>
            </a:extLst>
          </a:blip>
          <a:srcRect t="363" b="-10445"/>
          <a:stretch/>
        </p:blipFill>
        <p:spPr>
          <a:xfrm>
            <a:off x="5555140" y="5912464"/>
            <a:ext cx="3521656" cy="1013276"/>
          </a:xfrm>
          <a:prstGeom prst="rect">
            <a:avLst/>
          </a:prstGeom>
        </p:spPr>
      </p:pic>
      <p:pic>
        <p:nvPicPr>
          <p:cNvPr id="15" name="Picture 14"/>
          <p:cNvPicPr>
            <a:picLocks noChangeAspect="1"/>
          </p:cNvPicPr>
          <p:nvPr userDrawn="1"/>
        </p:nvPicPr>
        <p:blipFill>
          <a:blip r:embed="rId6" cstate="print"/>
          <a:srcRect/>
          <a:stretch>
            <a:fillRect/>
          </a:stretch>
        </p:blipFill>
        <p:spPr bwMode="auto">
          <a:xfrm>
            <a:off x="304800" y="5901070"/>
            <a:ext cx="897030" cy="739444"/>
          </a:xfrm>
          <a:prstGeom prst="rect">
            <a:avLst/>
          </a:prstGeom>
          <a:noFill/>
          <a:ln w="9525">
            <a:noFill/>
            <a:miter lim="800000"/>
            <a:headEnd/>
            <a:tailEnd/>
          </a:ln>
        </p:spPr>
      </p:pic>
      <p:pic>
        <p:nvPicPr>
          <p:cNvPr id="16" name="Picture 14"/>
          <p:cNvPicPr>
            <a:picLocks noChangeAspect="1"/>
          </p:cNvPicPr>
          <p:nvPr userDrawn="1"/>
        </p:nvPicPr>
        <p:blipFill>
          <a:blip r:embed="rId7" cstate="print"/>
          <a:srcRect/>
          <a:stretch>
            <a:fillRect/>
          </a:stretch>
        </p:blipFill>
        <p:spPr bwMode="auto">
          <a:xfrm>
            <a:off x="1419978" y="6018104"/>
            <a:ext cx="1825378" cy="567432"/>
          </a:xfrm>
          <a:prstGeom prst="rect">
            <a:avLst/>
          </a:prstGeom>
          <a:noFill/>
          <a:ln w="9525">
            <a:noFill/>
            <a:miter lim="800000"/>
            <a:headEnd/>
            <a:tailEnd/>
          </a:ln>
        </p:spPr>
      </p:pic>
      <p:grpSp>
        <p:nvGrpSpPr>
          <p:cNvPr id="2" name="Group 1"/>
          <p:cNvGrpSpPr/>
          <p:nvPr userDrawn="1"/>
        </p:nvGrpSpPr>
        <p:grpSpPr>
          <a:xfrm>
            <a:off x="7722965" y="96969"/>
            <a:ext cx="1428826" cy="853798"/>
            <a:chOff x="7468769" y="192959"/>
            <a:chExt cx="1428826" cy="853798"/>
          </a:xfrm>
        </p:grpSpPr>
        <p:pic>
          <p:nvPicPr>
            <p:cNvPr id="9" name="Picture 8" descr="Twitter_logo_blue.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468769" y="733920"/>
              <a:ext cx="384796" cy="312837"/>
            </a:xfrm>
            <a:prstGeom prst="rect">
              <a:avLst/>
            </a:prstGeom>
          </p:spPr>
        </p:pic>
        <p:sp>
          <p:nvSpPr>
            <p:cNvPr id="10" name="Oval Callout 9"/>
            <p:cNvSpPr/>
            <p:nvPr userDrawn="1"/>
          </p:nvSpPr>
          <p:spPr>
            <a:xfrm>
              <a:off x="7541918" y="192959"/>
              <a:ext cx="1231017" cy="53767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userDrawn="1"/>
          </p:nvSpPr>
          <p:spPr>
            <a:xfrm>
              <a:off x="7627621" y="322907"/>
              <a:ext cx="1269974" cy="276999"/>
            </a:xfrm>
            <a:prstGeom prst="rect">
              <a:avLst/>
            </a:prstGeom>
            <a:noFill/>
          </p:spPr>
          <p:txBody>
            <a:bodyPr wrap="square" rtlCol="0">
              <a:spAutoFit/>
            </a:bodyPr>
            <a:lstStyle/>
            <a:p>
              <a:r>
                <a:rPr lang="en-US" sz="1200" b="1" dirty="0" smtClean="0">
                  <a:solidFill>
                    <a:prstClr val="white">
                      <a:lumMod val="95000"/>
                    </a:prstClr>
                  </a:solidFill>
                </a:rPr>
                <a:t>#MAMConf14</a:t>
              </a:r>
              <a:endParaRPr lang="en-US" sz="1200" b="1" dirty="0">
                <a:solidFill>
                  <a:prstClr val="white">
                    <a:lumMod val="95000"/>
                  </a:prstClr>
                </a:solidFill>
              </a:endParaRPr>
            </a:p>
          </p:txBody>
        </p:sp>
      </p:grpSp>
      <p:cxnSp>
        <p:nvCxnSpPr>
          <p:cNvPr id="24" name="Straight Connector 23"/>
          <p:cNvCxnSpPr/>
          <p:nvPr userDrawn="1"/>
        </p:nvCxnSpPr>
        <p:spPr>
          <a:xfrm>
            <a:off x="-77912" y="5671825"/>
            <a:ext cx="9279372"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GS Doctop Placeholder"/>
          <p:cNvSpPr txBox="1"/>
          <p:nvPr userDrawn="1"/>
        </p:nvSpPr>
        <p:spPr>
          <a:xfrm>
            <a:off x="546100" y="0"/>
            <a:ext cx="5651500" cy="215444"/>
          </a:xfrm>
          <a:prstGeom prst="rect">
            <a:avLst/>
          </a:prstGeom>
          <a:noFill/>
        </p:spPr>
        <p:txBody>
          <a:bodyPr vert="horz" rtlCol="0">
            <a:spAutoFit/>
          </a:bodyPr>
          <a:lstStyle/>
          <a:p>
            <a:pPr algn="l"/>
            <a:r>
              <a:rPr lang="en-US" sz="800" b="0" smtClean="0">
                <a:latin typeface="Arial"/>
              </a:rPr>
              <a:t>pastrd\home\RMD\MVT\PPT Decks\Maximize_14_Template_updated_contact_info - Final 09Oct14.pptx</a:t>
            </a:r>
            <a:endParaRPr lang="en-US" sz="800" b="0">
              <a:latin typeface="Arial"/>
            </a:endParaRPr>
          </a:p>
        </p:txBody>
      </p:sp>
    </p:spTree>
    <p:extLst>
      <p:ext uri="{BB962C8B-B14F-4D97-AF65-F5344CB8AC3E}">
        <p14:creationId xmlns:p14="http://schemas.microsoft.com/office/powerpoint/2010/main" val="145586259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2014MaximizeLogo_final.jpg"/>
          <p:cNvPicPr>
            <a:picLocks noChangeAspect="1"/>
          </p:cNvPicPr>
          <p:nvPr userDrawn="1"/>
        </p:nvPicPr>
        <p:blipFill rotWithShape="1">
          <a:blip r:embed="rId5">
            <a:extLst>
              <a:ext uri="{28A0092B-C50C-407E-A947-70E740481C1C}">
                <a14:useLocalDpi xmlns:a14="http://schemas.microsoft.com/office/drawing/2010/main" val="0"/>
              </a:ext>
            </a:extLst>
          </a:blip>
          <a:srcRect t="363" b="-10445"/>
          <a:stretch/>
        </p:blipFill>
        <p:spPr>
          <a:xfrm>
            <a:off x="5555140" y="5912464"/>
            <a:ext cx="3521656" cy="1013276"/>
          </a:xfrm>
          <a:prstGeom prst="rect">
            <a:avLst/>
          </a:prstGeom>
        </p:spPr>
      </p:pic>
      <p:pic>
        <p:nvPicPr>
          <p:cNvPr id="15" name="Picture 14"/>
          <p:cNvPicPr>
            <a:picLocks noChangeAspect="1"/>
          </p:cNvPicPr>
          <p:nvPr userDrawn="1"/>
        </p:nvPicPr>
        <p:blipFill>
          <a:blip r:embed="rId6" cstate="print"/>
          <a:srcRect/>
          <a:stretch>
            <a:fillRect/>
          </a:stretch>
        </p:blipFill>
        <p:spPr bwMode="auto">
          <a:xfrm>
            <a:off x="304800" y="5901070"/>
            <a:ext cx="897030" cy="739444"/>
          </a:xfrm>
          <a:prstGeom prst="rect">
            <a:avLst/>
          </a:prstGeom>
          <a:noFill/>
          <a:ln w="9525">
            <a:noFill/>
            <a:miter lim="800000"/>
            <a:headEnd/>
            <a:tailEnd/>
          </a:ln>
        </p:spPr>
      </p:pic>
      <p:pic>
        <p:nvPicPr>
          <p:cNvPr id="16" name="Picture 14"/>
          <p:cNvPicPr>
            <a:picLocks noChangeAspect="1"/>
          </p:cNvPicPr>
          <p:nvPr userDrawn="1"/>
        </p:nvPicPr>
        <p:blipFill>
          <a:blip r:embed="rId7" cstate="print"/>
          <a:srcRect/>
          <a:stretch>
            <a:fillRect/>
          </a:stretch>
        </p:blipFill>
        <p:spPr bwMode="auto">
          <a:xfrm>
            <a:off x="1419978" y="6018104"/>
            <a:ext cx="1825378" cy="567432"/>
          </a:xfrm>
          <a:prstGeom prst="rect">
            <a:avLst/>
          </a:prstGeom>
          <a:noFill/>
          <a:ln w="9525">
            <a:noFill/>
            <a:miter lim="800000"/>
            <a:headEnd/>
            <a:tailEnd/>
          </a:ln>
        </p:spPr>
      </p:pic>
      <p:grpSp>
        <p:nvGrpSpPr>
          <p:cNvPr id="2" name="Group 1"/>
          <p:cNvGrpSpPr/>
          <p:nvPr userDrawn="1"/>
        </p:nvGrpSpPr>
        <p:grpSpPr>
          <a:xfrm>
            <a:off x="7722965" y="96969"/>
            <a:ext cx="1428826" cy="853798"/>
            <a:chOff x="7468769" y="192959"/>
            <a:chExt cx="1428826" cy="853798"/>
          </a:xfrm>
        </p:grpSpPr>
        <p:pic>
          <p:nvPicPr>
            <p:cNvPr id="9" name="Picture 8" descr="Twitter_logo_blue.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468769" y="733920"/>
              <a:ext cx="384796" cy="312837"/>
            </a:xfrm>
            <a:prstGeom prst="rect">
              <a:avLst/>
            </a:prstGeom>
          </p:spPr>
        </p:pic>
        <p:sp>
          <p:nvSpPr>
            <p:cNvPr id="10" name="Oval Callout 9"/>
            <p:cNvSpPr/>
            <p:nvPr userDrawn="1"/>
          </p:nvSpPr>
          <p:spPr>
            <a:xfrm>
              <a:off x="7541918" y="192959"/>
              <a:ext cx="1231017" cy="53767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userDrawn="1"/>
          </p:nvSpPr>
          <p:spPr>
            <a:xfrm>
              <a:off x="7627621" y="322907"/>
              <a:ext cx="1269974" cy="276999"/>
            </a:xfrm>
            <a:prstGeom prst="rect">
              <a:avLst/>
            </a:prstGeom>
            <a:noFill/>
          </p:spPr>
          <p:txBody>
            <a:bodyPr wrap="square" rtlCol="0">
              <a:spAutoFit/>
            </a:bodyPr>
            <a:lstStyle/>
            <a:p>
              <a:r>
                <a:rPr lang="en-US" sz="1200" b="1" dirty="0" smtClean="0">
                  <a:solidFill>
                    <a:prstClr val="white">
                      <a:lumMod val="95000"/>
                    </a:prstClr>
                  </a:solidFill>
                </a:rPr>
                <a:t>#MAMConf14</a:t>
              </a:r>
              <a:endParaRPr lang="en-US" sz="1200" b="1" dirty="0">
                <a:solidFill>
                  <a:prstClr val="white">
                    <a:lumMod val="95000"/>
                  </a:prstClr>
                </a:solidFill>
              </a:endParaRPr>
            </a:p>
          </p:txBody>
        </p:sp>
      </p:grpSp>
      <p:cxnSp>
        <p:nvCxnSpPr>
          <p:cNvPr id="24" name="Straight Connector 23"/>
          <p:cNvCxnSpPr/>
          <p:nvPr userDrawn="1"/>
        </p:nvCxnSpPr>
        <p:spPr>
          <a:xfrm>
            <a:off x="-77912" y="5671825"/>
            <a:ext cx="9279372"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GS Doctop Placeholder"/>
          <p:cNvSpPr txBox="1"/>
          <p:nvPr userDrawn="1"/>
        </p:nvSpPr>
        <p:spPr>
          <a:xfrm>
            <a:off x="546100" y="0"/>
            <a:ext cx="5651500" cy="215444"/>
          </a:xfrm>
          <a:prstGeom prst="rect">
            <a:avLst/>
          </a:prstGeom>
          <a:noFill/>
        </p:spPr>
        <p:txBody>
          <a:bodyPr vert="horz" rtlCol="0">
            <a:spAutoFit/>
          </a:bodyPr>
          <a:lstStyle/>
          <a:p>
            <a:pPr algn="l"/>
            <a:r>
              <a:rPr lang="en-US" sz="800" b="0" smtClean="0">
                <a:latin typeface="Arial"/>
              </a:rPr>
              <a:t>pastrd\home\RMD\MVT\PPT Decks\Maximize_14_Template_updated_contact_info - Final 09Oct14.pptx</a:t>
            </a:r>
            <a:endParaRPr lang="en-US" sz="800" b="0">
              <a:latin typeface="Arial"/>
            </a:endParaRPr>
          </a:p>
        </p:txBody>
      </p:sp>
    </p:spTree>
    <p:extLst>
      <p:ext uri="{BB962C8B-B14F-4D97-AF65-F5344CB8AC3E}">
        <p14:creationId xmlns:p14="http://schemas.microsoft.com/office/powerpoint/2010/main" val="312390339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arc@refusespecialist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850" y="950139"/>
            <a:ext cx="7772400" cy="1146175"/>
          </a:xfrm>
        </p:spPr>
        <p:txBody>
          <a:bodyPr/>
          <a:lstStyle/>
          <a:p>
            <a:r>
              <a:rPr lang="en-US" b="1" dirty="0" smtClean="0"/>
              <a:t>MAXIMIZE</a:t>
            </a:r>
            <a:r>
              <a:rPr lang="en-US" dirty="0" smtClean="0"/>
              <a:t/>
            </a:r>
            <a:br>
              <a:rPr lang="en-US" dirty="0" smtClean="0"/>
            </a:br>
            <a:r>
              <a:rPr lang="en-US" sz="3600" dirty="0" smtClean="0"/>
              <a:t>2014 Multifamily Asset</a:t>
            </a:r>
            <a:br>
              <a:rPr lang="en-US" sz="3600" dirty="0" smtClean="0"/>
            </a:br>
            <a:r>
              <a:rPr lang="en-US" sz="3600" dirty="0" smtClean="0"/>
              <a:t>Management Conference</a:t>
            </a:r>
            <a:endParaRPr lang="en-US" sz="3600" dirty="0"/>
          </a:p>
        </p:txBody>
      </p:sp>
      <p:sp>
        <p:nvSpPr>
          <p:cNvPr id="3" name="Text Placeholder 2"/>
          <p:cNvSpPr>
            <a:spLocks noGrp="1"/>
          </p:cNvSpPr>
          <p:nvPr>
            <p:ph type="body" sz="quarter" idx="10"/>
          </p:nvPr>
        </p:nvSpPr>
        <p:spPr>
          <a:xfrm>
            <a:off x="474884" y="2942742"/>
            <a:ext cx="7848600" cy="685800"/>
          </a:xfrm>
        </p:spPr>
        <p:txBody>
          <a:bodyPr/>
          <a:lstStyle/>
          <a:p>
            <a:r>
              <a:rPr lang="en-US" sz="2800" dirty="0" smtClean="0"/>
              <a:t>Tuesday, October 14, 2014</a:t>
            </a:r>
            <a:endParaRPr lang="en-US" sz="2800" dirty="0"/>
          </a:p>
        </p:txBody>
      </p:sp>
      <p:sp>
        <p:nvSpPr>
          <p:cNvPr id="4" name="Text Placeholder 3"/>
          <p:cNvSpPr>
            <a:spLocks noGrp="1"/>
          </p:cNvSpPr>
          <p:nvPr>
            <p:ph type="body" sz="quarter" idx="11"/>
          </p:nvPr>
        </p:nvSpPr>
        <p:spPr>
          <a:xfrm>
            <a:off x="524122" y="3353042"/>
            <a:ext cx="7772400" cy="639404"/>
          </a:xfrm>
        </p:spPr>
        <p:txBody>
          <a:bodyPr/>
          <a:lstStyle/>
          <a:p>
            <a:r>
              <a:rPr lang="en-US" sz="2400" dirty="0" smtClean="0"/>
              <a:t>3:30 PM – 4:30 PM</a:t>
            </a:r>
            <a:endParaRPr lang="en-US" sz="2400" dirty="0"/>
          </a:p>
        </p:txBody>
      </p:sp>
    </p:spTree>
    <p:extLst>
      <p:ext uri="{BB962C8B-B14F-4D97-AF65-F5344CB8AC3E}">
        <p14:creationId xmlns:p14="http://schemas.microsoft.com/office/powerpoint/2010/main" val="2261880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18738" y="132777"/>
            <a:ext cx="7729864" cy="125607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What Types of Errors Were Corrected</a:t>
            </a:r>
            <a:endParaRPr lang="en-US" sz="4000" dirty="0"/>
          </a:p>
        </p:txBody>
      </p:sp>
      <p:sp>
        <p:nvSpPr>
          <p:cNvPr id="4" name="Content Placeholder 2"/>
          <p:cNvSpPr txBox="1">
            <a:spLocks/>
          </p:cNvSpPr>
          <p:nvPr/>
        </p:nvSpPr>
        <p:spPr>
          <a:xfrm>
            <a:off x="304800" y="1768273"/>
            <a:ext cx="8490408" cy="3554218"/>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smtClean="0">
                <a:solidFill>
                  <a:schemeClr val="accent3">
                    <a:lumMod val="50000"/>
                  </a:schemeClr>
                </a:solidFill>
              </a:rPr>
              <a:t>57 different line items across 77 active hauler accounts ranging from overcharges for equipment, to charging for disallowed items per the contracts such as Admin Fees, incorrect percentages for Fuel (and in most cases the fuel is negotiated to $0), etc…</a:t>
            </a:r>
          </a:p>
        </p:txBody>
      </p:sp>
    </p:spTree>
    <p:extLst>
      <p:ext uri="{BB962C8B-B14F-4D97-AF65-F5344CB8AC3E}">
        <p14:creationId xmlns:p14="http://schemas.microsoft.com/office/powerpoint/2010/main" val="1372629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198408" y="109812"/>
            <a:ext cx="7280694" cy="989814"/>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Overview</a:t>
            </a:r>
            <a:endParaRPr lang="en-US" sz="4000" dirty="0"/>
          </a:p>
        </p:txBody>
      </p:sp>
      <p:sp>
        <p:nvSpPr>
          <p:cNvPr id="4" name="Content Placeholder 6"/>
          <p:cNvSpPr txBox="1">
            <a:spLocks/>
          </p:cNvSpPr>
          <p:nvPr/>
        </p:nvSpPr>
        <p:spPr>
          <a:xfrm>
            <a:off x="470793" y="1302570"/>
            <a:ext cx="8164239" cy="350232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nSpc>
                <a:spcPct val="110000"/>
              </a:lnSpc>
              <a:spcBef>
                <a:spcPts val="600"/>
              </a:spcBef>
              <a:spcAft>
                <a:spcPts val="600"/>
              </a:spcAft>
              <a:buClr>
                <a:srgbClr val="90C226"/>
              </a:buClr>
              <a:buSzPct val="120000"/>
              <a:buBlip>
                <a:blip r:embed="rId2"/>
              </a:buBlip>
            </a:pPr>
            <a:r>
              <a:rPr lang="en-US" sz="2800" b="1" dirty="0" smtClean="0">
                <a:solidFill>
                  <a:schemeClr val="accent3">
                    <a:lumMod val="50000"/>
                  </a:schemeClr>
                </a:solidFill>
              </a:rPr>
              <a:t>Typical costs reduced 15%</a:t>
            </a:r>
          </a:p>
          <a:p>
            <a:pPr lvl="0">
              <a:lnSpc>
                <a:spcPct val="110000"/>
              </a:lnSpc>
              <a:spcBef>
                <a:spcPts val="600"/>
              </a:spcBef>
              <a:spcAft>
                <a:spcPts val="600"/>
              </a:spcAft>
              <a:buClr>
                <a:srgbClr val="90C226"/>
              </a:buClr>
              <a:buSzPct val="120000"/>
              <a:buBlip>
                <a:blip r:embed="rId2"/>
              </a:buBlip>
            </a:pPr>
            <a:r>
              <a:rPr lang="en-US" sz="2800" b="1" dirty="0" smtClean="0">
                <a:solidFill>
                  <a:schemeClr val="accent3">
                    <a:lumMod val="50000"/>
                  </a:schemeClr>
                </a:solidFill>
              </a:rPr>
              <a:t>Invoice audits identify errors in 27.62% of invoices</a:t>
            </a:r>
          </a:p>
          <a:p>
            <a:pPr lvl="0">
              <a:lnSpc>
                <a:spcPct val="110000"/>
              </a:lnSpc>
              <a:spcBef>
                <a:spcPts val="600"/>
              </a:spcBef>
              <a:spcAft>
                <a:spcPts val="600"/>
              </a:spcAft>
              <a:buClr>
                <a:srgbClr val="90C226"/>
              </a:buClr>
              <a:buSzPct val="120000"/>
              <a:buBlip>
                <a:blip r:embed="rId2"/>
              </a:buBlip>
            </a:pPr>
            <a:r>
              <a:rPr lang="en-US" sz="2800" b="1" dirty="0" smtClean="0">
                <a:solidFill>
                  <a:schemeClr val="accent3">
                    <a:lumMod val="50000"/>
                  </a:schemeClr>
                </a:solidFill>
              </a:rPr>
              <a:t>Contract management and robust reporting</a:t>
            </a:r>
          </a:p>
          <a:p>
            <a:pPr marL="0" indent="0" algn="just">
              <a:buFont typeface="Arial"/>
              <a:buNone/>
            </a:pPr>
            <a:endParaRPr lang="en-US" sz="1300" dirty="0" smtClean="0">
              <a:solidFill>
                <a:schemeClr val="accent3">
                  <a:lumMod val="50000"/>
                </a:schemeClr>
              </a:solidFill>
            </a:endParaRPr>
          </a:p>
        </p:txBody>
      </p:sp>
    </p:spTree>
    <p:extLst>
      <p:ext uri="{BB962C8B-B14F-4D97-AF65-F5344CB8AC3E}">
        <p14:creationId xmlns:p14="http://schemas.microsoft.com/office/powerpoint/2010/main" val="400053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32680" y="1452414"/>
            <a:ext cx="7848600" cy="754380"/>
          </a:xfrm>
        </p:spPr>
        <p:txBody>
          <a:bodyPr/>
          <a:lstStyle/>
          <a:p>
            <a:r>
              <a:rPr lang="en-US" dirty="0" smtClean="0"/>
              <a:t>Focusing on Water and Waste</a:t>
            </a:r>
            <a:endParaRPr lang="en-US" dirty="0"/>
          </a:p>
        </p:txBody>
      </p:sp>
      <p:sp>
        <p:nvSpPr>
          <p:cNvPr id="4" name="Text Placeholder 3"/>
          <p:cNvSpPr>
            <a:spLocks noGrp="1"/>
          </p:cNvSpPr>
          <p:nvPr>
            <p:ph type="body" sz="quarter" idx="11"/>
          </p:nvPr>
        </p:nvSpPr>
        <p:spPr>
          <a:xfrm>
            <a:off x="446748" y="2058786"/>
            <a:ext cx="7772400" cy="639404"/>
          </a:xfrm>
        </p:spPr>
        <p:txBody>
          <a:bodyPr/>
          <a:lstStyle/>
          <a:p>
            <a:r>
              <a:rPr lang="en-US" sz="3200" dirty="0" smtClean="0"/>
              <a:t>Chuck Crosby</a:t>
            </a:r>
            <a:endParaRPr lang="en-US" sz="3200" dirty="0"/>
          </a:p>
        </p:txBody>
      </p:sp>
      <p:sp>
        <p:nvSpPr>
          <p:cNvPr id="5" name="Text Placeholder 4"/>
          <p:cNvSpPr>
            <a:spLocks noGrp="1"/>
          </p:cNvSpPr>
          <p:nvPr>
            <p:ph type="body" sz="quarter" idx="12"/>
          </p:nvPr>
        </p:nvSpPr>
        <p:spPr>
          <a:xfrm>
            <a:off x="474884" y="2445722"/>
            <a:ext cx="7772400" cy="518575"/>
          </a:xfrm>
        </p:spPr>
        <p:txBody>
          <a:bodyPr/>
          <a:lstStyle/>
          <a:p>
            <a:r>
              <a:rPr lang="en-US" sz="2400" dirty="0" smtClean="0"/>
              <a:t>Vice President, National Exemption Service</a:t>
            </a:r>
            <a:endParaRPr lang="en-US" sz="2400" dirty="0"/>
          </a:p>
        </p:txBody>
      </p:sp>
    </p:spTree>
    <p:extLst>
      <p:ext uri="{BB962C8B-B14F-4D97-AF65-F5344CB8AC3E}">
        <p14:creationId xmlns:p14="http://schemas.microsoft.com/office/powerpoint/2010/main" val="1102125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AutoShape 1"/>
          <p:cNvSpPr>
            <a:spLocks noChangeArrowheads="1"/>
          </p:cNvSpPr>
          <p:nvPr/>
        </p:nvSpPr>
        <p:spPr bwMode="auto">
          <a:xfrm>
            <a:off x="549275" y="0"/>
            <a:ext cx="5194300" cy="182563"/>
          </a:xfrm>
          <a:prstGeom prst="roundRect">
            <a:avLst>
              <a:gd name="adj" fmla="val 875"/>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0" name="Text Box 2"/>
          <p:cNvSpPr txBox="1">
            <a:spLocks noChangeArrowheads="1"/>
          </p:cNvSpPr>
          <p:nvPr/>
        </p:nvSpPr>
        <p:spPr bwMode="auto">
          <a:xfrm>
            <a:off x="914722" y="224446"/>
            <a:ext cx="5493112" cy="45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800" b="1" u="sng" dirty="0">
                <a:latin typeface="Arial" panose="020B0604020202020204" pitchFamily="34" charset="0"/>
                <a:cs typeface="Arial" panose="020B0604020202020204" pitchFamily="34" charset="0"/>
              </a:rPr>
              <a:t>Utility Audits</a:t>
            </a:r>
          </a:p>
        </p:txBody>
      </p:sp>
      <p:sp>
        <p:nvSpPr>
          <p:cNvPr id="12291" name="Text Box 3"/>
          <p:cNvSpPr txBox="1">
            <a:spLocks noChangeArrowheads="1"/>
          </p:cNvSpPr>
          <p:nvPr/>
        </p:nvSpPr>
        <p:spPr bwMode="auto">
          <a:xfrm>
            <a:off x="913767" y="763976"/>
            <a:ext cx="7407275" cy="1166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Definition</a:t>
            </a:r>
          </a:p>
          <a:p>
            <a:pPr lvl="1">
              <a:lnSpc>
                <a:spcPct val="102000"/>
              </a:lnSpc>
            </a:pPr>
            <a:r>
              <a:rPr lang="en-US" altLang="en-US" sz="22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Review of utility expenses </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Purpose: secure refunds, and lower costs</a:t>
            </a:r>
          </a:p>
        </p:txBody>
      </p:sp>
      <p:sp>
        <p:nvSpPr>
          <p:cNvPr id="12292" name="Text Box 4"/>
          <p:cNvSpPr txBox="1">
            <a:spLocks noChangeArrowheads="1"/>
          </p:cNvSpPr>
          <p:nvPr/>
        </p:nvSpPr>
        <p:spPr bwMode="auto">
          <a:xfrm>
            <a:off x="911960" y="1933330"/>
            <a:ext cx="7409082" cy="781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Opportunities</a:t>
            </a:r>
          </a:p>
          <a:p>
            <a:pPr lvl="1">
              <a:lnSpc>
                <a:spcPct val="102000"/>
              </a:lnSpc>
            </a:pPr>
            <a:r>
              <a:rPr lang="en-US" altLang="en-US" sz="22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Utilities: Water/Sewer, Gas, Electric, Telecom (WGET)</a:t>
            </a:r>
          </a:p>
        </p:txBody>
      </p:sp>
      <p:sp>
        <p:nvSpPr>
          <p:cNvPr id="12293" name="Text Box 5"/>
          <p:cNvSpPr txBox="1">
            <a:spLocks noChangeArrowheads="1"/>
          </p:cNvSpPr>
          <p:nvPr/>
        </p:nvSpPr>
        <p:spPr bwMode="auto">
          <a:xfrm>
            <a:off x="911959" y="2619595"/>
            <a:ext cx="2983765" cy="1797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1pPr>
            <a:lvl2pPr>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2pPr>
            <a:lvl3pPr>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3pPr>
            <a:lvl4pPr>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4pPr>
            <a:lvl5pPr>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720725" algn="l"/>
                <a:tab pos="1444625" algn="l"/>
                <a:tab pos="2168525" algn="l"/>
                <a:tab pos="2892425" algn="l"/>
                <a:tab pos="3616325" algn="l"/>
                <a:tab pos="4343400" algn="l"/>
                <a:tab pos="5064125" algn="l"/>
                <a:tab pos="5788025" algn="l"/>
                <a:tab pos="6511925" algn="l"/>
                <a:tab pos="7235825"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9pPr>
          </a:lstStyle>
          <a:p>
            <a:pPr lvl="1">
              <a:lnSpc>
                <a:spcPct val="102000"/>
              </a:lnSpc>
            </a:pPr>
            <a:r>
              <a:rPr lang="en-US" altLang="en-US" sz="22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Ranking of </a:t>
            </a:r>
            <a:r>
              <a:rPr lang="en-US" altLang="en-US" sz="2000" dirty="0" smtClean="0">
                <a:latin typeface="Arial" panose="020B0604020202020204" pitchFamily="34" charset="0"/>
                <a:cs typeface="Arial" panose="020B0604020202020204" pitchFamily="34" charset="0"/>
              </a:rPr>
              <a:t>ROI</a:t>
            </a:r>
          </a:p>
          <a:p>
            <a:pPr marL="1257300" lvl="2" indent="-342900">
              <a:lnSpc>
                <a:spcPct val="102000"/>
              </a:lnSpc>
              <a:buFont typeface="+mj-lt"/>
              <a:buAutoNum type="arabicPeriod"/>
            </a:pPr>
            <a:r>
              <a:rPr lang="en-US" altLang="en-US" dirty="0" smtClean="0">
                <a:latin typeface="Arial" panose="020B0604020202020204" pitchFamily="34" charset="0"/>
                <a:cs typeface="Arial" panose="020B0604020202020204" pitchFamily="34" charset="0"/>
              </a:rPr>
              <a:t>Electric</a:t>
            </a:r>
          </a:p>
          <a:p>
            <a:pPr marL="1257300" lvl="2" indent="-342900">
              <a:lnSpc>
                <a:spcPct val="102000"/>
              </a:lnSpc>
              <a:buFont typeface="+mj-lt"/>
              <a:buAutoNum type="arabicPeriod"/>
            </a:pPr>
            <a:r>
              <a:rPr lang="en-US" altLang="en-US" dirty="0" smtClean="0">
                <a:latin typeface="Arial" panose="020B0604020202020204" pitchFamily="34" charset="0"/>
                <a:cs typeface="Arial" panose="020B0604020202020204" pitchFamily="34" charset="0"/>
              </a:rPr>
              <a:t>Gas</a:t>
            </a:r>
          </a:p>
          <a:p>
            <a:pPr marL="1257300" lvl="2" indent="-342900">
              <a:lnSpc>
                <a:spcPct val="102000"/>
              </a:lnSpc>
              <a:buFont typeface="+mj-lt"/>
              <a:buAutoNum type="arabicPeriod"/>
            </a:pPr>
            <a:r>
              <a:rPr lang="en-US" altLang="en-US" dirty="0" smtClean="0">
                <a:latin typeface="Arial" panose="020B0604020202020204" pitchFamily="34" charset="0"/>
                <a:cs typeface="Arial" panose="020B0604020202020204" pitchFamily="34" charset="0"/>
              </a:rPr>
              <a:t>Water/Sewer</a:t>
            </a:r>
          </a:p>
          <a:p>
            <a:pPr marL="1257300" lvl="2" indent="-342900">
              <a:lnSpc>
                <a:spcPct val="102000"/>
              </a:lnSpc>
              <a:buFont typeface="+mj-lt"/>
              <a:buAutoNum type="arabicPeriod"/>
            </a:pPr>
            <a:r>
              <a:rPr lang="en-US" altLang="en-US" dirty="0" smtClean="0">
                <a:latin typeface="Arial" panose="020B0604020202020204" pitchFamily="34" charset="0"/>
                <a:cs typeface="Arial" panose="020B0604020202020204" pitchFamily="34" charset="0"/>
              </a:rPr>
              <a:t>Telecom</a:t>
            </a:r>
            <a:endParaRPr lang="en-US" altLang="en-US" dirty="0">
              <a:latin typeface="Arial" panose="020B0604020202020204" pitchFamily="34" charset="0"/>
              <a:cs typeface="Arial" panose="020B0604020202020204" pitchFamily="34" charset="0"/>
            </a:endParaRPr>
          </a:p>
          <a:p>
            <a:pPr>
              <a:lnSpc>
                <a:spcPct val="102000"/>
              </a:lnSpc>
              <a:buClrTx/>
              <a:buFontTx/>
              <a:buNone/>
            </a:pPr>
            <a:endParaRPr lang="en-US" altLang="en-US" sz="2200" dirty="0">
              <a:latin typeface="Arial" panose="020B0604020202020204" pitchFamily="34" charset="0"/>
              <a:cs typeface="Arial" panose="020B0604020202020204" pitchFamily="34" charset="0"/>
            </a:endParaRPr>
          </a:p>
        </p:txBody>
      </p:sp>
      <p:sp>
        <p:nvSpPr>
          <p:cNvPr id="12294" name="Text Box 6"/>
          <p:cNvSpPr txBox="1">
            <a:spLocks noChangeArrowheads="1"/>
          </p:cNvSpPr>
          <p:nvPr/>
        </p:nvSpPr>
        <p:spPr bwMode="auto">
          <a:xfrm>
            <a:off x="914722" y="4346916"/>
            <a:ext cx="2746556" cy="10621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000" dirty="0">
                <a:latin typeface="Arial" panose="020B0604020202020204" pitchFamily="34" charset="0"/>
                <a:cs typeface="Arial" panose="020B0604020202020204" pitchFamily="34" charset="0"/>
              </a:rPr>
              <a:t>Examples</a:t>
            </a:r>
          </a:p>
          <a:p>
            <a:pPr>
              <a:lnSpc>
                <a:spcPct val="102000"/>
              </a:lnSpc>
              <a:buClrTx/>
              <a:buFontTx/>
              <a:buNone/>
            </a:pPr>
            <a:r>
              <a:rPr lang="en-US" altLang="en-US" sz="2000" dirty="0">
                <a:latin typeface="Arial" panose="020B0604020202020204" pitchFamily="34" charset="0"/>
                <a:cs typeface="Arial" panose="020B0604020202020204" pitchFamily="34" charset="0"/>
              </a:rPr>
              <a:t>Costs</a:t>
            </a:r>
          </a:p>
          <a:p>
            <a:pPr>
              <a:lnSpc>
                <a:spcPct val="102000"/>
              </a:lnSpc>
              <a:buClrTx/>
              <a:buFontTx/>
              <a:buNone/>
            </a:pPr>
            <a:r>
              <a:rPr lang="en-US" altLang="en-US" sz="2000" dirty="0">
                <a:latin typeface="Arial" panose="020B0604020202020204" pitchFamily="34" charset="0"/>
                <a:cs typeface="Arial" panose="020B0604020202020204" pitchFamily="34" charset="0"/>
              </a:rPr>
              <a:t>Buying Guide</a:t>
            </a:r>
          </a:p>
        </p:txBody>
      </p:sp>
    </p:spTree>
    <p:extLst>
      <p:ext uri="{BB962C8B-B14F-4D97-AF65-F5344CB8AC3E}">
        <p14:creationId xmlns:p14="http://schemas.microsoft.com/office/powerpoint/2010/main" val="341589320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2" fill="hold">
                                          <p:stCondLst>
                                            <p:cond delay="0"/>
                                          </p:stCondLst>
                                        </p:cTn>
                                        <p:tgtEl>
                                          <p:spTgt spid="12291"/>
                                        </p:tgtEl>
                                        <p:attrNameLst>
                                          <p:attrName>style.visibility</p:attrName>
                                        </p:attrNameLst>
                                      </p:cBhvr>
                                      <p:to>
                                        <p:strVal val="visible"/>
                                      </p:to>
                                    </p:set>
                                    <p:anim calcmode="lin" valueType="num">
                                      <p:cBhvr additive="repl">
                                        <p:cTn id="7" dur="1000" fill="hold"/>
                                        <p:tgtEl>
                                          <p:spTgt spid="12291"/>
                                        </p:tgtEl>
                                        <p:attrNameLst>
                                          <p:attrName>ppt_x</p:attrName>
                                        </p:attrNameLst>
                                      </p:cBhvr>
                                      <p:tavLst>
                                        <p:tav tm="100000">
                                          <p:val>
                                            <p:strVal val="#ppt_x"/>
                                          </p:val>
                                        </p:tav>
                                        <p:tav>
                                          <p:val>
                                            <p:strVal val="#ppt_x"/>
                                          </p:val>
                                        </p:tav>
                                      </p:tavLst>
                                    </p:anim>
                                    <p:anim calcmode="lin" valueType="num">
                                      <p:cBhvr additive="repl">
                                        <p:cTn id="8" dur="1000" fill="hold"/>
                                        <p:tgtEl>
                                          <p:spTgt spid="12291"/>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2" fill="hold">
                                          <p:stCondLst>
                                            <p:cond delay="0"/>
                                          </p:stCondLst>
                                        </p:cTn>
                                        <p:tgtEl>
                                          <p:spTgt spid="12292"/>
                                        </p:tgtEl>
                                        <p:attrNameLst>
                                          <p:attrName>style.visibility</p:attrName>
                                        </p:attrNameLst>
                                      </p:cBhvr>
                                      <p:to>
                                        <p:strVal val="visible"/>
                                      </p:to>
                                    </p:set>
                                    <p:anim calcmode="lin" valueType="num">
                                      <p:cBhvr additive="repl">
                                        <p:cTn id="13" dur="1000" fill="hold"/>
                                        <p:tgtEl>
                                          <p:spTgt spid="12292"/>
                                        </p:tgtEl>
                                        <p:attrNameLst>
                                          <p:attrName>ppt_x</p:attrName>
                                        </p:attrNameLst>
                                      </p:cBhvr>
                                      <p:tavLst>
                                        <p:tav tm="100000">
                                          <p:val>
                                            <p:strVal val="#ppt_x"/>
                                          </p:val>
                                        </p:tav>
                                        <p:tav>
                                          <p:val>
                                            <p:strVal val="#ppt_x"/>
                                          </p:val>
                                        </p:tav>
                                      </p:tavLst>
                                    </p:anim>
                                    <p:anim calcmode="lin" valueType="num">
                                      <p:cBhvr additive="repl">
                                        <p:cTn id="14" dur="1000" fill="hold"/>
                                        <p:tgtEl>
                                          <p:spTgt spid="12292"/>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2" fill="hold">
                                          <p:stCondLst>
                                            <p:cond delay="0"/>
                                          </p:stCondLst>
                                        </p:cTn>
                                        <p:tgtEl>
                                          <p:spTgt spid="12293"/>
                                        </p:tgtEl>
                                        <p:attrNameLst>
                                          <p:attrName>style.visibility</p:attrName>
                                        </p:attrNameLst>
                                      </p:cBhvr>
                                      <p:to>
                                        <p:strVal val="visible"/>
                                      </p:to>
                                    </p:set>
                                    <p:anim calcmode="lin" valueType="num">
                                      <p:cBhvr additive="repl">
                                        <p:cTn id="19" dur="1000" fill="hold"/>
                                        <p:tgtEl>
                                          <p:spTgt spid="12293"/>
                                        </p:tgtEl>
                                        <p:attrNameLst>
                                          <p:attrName>ppt_x</p:attrName>
                                        </p:attrNameLst>
                                      </p:cBhvr>
                                      <p:tavLst>
                                        <p:tav tm="100000">
                                          <p:val>
                                            <p:strVal val="#ppt_x"/>
                                          </p:val>
                                        </p:tav>
                                        <p:tav>
                                          <p:val>
                                            <p:strVal val="#ppt_x"/>
                                          </p:val>
                                        </p:tav>
                                      </p:tavLst>
                                    </p:anim>
                                    <p:anim calcmode="lin" valueType="num">
                                      <p:cBhvr additive="repl">
                                        <p:cTn id="20" dur="1000" fill="hold"/>
                                        <p:tgtEl>
                                          <p:spTgt spid="12293"/>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2" fill="hold">
                                          <p:stCondLst>
                                            <p:cond delay="0"/>
                                          </p:stCondLst>
                                        </p:cTn>
                                        <p:tgtEl>
                                          <p:spTgt spid="12294"/>
                                        </p:tgtEl>
                                        <p:attrNameLst>
                                          <p:attrName>style.visibility</p:attrName>
                                        </p:attrNameLst>
                                      </p:cBhvr>
                                      <p:to>
                                        <p:strVal val="visible"/>
                                      </p:to>
                                    </p:set>
                                    <p:anim calcmode="lin" valueType="num">
                                      <p:cBhvr additive="repl">
                                        <p:cTn id="25" dur="1000" fill="hold"/>
                                        <p:tgtEl>
                                          <p:spTgt spid="12294"/>
                                        </p:tgtEl>
                                        <p:attrNameLst>
                                          <p:attrName>ppt_x</p:attrName>
                                        </p:attrNameLst>
                                      </p:cBhvr>
                                      <p:tavLst>
                                        <p:tav tm="100000">
                                          <p:val>
                                            <p:strVal val="#ppt_x"/>
                                          </p:val>
                                        </p:tav>
                                        <p:tav>
                                          <p:val>
                                            <p:strVal val="#ppt_x"/>
                                          </p:val>
                                        </p:tav>
                                      </p:tavLst>
                                    </p:anim>
                                    <p:anim calcmode="lin" valueType="num">
                                      <p:cBhvr additive="repl">
                                        <p:cTn id="26" dur="1000" fill="hold"/>
                                        <p:tgtEl>
                                          <p:spTgt spid="12294"/>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1"/>
          <p:cNvSpPr>
            <a:spLocks noChangeArrowheads="1"/>
          </p:cNvSpPr>
          <p:nvPr/>
        </p:nvSpPr>
        <p:spPr bwMode="auto">
          <a:xfrm>
            <a:off x="549275" y="0"/>
            <a:ext cx="5232400" cy="182563"/>
          </a:xfrm>
          <a:prstGeom prst="roundRect">
            <a:avLst>
              <a:gd name="adj" fmla="val 875"/>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14" name="Text Box 2"/>
          <p:cNvSpPr txBox="1">
            <a:spLocks noChangeArrowheads="1"/>
          </p:cNvSpPr>
          <p:nvPr/>
        </p:nvSpPr>
        <p:spPr bwMode="auto">
          <a:xfrm>
            <a:off x="914722" y="294785"/>
            <a:ext cx="5394325"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800" b="1" u="sng" dirty="0" err="1">
                <a:latin typeface="Arial" panose="020B0604020202020204" pitchFamily="34" charset="0"/>
                <a:cs typeface="Arial" panose="020B0604020202020204" pitchFamily="34" charset="0"/>
              </a:rPr>
              <a:t>Submetering</a:t>
            </a:r>
            <a:endParaRPr lang="en-US" altLang="en-US" sz="2800" b="1" u="sng" dirty="0">
              <a:latin typeface="Arial" panose="020B0604020202020204" pitchFamily="34" charset="0"/>
              <a:cs typeface="Arial" panose="020B0604020202020204" pitchFamily="34" charset="0"/>
            </a:endParaRPr>
          </a:p>
        </p:txBody>
      </p:sp>
      <p:sp>
        <p:nvSpPr>
          <p:cNvPr id="13315" name="Text Box 3"/>
          <p:cNvSpPr txBox="1">
            <a:spLocks noChangeArrowheads="1"/>
          </p:cNvSpPr>
          <p:nvPr/>
        </p:nvSpPr>
        <p:spPr bwMode="auto">
          <a:xfrm>
            <a:off x="514350" y="1900238"/>
            <a:ext cx="6392863" cy="401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1pPr>
            <a:lvl2pPr>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2pPr>
            <a:lvl3pPr>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3pPr>
            <a:lvl4pPr>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4pPr>
            <a:lvl5pPr>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720725" algn="l"/>
                <a:tab pos="1444625" algn="l"/>
                <a:tab pos="2168525" algn="l"/>
                <a:tab pos="2892425" algn="l"/>
                <a:tab pos="3616325" algn="l"/>
                <a:tab pos="43434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Microsoft YaHei" charset="-122"/>
              </a:defRPr>
            </a:lvl9pPr>
          </a:lstStyle>
          <a:p>
            <a:pPr>
              <a:lnSpc>
                <a:spcPct val="102000"/>
              </a:lnSpc>
              <a:buClrTx/>
              <a:buFontTx/>
              <a:buNone/>
            </a:pPr>
            <a:r>
              <a:rPr lang="en-US" altLang="en-US">
                <a:latin typeface="Calibri" charset="0"/>
              </a:rPr>
              <a:t>	 </a:t>
            </a:r>
          </a:p>
        </p:txBody>
      </p:sp>
      <p:sp>
        <p:nvSpPr>
          <p:cNvPr id="13316" name="Text Box 4"/>
          <p:cNvSpPr txBox="1">
            <a:spLocks noChangeArrowheads="1"/>
          </p:cNvSpPr>
          <p:nvPr/>
        </p:nvSpPr>
        <p:spPr bwMode="auto">
          <a:xfrm>
            <a:off x="913548" y="2359025"/>
            <a:ext cx="5121275" cy="10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smtClean="0">
                <a:latin typeface="Arial" panose="020B0604020202020204" pitchFamily="34" charset="0"/>
                <a:cs typeface="Arial" panose="020B0604020202020204" pitchFamily="34" charset="0"/>
              </a:rPr>
              <a:t>Application</a:t>
            </a:r>
          </a:p>
          <a:p>
            <a:pPr lvl="1">
              <a:lnSpc>
                <a:spcPct val="102000"/>
              </a:lnSpc>
            </a:pPr>
            <a:r>
              <a:rPr lang="en-US" altLang="en-US" sz="2000" dirty="0" smtClean="0">
                <a:latin typeface="Arial" panose="020B0604020202020204" pitchFamily="34" charset="0"/>
                <a:cs typeface="Arial" panose="020B0604020202020204" pitchFamily="34" charset="0"/>
              </a:rPr>
              <a:t>-</a:t>
            </a:r>
            <a:r>
              <a:rPr lang="en-US" altLang="en-US" sz="2400" dirty="0" smtClean="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Indoor </a:t>
            </a:r>
            <a:r>
              <a:rPr lang="en-US" altLang="en-US" sz="2000" dirty="0">
                <a:latin typeface="Arial" panose="020B0604020202020204" pitchFamily="34" charset="0"/>
                <a:cs typeface="Arial" panose="020B0604020202020204" pitchFamily="34" charset="0"/>
              </a:rPr>
              <a:t>Vs. </a:t>
            </a:r>
            <a:r>
              <a:rPr lang="en-US" altLang="en-US" sz="2000" dirty="0" smtClean="0">
                <a:latin typeface="Arial" panose="020B0604020202020204" pitchFamily="34" charset="0"/>
                <a:cs typeface="Arial" panose="020B0604020202020204" pitchFamily="34" charset="0"/>
              </a:rPr>
              <a:t>Outdoor</a:t>
            </a:r>
          </a:p>
          <a:p>
            <a:pPr lvl="1">
              <a:lnSpc>
                <a:spcPct val="102000"/>
              </a:lnSpc>
            </a:pPr>
            <a:r>
              <a:rPr lang="en-US" altLang="en-US" sz="2000" dirty="0" smtClean="0">
                <a:latin typeface="Arial" panose="020B0604020202020204" pitchFamily="34" charset="0"/>
                <a:cs typeface="Arial" panose="020B0604020202020204" pitchFamily="34" charset="0"/>
              </a:rPr>
              <a:t>- Full </a:t>
            </a:r>
            <a:r>
              <a:rPr lang="en-US" altLang="en-US" sz="2000" dirty="0">
                <a:latin typeface="Arial" panose="020B0604020202020204" pitchFamily="34" charset="0"/>
                <a:cs typeface="Arial" panose="020B0604020202020204" pitchFamily="34" charset="0"/>
              </a:rPr>
              <a:t>Vs. Partial Capture</a:t>
            </a:r>
          </a:p>
        </p:txBody>
      </p:sp>
      <p:sp>
        <p:nvSpPr>
          <p:cNvPr id="13317" name="Text Box 5"/>
          <p:cNvSpPr txBox="1">
            <a:spLocks noChangeArrowheads="1"/>
          </p:cNvSpPr>
          <p:nvPr/>
        </p:nvSpPr>
        <p:spPr bwMode="auto">
          <a:xfrm>
            <a:off x="913548" y="3529722"/>
            <a:ext cx="6278562" cy="18900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Pitfalls</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Equipment</a:t>
            </a:r>
          </a:p>
          <a:p>
            <a:pPr marL="1257300" lvl="2" indent="-342900">
              <a:lnSpc>
                <a:spcPct val="102000"/>
              </a:lnSpc>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Wrong </a:t>
            </a:r>
            <a:r>
              <a:rPr lang="en-US" altLang="en-US" dirty="0">
                <a:latin typeface="Arial" panose="020B0604020202020204" pitchFamily="34" charset="0"/>
                <a:cs typeface="Arial" panose="020B0604020202020204" pitchFamily="34" charset="0"/>
              </a:rPr>
              <a:t>Type</a:t>
            </a:r>
          </a:p>
          <a:p>
            <a:pPr marL="1257300" lvl="2" indent="-342900">
              <a:lnSpc>
                <a:spcPct val="102000"/>
              </a:lnSpc>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Non-Compliant</a:t>
            </a:r>
            <a:endParaRPr lang="en-US" altLang="en-US" dirty="0">
              <a:latin typeface="Arial" panose="020B0604020202020204" pitchFamily="34" charset="0"/>
              <a:cs typeface="Arial" panose="020B0604020202020204" pitchFamily="34" charset="0"/>
            </a:endParaRPr>
          </a:p>
          <a:p>
            <a:pPr marL="1257300" lvl="2" indent="-342900">
              <a:lnSpc>
                <a:spcPct val="102000"/>
              </a:lnSpc>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Overkill</a:t>
            </a:r>
            <a:endParaRPr lang="en-US" altLang="en-US" dirty="0">
              <a:latin typeface="Arial" panose="020B0604020202020204" pitchFamily="34" charset="0"/>
              <a:cs typeface="Arial" panose="020B0604020202020204" pitchFamily="34" charset="0"/>
            </a:endParaRPr>
          </a:p>
          <a:p>
            <a:pPr marL="1257300" lvl="2" indent="-342900">
              <a:lnSpc>
                <a:spcPct val="102000"/>
              </a:lnSpc>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Proprietary</a:t>
            </a:r>
            <a:endParaRPr lang="en-US" altLang="en-US" dirty="0">
              <a:latin typeface="Arial" panose="020B0604020202020204" pitchFamily="34" charset="0"/>
              <a:cs typeface="Arial" panose="020B0604020202020204" pitchFamily="34" charset="0"/>
            </a:endParaRPr>
          </a:p>
        </p:txBody>
      </p:sp>
      <p:sp>
        <p:nvSpPr>
          <p:cNvPr id="13324" name="Text Box 12"/>
          <p:cNvSpPr txBox="1">
            <a:spLocks noChangeArrowheads="1"/>
          </p:cNvSpPr>
          <p:nvPr/>
        </p:nvSpPr>
        <p:spPr bwMode="auto">
          <a:xfrm>
            <a:off x="913767" y="979217"/>
            <a:ext cx="6308725" cy="1379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smtClean="0">
                <a:latin typeface="Arial" panose="020B0604020202020204" pitchFamily="34" charset="0"/>
                <a:cs typeface="Arial" panose="020B0604020202020204" pitchFamily="34" charset="0"/>
              </a:rPr>
              <a:t>Definition</a:t>
            </a:r>
          </a:p>
          <a:p>
            <a:pPr lvl="1">
              <a:lnSpc>
                <a:spcPct val="102000"/>
              </a:lnSpc>
            </a:pPr>
            <a:r>
              <a:rPr lang="en-US" altLang="en-US" sz="2000" dirty="0" smtClean="0">
                <a:latin typeface="Arial" panose="020B0604020202020204" pitchFamily="34" charset="0"/>
                <a:cs typeface="Arial" panose="020B0604020202020204" pitchFamily="34" charset="0"/>
              </a:rPr>
              <a:t>- Metering equipment installed in each unit</a:t>
            </a:r>
          </a:p>
          <a:p>
            <a:pPr lvl="1">
              <a:lnSpc>
                <a:spcPct val="102000"/>
              </a:lnSpc>
            </a:pPr>
            <a:r>
              <a:rPr lang="en-US" altLang="en-US" sz="2000" dirty="0" smtClean="0">
                <a:latin typeface="Arial" panose="020B0604020202020204" pitchFamily="34" charset="0"/>
                <a:cs typeface="Arial" panose="020B0604020202020204" pitchFamily="34" charset="0"/>
              </a:rPr>
              <a:t>- Captures </a:t>
            </a:r>
            <a:r>
              <a:rPr lang="en-US" altLang="en-US" sz="2000" dirty="0">
                <a:latin typeface="Arial" panose="020B0604020202020204" pitchFamily="34" charset="0"/>
                <a:cs typeface="Arial" panose="020B0604020202020204" pitchFamily="34" charset="0"/>
              </a:rPr>
              <a:t>utility consumed</a:t>
            </a:r>
          </a:p>
          <a:p>
            <a:pPr marL="1200150" lvl="2" indent="-285750">
              <a:lnSpc>
                <a:spcPct val="102000"/>
              </a:lnSpc>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Utilities </a:t>
            </a:r>
            <a:r>
              <a:rPr lang="en-US" altLang="en-US" dirty="0">
                <a:latin typeface="Arial" panose="020B0604020202020204" pitchFamily="34" charset="0"/>
                <a:cs typeface="Arial" panose="020B0604020202020204" pitchFamily="34" charset="0"/>
              </a:rPr>
              <a:t>for which </a:t>
            </a:r>
            <a:r>
              <a:rPr lang="en-US" altLang="en-US" u="sng" dirty="0">
                <a:latin typeface="Arial" panose="020B0604020202020204" pitchFamily="34" charset="0"/>
                <a:cs typeface="Arial" panose="020B0604020202020204" pitchFamily="34" charset="0"/>
              </a:rPr>
              <a:t>YOU</a:t>
            </a:r>
            <a:r>
              <a:rPr lang="en-US" altLang="en-US" dirty="0">
                <a:latin typeface="Arial" panose="020B0604020202020204" pitchFamily="34" charset="0"/>
                <a:cs typeface="Arial" panose="020B0604020202020204" pitchFamily="34" charset="0"/>
              </a:rPr>
              <a:t> are responsible</a:t>
            </a:r>
          </a:p>
        </p:txBody>
      </p:sp>
    </p:spTree>
    <p:extLst>
      <p:ext uri="{BB962C8B-B14F-4D97-AF65-F5344CB8AC3E}">
        <p14:creationId xmlns:p14="http://schemas.microsoft.com/office/powerpoint/2010/main" val="23582723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4" fill="hold">
                                          <p:stCondLst>
                                            <p:cond delay="0"/>
                                          </p:stCondLst>
                                        </p:cTn>
                                        <p:tgtEl>
                                          <p:spTgt spid="13324"/>
                                        </p:tgtEl>
                                        <p:attrNameLst>
                                          <p:attrName>style.visibility</p:attrName>
                                        </p:attrNameLst>
                                      </p:cBhvr>
                                      <p:to>
                                        <p:strVal val="visible"/>
                                      </p:to>
                                    </p:set>
                                    <p:anim calcmode="lin" valueType="num">
                                      <p:cBhvr additive="repl">
                                        <p:cTn id="7" dur="2000" fill="hold"/>
                                        <p:tgtEl>
                                          <p:spTgt spid="13324"/>
                                        </p:tgtEl>
                                        <p:attrNameLst>
                                          <p:attrName>ppt_x</p:attrName>
                                        </p:attrNameLst>
                                      </p:cBhvr>
                                      <p:tavLst>
                                        <p:tav tm="100000">
                                          <p:val>
                                            <p:strVal val="#ppt_x"/>
                                          </p:val>
                                        </p:tav>
                                        <p:tav>
                                          <p:val>
                                            <p:strVal val="#ppt_x"/>
                                          </p:val>
                                        </p:tav>
                                      </p:tavLst>
                                    </p:anim>
                                    <p:anim calcmode="lin" valueType="num">
                                      <p:cBhvr additive="repl">
                                        <p:cTn id="8" dur="2000" fill="hold"/>
                                        <p:tgtEl>
                                          <p:spTgt spid="13324"/>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3316"/>
                                        </p:tgtEl>
                                        <p:attrNameLst>
                                          <p:attrName>style.visibility</p:attrName>
                                        </p:attrNameLst>
                                      </p:cBhvr>
                                      <p:to>
                                        <p:strVal val="visible"/>
                                      </p:to>
                                    </p:set>
                                    <p:anim calcmode="lin" valueType="num">
                                      <p:cBhvr additive="repl">
                                        <p:cTn id="13" dur="500" fill="hold"/>
                                        <p:tgtEl>
                                          <p:spTgt spid="13316"/>
                                        </p:tgtEl>
                                        <p:attrNameLst>
                                          <p:attrName>ppt_x</p:attrName>
                                        </p:attrNameLst>
                                      </p:cBhvr>
                                      <p:tavLst>
                                        <p:tav tm="100000">
                                          <p:val>
                                            <p:strVal val="#ppt_x"/>
                                          </p:val>
                                        </p:tav>
                                        <p:tav>
                                          <p:val>
                                            <p:strVal val="#ppt_x"/>
                                          </p:val>
                                        </p:tav>
                                      </p:tavLst>
                                    </p:anim>
                                    <p:anim calcmode="lin" valueType="num">
                                      <p:cBhvr additive="repl">
                                        <p:cTn id="14" dur="500" fill="hold"/>
                                        <p:tgtEl>
                                          <p:spTgt spid="13316"/>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3317"/>
                                        </p:tgtEl>
                                        <p:attrNameLst>
                                          <p:attrName>style.visibility</p:attrName>
                                        </p:attrNameLst>
                                      </p:cBhvr>
                                      <p:to>
                                        <p:strVal val="visible"/>
                                      </p:to>
                                    </p:set>
                                    <p:anim calcmode="lin" valueType="num">
                                      <p:cBhvr additive="repl">
                                        <p:cTn id="19" dur="500" fill="hold"/>
                                        <p:tgtEl>
                                          <p:spTgt spid="13317"/>
                                        </p:tgtEl>
                                        <p:attrNameLst>
                                          <p:attrName>ppt_x</p:attrName>
                                        </p:attrNameLst>
                                      </p:cBhvr>
                                      <p:tavLst>
                                        <p:tav tm="100000">
                                          <p:val>
                                            <p:strVal val="#ppt_x"/>
                                          </p:val>
                                        </p:tav>
                                        <p:tav>
                                          <p:val>
                                            <p:strVal val="#ppt_x"/>
                                          </p:val>
                                        </p:tav>
                                      </p:tavLst>
                                    </p:anim>
                                    <p:anim calcmode="lin" valueType="num">
                                      <p:cBhvr additive="repl">
                                        <p:cTn id="20" dur="500" fill="hold"/>
                                        <p:tgtEl>
                                          <p:spTgt spid="13317"/>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p:cNvSpPr>
            <a:spLocks noChangeArrowheads="1"/>
          </p:cNvSpPr>
          <p:nvPr/>
        </p:nvSpPr>
        <p:spPr bwMode="auto">
          <a:xfrm>
            <a:off x="549275" y="0"/>
            <a:ext cx="5222875" cy="182563"/>
          </a:xfrm>
          <a:prstGeom prst="roundRect">
            <a:avLst>
              <a:gd name="adj" fmla="val 875"/>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38" name="Text Box 2"/>
          <p:cNvSpPr txBox="1">
            <a:spLocks noChangeArrowheads="1"/>
          </p:cNvSpPr>
          <p:nvPr/>
        </p:nvSpPr>
        <p:spPr bwMode="auto">
          <a:xfrm>
            <a:off x="914722" y="287751"/>
            <a:ext cx="5394325"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800" b="1" u="sng" dirty="0" err="1">
                <a:latin typeface="Arial" panose="020B0604020202020204" pitchFamily="34" charset="0"/>
                <a:cs typeface="Arial" panose="020B0604020202020204" pitchFamily="34" charset="0"/>
              </a:rPr>
              <a:t>Submetering</a:t>
            </a:r>
            <a:endParaRPr lang="en-US" altLang="en-US" sz="2800" b="1" u="sng" dirty="0">
              <a:latin typeface="Arial" panose="020B0604020202020204" pitchFamily="34" charset="0"/>
              <a:cs typeface="Arial" panose="020B0604020202020204" pitchFamily="34" charset="0"/>
            </a:endParaRPr>
          </a:p>
        </p:txBody>
      </p:sp>
      <p:sp>
        <p:nvSpPr>
          <p:cNvPr id="14339" name="Text Box 3"/>
          <p:cNvSpPr txBox="1">
            <a:spLocks noChangeArrowheads="1"/>
          </p:cNvSpPr>
          <p:nvPr/>
        </p:nvSpPr>
        <p:spPr bwMode="auto">
          <a:xfrm>
            <a:off x="913767" y="2974975"/>
            <a:ext cx="32004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New Installation</a:t>
            </a:r>
          </a:p>
          <a:p>
            <a:pPr lvl="1">
              <a:lnSpc>
                <a:spcPct val="102000"/>
              </a:lnSpc>
            </a:pPr>
            <a:r>
              <a:rPr lang="en-US" altLang="en-US" sz="2000" dirty="0">
                <a:latin typeface="Arial" panose="020B0604020202020204" pitchFamily="34" charset="0"/>
                <a:cs typeface="Arial" panose="020B0604020202020204" pitchFamily="34" charset="0"/>
              </a:rPr>
              <a:t>- Equipment Options</a:t>
            </a:r>
          </a:p>
          <a:p>
            <a:pPr lvl="1">
              <a:lnSpc>
                <a:spcPct val="102000"/>
              </a:lnSpc>
            </a:pPr>
            <a:r>
              <a:rPr lang="en-US" altLang="en-US" sz="2000" dirty="0">
                <a:latin typeface="Arial" panose="020B0604020202020204" pitchFamily="34" charset="0"/>
                <a:cs typeface="Arial" panose="020B0604020202020204" pitchFamily="34" charset="0"/>
              </a:rPr>
              <a:t>- Vendor</a:t>
            </a:r>
          </a:p>
          <a:p>
            <a:pPr lvl="1">
              <a:lnSpc>
                <a:spcPct val="102000"/>
              </a:lnSpc>
            </a:pPr>
            <a:r>
              <a:rPr lang="en-US" altLang="en-US" sz="2000" dirty="0">
                <a:latin typeface="Arial" panose="020B0604020202020204" pitchFamily="34" charset="0"/>
                <a:cs typeface="Arial" panose="020B0604020202020204" pitchFamily="34" charset="0"/>
              </a:rPr>
              <a:t>- Client Services</a:t>
            </a:r>
          </a:p>
        </p:txBody>
      </p:sp>
      <p:sp>
        <p:nvSpPr>
          <p:cNvPr id="14340" name="Text Box 4"/>
          <p:cNvSpPr txBox="1">
            <a:spLocks noChangeArrowheads="1"/>
          </p:cNvSpPr>
          <p:nvPr/>
        </p:nvSpPr>
        <p:spPr bwMode="auto">
          <a:xfrm>
            <a:off x="4574119" y="2965889"/>
            <a:ext cx="3732212" cy="232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Existing System</a:t>
            </a:r>
          </a:p>
          <a:p>
            <a:pPr lvl="1">
              <a:lnSpc>
                <a:spcPct val="102000"/>
              </a:lnSpc>
            </a:pPr>
            <a:r>
              <a:rPr lang="en-US" altLang="en-US" sz="2000" dirty="0">
                <a:latin typeface="Arial" panose="020B0604020202020204" pitchFamily="34" charset="0"/>
                <a:cs typeface="Arial" panose="020B0604020202020204" pitchFamily="34" charset="0"/>
              </a:rPr>
              <a:t>- Equipment Reinvestment</a:t>
            </a:r>
          </a:p>
          <a:p>
            <a:pPr lvl="1">
              <a:lnSpc>
                <a:spcPct val="102000"/>
              </a:lnSpc>
            </a:pPr>
            <a:r>
              <a:rPr lang="en-US" altLang="en-US" sz="2000" dirty="0">
                <a:latin typeface="Arial" panose="020B0604020202020204" pitchFamily="34" charset="0"/>
                <a:cs typeface="Arial" panose="020B0604020202020204" pitchFamily="34" charset="0"/>
              </a:rPr>
              <a:t>- Collections</a:t>
            </a:r>
          </a:p>
          <a:p>
            <a:pPr lvl="1">
              <a:lnSpc>
                <a:spcPct val="102000"/>
              </a:lnSpc>
            </a:pPr>
            <a:r>
              <a:rPr lang="en-US" altLang="en-US" sz="2000" dirty="0">
                <a:latin typeface="Arial" panose="020B0604020202020204" pitchFamily="34" charset="0"/>
                <a:cs typeface="Arial" panose="020B0604020202020204" pitchFamily="34" charset="0"/>
              </a:rPr>
              <a:t>- Tariffs</a:t>
            </a:r>
          </a:p>
        </p:txBody>
      </p:sp>
      <p:sp>
        <p:nvSpPr>
          <p:cNvPr id="14341" name="Text Box 5"/>
          <p:cNvSpPr txBox="1">
            <a:spLocks noChangeArrowheads="1"/>
          </p:cNvSpPr>
          <p:nvPr/>
        </p:nvSpPr>
        <p:spPr bwMode="auto">
          <a:xfrm>
            <a:off x="911250" y="1131888"/>
            <a:ext cx="5995987" cy="151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Expectations</a:t>
            </a:r>
          </a:p>
          <a:p>
            <a:pPr lvl="1">
              <a:lnSpc>
                <a:spcPct val="102000"/>
              </a:lnSpc>
            </a:pPr>
            <a:r>
              <a:rPr lang="en-US" altLang="en-US" sz="2000" dirty="0" smtClean="0">
                <a:latin typeface="Arial" panose="020B0604020202020204" pitchFamily="34" charset="0"/>
                <a:cs typeface="Arial" panose="020B0604020202020204" pitchFamily="34" charset="0"/>
              </a:rPr>
              <a:t>- ROI</a:t>
            </a:r>
          </a:p>
          <a:p>
            <a:pPr lvl="1">
              <a:lnSpc>
                <a:spcPct val="102000"/>
              </a:lnSpc>
            </a:pPr>
            <a:r>
              <a:rPr lang="en-US" altLang="en-US" sz="2000" dirty="0" smtClean="0">
                <a:latin typeface="Arial" panose="020B0604020202020204" pitchFamily="34" charset="0"/>
                <a:cs typeface="Arial" panose="020B0604020202020204" pitchFamily="34" charset="0"/>
              </a:rPr>
              <a:t>- Integration</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“Green” incentives</a:t>
            </a:r>
          </a:p>
        </p:txBody>
      </p:sp>
    </p:spTree>
    <p:extLst>
      <p:ext uri="{BB962C8B-B14F-4D97-AF65-F5344CB8AC3E}">
        <p14:creationId xmlns:p14="http://schemas.microsoft.com/office/powerpoint/2010/main" val="14540114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4341"/>
                                        </p:tgtEl>
                                        <p:attrNameLst>
                                          <p:attrName>style.visibility</p:attrName>
                                        </p:attrNameLst>
                                      </p:cBhvr>
                                      <p:to>
                                        <p:strVal val="visible"/>
                                      </p:to>
                                    </p:set>
                                    <p:anim calcmode="lin" valueType="num">
                                      <p:cBhvr additive="repl">
                                        <p:cTn id="7" dur="500" fill="hold"/>
                                        <p:tgtEl>
                                          <p:spTgt spid="14341"/>
                                        </p:tgtEl>
                                        <p:attrNameLst>
                                          <p:attrName>ppt_x</p:attrName>
                                        </p:attrNameLst>
                                      </p:cBhvr>
                                      <p:tavLst>
                                        <p:tav tm="100000">
                                          <p:val>
                                            <p:strVal val="#ppt_x"/>
                                          </p:val>
                                        </p:tav>
                                        <p:tav>
                                          <p:val>
                                            <p:strVal val="#ppt_x"/>
                                          </p:val>
                                        </p:tav>
                                      </p:tavLst>
                                    </p:anim>
                                    <p:anim calcmode="lin" valueType="num">
                                      <p:cBhvr additive="repl">
                                        <p:cTn id="8" dur="500" fill="hold"/>
                                        <p:tgtEl>
                                          <p:spTgt spid="14341"/>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4339"/>
                                        </p:tgtEl>
                                        <p:attrNameLst>
                                          <p:attrName>style.visibility</p:attrName>
                                        </p:attrNameLst>
                                      </p:cBhvr>
                                      <p:to>
                                        <p:strVal val="visible"/>
                                      </p:to>
                                    </p:set>
                                    <p:anim calcmode="lin" valueType="num">
                                      <p:cBhvr additive="repl">
                                        <p:cTn id="13" dur="500" fill="hold"/>
                                        <p:tgtEl>
                                          <p:spTgt spid="14339"/>
                                        </p:tgtEl>
                                        <p:attrNameLst>
                                          <p:attrName>ppt_x</p:attrName>
                                        </p:attrNameLst>
                                      </p:cBhvr>
                                      <p:tavLst>
                                        <p:tav tm="100000">
                                          <p:val>
                                            <p:strVal val="#ppt_x"/>
                                          </p:val>
                                        </p:tav>
                                        <p:tav>
                                          <p:val>
                                            <p:strVal val="#ppt_x"/>
                                          </p:val>
                                        </p:tav>
                                      </p:tavLst>
                                    </p:anim>
                                    <p:anim calcmode="lin" valueType="num">
                                      <p:cBhvr additive="repl">
                                        <p:cTn id="14" dur="500" fill="hold"/>
                                        <p:tgtEl>
                                          <p:spTgt spid="14339"/>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4340"/>
                                        </p:tgtEl>
                                        <p:attrNameLst>
                                          <p:attrName>style.visibility</p:attrName>
                                        </p:attrNameLst>
                                      </p:cBhvr>
                                      <p:to>
                                        <p:strVal val="visible"/>
                                      </p:to>
                                    </p:set>
                                    <p:anim calcmode="lin" valueType="num">
                                      <p:cBhvr additive="repl">
                                        <p:cTn id="19" dur="500" fill="hold"/>
                                        <p:tgtEl>
                                          <p:spTgt spid="14340"/>
                                        </p:tgtEl>
                                        <p:attrNameLst>
                                          <p:attrName>ppt_x</p:attrName>
                                        </p:attrNameLst>
                                      </p:cBhvr>
                                      <p:tavLst>
                                        <p:tav tm="100000">
                                          <p:val>
                                            <p:strVal val="#ppt_x"/>
                                          </p:val>
                                        </p:tav>
                                        <p:tav>
                                          <p:val>
                                            <p:strVal val="#ppt_x"/>
                                          </p:val>
                                        </p:tav>
                                      </p:tavLst>
                                    </p:anim>
                                    <p:anim calcmode="lin" valueType="num">
                                      <p:cBhvr additive="repl">
                                        <p:cTn id="20" dur="500" fill="hold"/>
                                        <p:tgtEl>
                                          <p:spTgt spid="14340"/>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noChangeArrowheads="1"/>
          </p:cNvSpPr>
          <p:nvPr/>
        </p:nvSpPr>
        <p:spPr bwMode="auto">
          <a:xfrm>
            <a:off x="549275" y="0"/>
            <a:ext cx="5175250" cy="182563"/>
          </a:xfrm>
          <a:prstGeom prst="roundRect">
            <a:avLst>
              <a:gd name="adj" fmla="val 875"/>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2" name="Text Box 2"/>
          <p:cNvSpPr txBox="1">
            <a:spLocks noChangeArrowheads="1"/>
          </p:cNvSpPr>
          <p:nvPr/>
        </p:nvSpPr>
        <p:spPr bwMode="auto">
          <a:xfrm>
            <a:off x="914722" y="294785"/>
            <a:ext cx="6307770"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800" b="1" u="sng" dirty="0">
                <a:latin typeface="Arial" panose="020B0604020202020204" pitchFamily="34" charset="0"/>
                <a:cs typeface="Arial" panose="020B0604020202020204" pitchFamily="34" charset="0"/>
              </a:rPr>
              <a:t>Ratio Utility Billing System (RUBS)</a:t>
            </a:r>
          </a:p>
        </p:txBody>
      </p:sp>
      <p:sp>
        <p:nvSpPr>
          <p:cNvPr id="15363" name="Text Box 3"/>
          <p:cNvSpPr txBox="1">
            <a:spLocks noChangeArrowheads="1"/>
          </p:cNvSpPr>
          <p:nvPr/>
        </p:nvSpPr>
        <p:spPr bwMode="auto">
          <a:xfrm>
            <a:off x="913767" y="1021860"/>
            <a:ext cx="6308725"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Definition</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Allocation of utility expenses</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Charges based on common factors</a:t>
            </a:r>
          </a:p>
          <a:p>
            <a:pPr>
              <a:lnSpc>
                <a:spcPct val="102000"/>
              </a:lnSpc>
              <a:buClrTx/>
              <a:buFontTx/>
              <a:buNone/>
            </a:pPr>
            <a:endParaRPr lang="en-US" altLang="en-US" sz="2200" dirty="0">
              <a:latin typeface="Arial" panose="020B0604020202020204" pitchFamily="34" charset="0"/>
              <a:cs typeface="Arial" panose="020B0604020202020204" pitchFamily="34" charset="0"/>
            </a:endParaRPr>
          </a:p>
        </p:txBody>
      </p:sp>
      <p:sp>
        <p:nvSpPr>
          <p:cNvPr id="15364" name="Text Box 4"/>
          <p:cNvSpPr txBox="1">
            <a:spLocks noChangeArrowheads="1"/>
          </p:cNvSpPr>
          <p:nvPr/>
        </p:nvSpPr>
        <p:spPr bwMode="auto">
          <a:xfrm>
            <a:off x="916942" y="2307786"/>
            <a:ext cx="2603500" cy="116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Application</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Full</a:t>
            </a:r>
          </a:p>
          <a:p>
            <a:pPr lvl="1">
              <a:lnSpc>
                <a:spcPct val="102000"/>
              </a:lnSpc>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Hybrid</a:t>
            </a:r>
          </a:p>
        </p:txBody>
      </p:sp>
      <p:sp>
        <p:nvSpPr>
          <p:cNvPr id="15365" name="Text Box 5"/>
          <p:cNvSpPr txBox="1">
            <a:spLocks noChangeArrowheads="1"/>
          </p:cNvSpPr>
          <p:nvPr/>
        </p:nvSpPr>
        <p:spPr bwMode="auto">
          <a:xfrm>
            <a:off x="916941" y="3621822"/>
            <a:ext cx="3655059" cy="1302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icrosoft YaHei" charset="-122"/>
              </a:defRPr>
            </a:lvl9pPr>
          </a:lstStyle>
          <a:p>
            <a:pPr>
              <a:lnSpc>
                <a:spcPct val="102000"/>
              </a:lnSpc>
              <a:buClrTx/>
              <a:buFontTx/>
              <a:buNone/>
            </a:pPr>
            <a:r>
              <a:rPr lang="en-US" altLang="en-US" sz="2400" dirty="0">
                <a:latin typeface="Arial" panose="020B0604020202020204" pitchFamily="34" charset="0"/>
                <a:cs typeface="Arial" panose="020B0604020202020204" pitchFamily="34" charset="0"/>
              </a:rPr>
              <a:t>Cost</a:t>
            </a:r>
          </a:p>
          <a:p>
            <a:pPr>
              <a:lnSpc>
                <a:spcPct val="102000"/>
              </a:lnSpc>
              <a:buClrTx/>
              <a:buFontTx/>
              <a:buNone/>
            </a:pPr>
            <a:r>
              <a:rPr lang="en-US" altLang="en-US" sz="2400" dirty="0">
                <a:latin typeface="Arial" panose="020B0604020202020204" pitchFamily="34" charset="0"/>
                <a:cs typeface="Arial" panose="020B0604020202020204" pitchFamily="34" charset="0"/>
              </a:rPr>
              <a:t>Considerations</a:t>
            </a:r>
          </a:p>
          <a:p>
            <a:pPr>
              <a:lnSpc>
                <a:spcPct val="102000"/>
              </a:lnSpc>
              <a:buClrTx/>
              <a:buFontTx/>
              <a:buNone/>
            </a:pPr>
            <a:r>
              <a:rPr lang="en-US" altLang="en-US" sz="2400" dirty="0">
                <a:latin typeface="Arial" panose="020B0604020202020204" pitchFamily="34" charset="0"/>
                <a:cs typeface="Arial" panose="020B0604020202020204" pitchFamily="34" charset="0"/>
              </a:rPr>
              <a:t>RUBS vs </a:t>
            </a:r>
            <a:r>
              <a:rPr lang="en-US" altLang="en-US" sz="2400" dirty="0" err="1">
                <a:latin typeface="Arial" panose="020B0604020202020204" pitchFamily="34" charset="0"/>
                <a:cs typeface="Arial" panose="020B0604020202020204" pitchFamily="34" charset="0"/>
              </a:rPr>
              <a:t>Submetering</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492383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5363"/>
                                        </p:tgtEl>
                                        <p:attrNameLst>
                                          <p:attrName>style.visibility</p:attrName>
                                        </p:attrNameLst>
                                      </p:cBhvr>
                                      <p:to>
                                        <p:strVal val="visible"/>
                                      </p:to>
                                    </p:set>
                                    <p:anim calcmode="lin" valueType="num">
                                      <p:cBhvr additive="repl">
                                        <p:cTn id="7" dur="500" fill="hold"/>
                                        <p:tgtEl>
                                          <p:spTgt spid="15363"/>
                                        </p:tgtEl>
                                        <p:attrNameLst>
                                          <p:attrName>ppt_x</p:attrName>
                                        </p:attrNameLst>
                                      </p:cBhvr>
                                      <p:tavLst>
                                        <p:tav tm="100000">
                                          <p:val>
                                            <p:strVal val="#ppt_x"/>
                                          </p:val>
                                        </p:tav>
                                        <p:tav>
                                          <p:val>
                                            <p:strVal val="#ppt_x"/>
                                          </p:val>
                                        </p:tav>
                                      </p:tavLst>
                                    </p:anim>
                                    <p:anim calcmode="lin" valueType="num">
                                      <p:cBhvr additive="repl">
                                        <p:cTn id="8" dur="500" fill="hold"/>
                                        <p:tgtEl>
                                          <p:spTgt spid="15363"/>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5364"/>
                                        </p:tgtEl>
                                        <p:attrNameLst>
                                          <p:attrName>style.visibility</p:attrName>
                                        </p:attrNameLst>
                                      </p:cBhvr>
                                      <p:to>
                                        <p:strVal val="visible"/>
                                      </p:to>
                                    </p:set>
                                    <p:anim calcmode="lin" valueType="num">
                                      <p:cBhvr additive="repl">
                                        <p:cTn id="13" dur="500" fill="hold"/>
                                        <p:tgtEl>
                                          <p:spTgt spid="15364"/>
                                        </p:tgtEl>
                                        <p:attrNameLst>
                                          <p:attrName>ppt_x</p:attrName>
                                        </p:attrNameLst>
                                      </p:cBhvr>
                                      <p:tavLst>
                                        <p:tav tm="100000">
                                          <p:val>
                                            <p:strVal val="#ppt_x"/>
                                          </p:val>
                                        </p:tav>
                                        <p:tav>
                                          <p:val>
                                            <p:strVal val="#ppt_x"/>
                                          </p:val>
                                        </p:tav>
                                      </p:tavLst>
                                    </p:anim>
                                    <p:anim calcmode="lin" valueType="num">
                                      <p:cBhvr additive="repl">
                                        <p:cTn id="14" dur="500" fill="hold"/>
                                        <p:tgtEl>
                                          <p:spTgt spid="15364"/>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5365"/>
                                        </p:tgtEl>
                                        <p:attrNameLst>
                                          <p:attrName>style.visibility</p:attrName>
                                        </p:attrNameLst>
                                      </p:cBhvr>
                                      <p:to>
                                        <p:strVal val="visible"/>
                                      </p:to>
                                    </p:set>
                                    <p:anim calcmode="lin" valueType="num">
                                      <p:cBhvr additive="repl">
                                        <p:cTn id="19" dur="500" fill="hold"/>
                                        <p:tgtEl>
                                          <p:spTgt spid="15365"/>
                                        </p:tgtEl>
                                        <p:attrNameLst>
                                          <p:attrName>ppt_x</p:attrName>
                                        </p:attrNameLst>
                                      </p:cBhvr>
                                      <p:tavLst>
                                        <p:tav tm="100000">
                                          <p:val>
                                            <p:strVal val="#ppt_x"/>
                                          </p:val>
                                        </p:tav>
                                        <p:tav>
                                          <p:val>
                                            <p:strVal val="#ppt_x"/>
                                          </p:val>
                                        </p:tav>
                                      </p:tavLst>
                                    </p:anim>
                                    <p:anim calcmode="lin" valueType="num">
                                      <p:cBhvr additive="repl">
                                        <p:cTn id="20" dur="500" fill="hold"/>
                                        <p:tgtEl>
                                          <p:spTgt spid="15365"/>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0"/>
          </p:nvPr>
        </p:nvSpPr>
        <p:spPr>
          <a:xfrm>
            <a:off x="353260" y="1596683"/>
            <a:ext cx="8229600" cy="1849902"/>
          </a:xfrm>
        </p:spPr>
        <p:txBody>
          <a:bodyPr/>
          <a:lstStyle/>
          <a:p>
            <a:r>
              <a:rPr lang="en-US" dirty="0"/>
              <a:t>	</a:t>
            </a:r>
            <a:r>
              <a:rPr lang="en-US" dirty="0" smtClean="0"/>
              <a:t>		</a:t>
            </a:r>
            <a:r>
              <a:rPr lang="en-US" sz="9600" dirty="0" smtClean="0"/>
              <a:t>Q&amp;A</a:t>
            </a:r>
            <a:endParaRPr lang="en-US" sz="9600" dirty="0"/>
          </a:p>
        </p:txBody>
      </p:sp>
    </p:spTree>
    <p:extLst>
      <p:ext uri="{BB962C8B-B14F-4D97-AF65-F5344CB8AC3E}">
        <p14:creationId xmlns:p14="http://schemas.microsoft.com/office/powerpoint/2010/main" val="1170700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568" t="19904" r="26154" b="9423"/>
          <a:stretch/>
        </p:blipFill>
        <p:spPr bwMode="auto">
          <a:xfrm>
            <a:off x="441080" y="981075"/>
            <a:ext cx="8285871" cy="4631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22030" y="14062"/>
            <a:ext cx="5369170"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Tree>
    <p:extLst>
      <p:ext uri="{BB962C8B-B14F-4D97-AF65-F5344CB8AC3E}">
        <p14:creationId xmlns:p14="http://schemas.microsoft.com/office/powerpoint/2010/main" val="3872693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513470" y="592421"/>
            <a:ext cx="8069389" cy="976014"/>
          </a:xfrm>
        </p:spPr>
        <p:txBody>
          <a:bodyPr/>
          <a:lstStyle/>
          <a:p>
            <a:r>
              <a:rPr lang="en-US" sz="6000" dirty="0" smtClean="0"/>
              <a:t>THANK YOU</a:t>
            </a:r>
            <a:endParaRPr lang="en-US" sz="6000" dirty="0"/>
          </a:p>
        </p:txBody>
      </p:sp>
      <p:sp>
        <p:nvSpPr>
          <p:cNvPr id="4" name="TextBox 3"/>
          <p:cNvSpPr txBox="1"/>
          <p:nvPr/>
        </p:nvSpPr>
        <p:spPr>
          <a:xfrm>
            <a:off x="626011" y="1842863"/>
            <a:ext cx="3126840" cy="1200329"/>
          </a:xfrm>
          <a:prstGeom prst="rect">
            <a:avLst/>
          </a:prstGeom>
          <a:solidFill>
            <a:srgbClr val="FFFFFF"/>
          </a:solidFill>
        </p:spPr>
        <p:txBody>
          <a:bodyPr wrap="square" rtlCol="0">
            <a:spAutoFit/>
          </a:bodyPr>
          <a:lstStyle/>
          <a:p>
            <a:r>
              <a:rPr lang="en-US" dirty="0" smtClean="0">
                <a:latin typeface="Arial" panose="020B0604020202020204" pitchFamily="34" charset="0"/>
                <a:cs typeface="Arial" panose="020B0604020202020204" pitchFamily="34" charset="0"/>
              </a:rPr>
              <a:t>Marc </a:t>
            </a:r>
            <a:r>
              <a:rPr lang="en-US" dirty="0" err="1" smtClean="0">
                <a:latin typeface="Arial" panose="020B0604020202020204" pitchFamily="34" charset="0"/>
                <a:cs typeface="Arial" panose="020B0604020202020204" pitchFamily="34" charset="0"/>
              </a:rPr>
              <a:t>Savas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President</a:t>
            </a:r>
          </a:p>
          <a:p>
            <a:r>
              <a:rPr lang="en-US" dirty="0" smtClean="0">
                <a:latin typeface="Arial" panose="020B0604020202020204" pitchFamily="34" charset="0"/>
                <a:cs typeface="Arial" panose="020B0604020202020204" pitchFamily="34" charset="0"/>
              </a:rPr>
              <a:t>Refuse Specialists</a:t>
            </a:r>
          </a:p>
          <a:p>
            <a:r>
              <a:rPr lang="en-US" dirty="0" smtClean="0">
                <a:latin typeface="Arial" panose="020B0604020202020204" pitchFamily="34" charset="0"/>
                <a:cs typeface="Arial" panose="020B0604020202020204" pitchFamily="34" charset="0"/>
                <a:hlinkClick r:id="rId3"/>
              </a:rPr>
              <a:t>marc@refusespecialists.com</a:t>
            </a:r>
            <a:endParaRPr lang="en-US" dirty="0" smtClean="0">
              <a:latin typeface="Arial" panose="020B0604020202020204" pitchFamily="34" charset="0"/>
              <a:cs typeface="Arial" panose="020B0604020202020204" pitchFamily="34" charset="0"/>
            </a:endParaRPr>
          </a:p>
        </p:txBody>
      </p:sp>
      <p:sp>
        <p:nvSpPr>
          <p:cNvPr id="5" name="TextBox 4"/>
          <p:cNvSpPr txBox="1"/>
          <p:nvPr/>
        </p:nvSpPr>
        <p:spPr>
          <a:xfrm>
            <a:off x="630697" y="3233247"/>
            <a:ext cx="3122154" cy="1200329"/>
          </a:xfrm>
          <a:prstGeom prst="rect">
            <a:avLst/>
          </a:prstGeom>
          <a:solidFill>
            <a:srgbClr val="FFFFFF"/>
          </a:solidFill>
        </p:spPr>
        <p:txBody>
          <a:bodyPr wrap="square" rtlCol="0">
            <a:spAutoFit/>
          </a:bodyPr>
          <a:lstStyle/>
          <a:p>
            <a:r>
              <a:rPr lang="en-US" dirty="0" smtClean="0">
                <a:latin typeface="Arial" panose="020B0604020202020204" pitchFamily="34" charset="0"/>
                <a:cs typeface="Arial" panose="020B0604020202020204" pitchFamily="34" charset="0"/>
              </a:rPr>
              <a:t>Chuck Crosby</a:t>
            </a:r>
          </a:p>
          <a:p>
            <a:r>
              <a:rPr lang="en-US" dirty="0" smtClean="0">
                <a:latin typeface="Arial" panose="020B0604020202020204" pitchFamily="34" charset="0"/>
                <a:cs typeface="Arial" panose="020B0604020202020204" pitchFamily="34" charset="0"/>
              </a:rPr>
              <a:t>Vice President</a:t>
            </a:r>
          </a:p>
          <a:p>
            <a:r>
              <a:rPr lang="en-US" dirty="0" smtClean="0">
                <a:latin typeface="Arial" panose="020B0604020202020204" pitchFamily="34" charset="0"/>
                <a:cs typeface="Arial" panose="020B0604020202020204" pitchFamily="34" charset="0"/>
              </a:rPr>
              <a:t>National Exemption Service</a:t>
            </a:r>
          </a:p>
          <a:p>
            <a:r>
              <a:rPr lang="en-US" dirty="0" smtClean="0">
                <a:latin typeface="Arial" panose="020B0604020202020204" pitchFamily="34" charset="0"/>
                <a:cs typeface="Arial" panose="020B0604020202020204" pitchFamily="34" charset="0"/>
                <a:hlinkClick r:id="rId3"/>
              </a:rPr>
              <a:t>chuck@submeter.com</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949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46748" y="1170174"/>
            <a:ext cx="7848600" cy="685800"/>
          </a:xfrm>
        </p:spPr>
        <p:txBody>
          <a:bodyPr/>
          <a:lstStyle/>
          <a:p>
            <a:r>
              <a:rPr lang="en-US" dirty="0" smtClean="0"/>
              <a:t>Focusing on Water and Waste</a:t>
            </a:r>
            <a:endParaRPr lang="en-US" dirty="0"/>
          </a:p>
        </p:txBody>
      </p:sp>
      <p:sp>
        <p:nvSpPr>
          <p:cNvPr id="4" name="Text Placeholder 3"/>
          <p:cNvSpPr>
            <a:spLocks noGrp="1"/>
          </p:cNvSpPr>
          <p:nvPr>
            <p:ph type="body" sz="quarter" idx="11"/>
          </p:nvPr>
        </p:nvSpPr>
        <p:spPr>
          <a:xfrm>
            <a:off x="446748" y="2037684"/>
            <a:ext cx="5025584" cy="639404"/>
          </a:xfrm>
        </p:spPr>
        <p:txBody>
          <a:bodyPr/>
          <a:lstStyle/>
          <a:p>
            <a:r>
              <a:rPr lang="en-US" dirty="0" smtClean="0"/>
              <a:t>Marc </a:t>
            </a:r>
            <a:r>
              <a:rPr lang="en-US" dirty="0" err="1" smtClean="0"/>
              <a:t>Savas</a:t>
            </a:r>
            <a:endParaRPr lang="en-US" dirty="0"/>
          </a:p>
        </p:txBody>
      </p:sp>
      <p:sp>
        <p:nvSpPr>
          <p:cNvPr id="5" name="Text Placeholder 4"/>
          <p:cNvSpPr>
            <a:spLocks noGrp="1"/>
          </p:cNvSpPr>
          <p:nvPr>
            <p:ph type="body" sz="quarter" idx="12"/>
          </p:nvPr>
        </p:nvSpPr>
        <p:spPr>
          <a:xfrm>
            <a:off x="446748" y="2368348"/>
            <a:ext cx="5025584" cy="518575"/>
          </a:xfrm>
          <a:ln>
            <a:noFill/>
          </a:ln>
        </p:spPr>
        <p:txBody>
          <a:bodyPr/>
          <a:lstStyle/>
          <a:p>
            <a:r>
              <a:rPr lang="en-US" sz="2000" dirty="0" smtClean="0"/>
              <a:t>President, Refuse Specialists</a:t>
            </a:r>
            <a:endParaRPr lang="en-US" sz="2000" dirty="0"/>
          </a:p>
        </p:txBody>
      </p:sp>
      <p:sp>
        <p:nvSpPr>
          <p:cNvPr id="6" name="TextBox 5"/>
          <p:cNvSpPr txBox="1"/>
          <p:nvPr/>
        </p:nvSpPr>
        <p:spPr>
          <a:xfrm>
            <a:off x="464230" y="3017519"/>
            <a:ext cx="5008101" cy="523220"/>
          </a:xfrm>
          <a:prstGeom prst="rect">
            <a:avLst/>
          </a:prstGeom>
          <a:noFill/>
          <a:ln>
            <a:noFill/>
          </a:ln>
        </p:spPr>
        <p:txBody>
          <a:bodyPr wrap="square" rtlCol="0">
            <a:spAutoFit/>
          </a:bodyPr>
          <a:lstStyle/>
          <a:p>
            <a:pPr marL="342900" indent="-342900">
              <a:spcBef>
                <a:spcPct val="20000"/>
              </a:spcBef>
            </a:pPr>
            <a:r>
              <a:rPr lang="en-US" sz="2800" dirty="0">
                <a:solidFill>
                  <a:schemeClr val="bg1"/>
                </a:solidFill>
              </a:rPr>
              <a:t>Chuck Crosby</a:t>
            </a:r>
          </a:p>
        </p:txBody>
      </p:sp>
      <p:sp>
        <p:nvSpPr>
          <p:cNvPr id="8" name="TextBox 7"/>
          <p:cNvSpPr txBox="1"/>
          <p:nvPr/>
        </p:nvSpPr>
        <p:spPr>
          <a:xfrm>
            <a:off x="485332" y="3369199"/>
            <a:ext cx="5008101" cy="400110"/>
          </a:xfrm>
          <a:prstGeom prst="rect">
            <a:avLst/>
          </a:prstGeom>
          <a:ln>
            <a:noFill/>
          </a:ln>
        </p:spPr>
        <p:txBody>
          <a:bodyPr/>
          <a:lstStyle>
            <a:lvl1pPr marL="342900" indent="-342900">
              <a:spcBef>
                <a:spcPct val="20000"/>
              </a:spcBef>
              <a:buFont typeface="Arial"/>
              <a:buNone/>
              <a:defRPr sz="2000" baseline="0">
                <a:solidFill>
                  <a:schemeClr val="bg1"/>
                </a:solidFill>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US" dirty="0" smtClean="0"/>
              <a:t>Vice President, National Exemption Service</a:t>
            </a:r>
            <a:endParaRPr lang="en-US" dirty="0"/>
          </a:p>
        </p:txBody>
      </p:sp>
    </p:spTree>
    <p:extLst>
      <p:ext uri="{BB962C8B-B14F-4D97-AF65-F5344CB8AC3E}">
        <p14:creationId xmlns:p14="http://schemas.microsoft.com/office/powerpoint/2010/main" val="406413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32680" y="1613316"/>
            <a:ext cx="7848600" cy="685800"/>
          </a:xfrm>
        </p:spPr>
        <p:txBody>
          <a:bodyPr/>
          <a:lstStyle/>
          <a:p>
            <a:r>
              <a:rPr lang="en-US" dirty="0" smtClean="0"/>
              <a:t>Focusing on Water and Waste</a:t>
            </a:r>
            <a:endParaRPr lang="en-US" dirty="0"/>
          </a:p>
        </p:txBody>
      </p:sp>
      <p:sp>
        <p:nvSpPr>
          <p:cNvPr id="4" name="Text Placeholder 3"/>
          <p:cNvSpPr>
            <a:spLocks noGrp="1"/>
          </p:cNvSpPr>
          <p:nvPr>
            <p:ph type="body" sz="quarter" idx="11"/>
          </p:nvPr>
        </p:nvSpPr>
        <p:spPr>
          <a:xfrm>
            <a:off x="446748" y="2354214"/>
            <a:ext cx="7772400" cy="639404"/>
          </a:xfrm>
        </p:spPr>
        <p:txBody>
          <a:bodyPr/>
          <a:lstStyle/>
          <a:p>
            <a:r>
              <a:rPr lang="en-US" sz="3200" dirty="0" smtClean="0"/>
              <a:t>Marc </a:t>
            </a:r>
            <a:r>
              <a:rPr lang="en-US" sz="3200" dirty="0" err="1" smtClean="0"/>
              <a:t>Savas</a:t>
            </a:r>
            <a:endParaRPr lang="en-US" sz="3200" dirty="0"/>
          </a:p>
        </p:txBody>
      </p:sp>
      <p:sp>
        <p:nvSpPr>
          <p:cNvPr id="5" name="Text Placeholder 4"/>
          <p:cNvSpPr>
            <a:spLocks noGrp="1"/>
          </p:cNvSpPr>
          <p:nvPr>
            <p:ph type="body" sz="quarter" idx="12"/>
          </p:nvPr>
        </p:nvSpPr>
        <p:spPr>
          <a:xfrm>
            <a:off x="446748" y="2741150"/>
            <a:ext cx="7772400" cy="518575"/>
          </a:xfrm>
        </p:spPr>
        <p:txBody>
          <a:bodyPr/>
          <a:lstStyle/>
          <a:p>
            <a:r>
              <a:rPr lang="en-US" sz="2400" dirty="0" smtClean="0"/>
              <a:t>President, Refuse Specialists</a:t>
            </a:r>
            <a:endParaRPr lang="en-US" sz="2400" dirty="0"/>
          </a:p>
        </p:txBody>
      </p:sp>
    </p:spTree>
    <p:extLst>
      <p:ext uri="{BB962C8B-B14F-4D97-AF65-F5344CB8AC3E}">
        <p14:creationId xmlns:p14="http://schemas.microsoft.com/office/powerpoint/2010/main" val="1965195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0" y="982498"/>
            <a:ext cx="9144000" cy="1477897"/>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accent3">
                    <a:lumMod val="50000"/>
                  </a:schemeClr>
                </a:solidFill>
              </a:rPr>
              <a:t>Waste Hauling &amp; Recycling </a:t>
            </a:r>
            <a:br>
              <a:rPr lang="en-US" dirty="0" smtClean="0">
                <a:solidFill>
                  <a:schemeClr val="accent3">
                    <a:lumMod val="50000"/>
                  </a:schemeClr>
                </a:solidFill>
              </a:rPr>
            </a:br>
            <a:r>
              <a:rPr lang="en-US" dirty="0" smtClean="0">
                <a:solidFill>
                  <a:schemeClr val="accent3">
                    <a:lumMod val="50000"/>
                  </a:schemeClr>
                </a:solidFill>
              </a:rPr>
              <a:t>Get It Right!</a:t>
            </a:r>
            <a:endParaRPr lang="en-US" dirty="0">
              <a:solidFill>
                <a:schemeClr val="accent3">
                  <a:lumMod val="50000"/>
                </a:schemeClr>
              </a:solidFill>
            </a:endParaRPr>
          </a:p>
        </p:txBody>
      </p:sp>
      <p:sp>
        <p:nvSpPr>
          <p:cNvPr id="4" name="Rectangle 3"/>
          <p:cNvSpPr/>
          <p:nvPr/>
        </p:nvSpPr>
        <p:spPr>
          <a:xfrm>
            <a:off x="423564" y="4683964"/>
            <a:ext cx="8484765" cy="600164"/>
          </a:xfrm>
          <a:prstGeom prst="rect">
            <a:avLst/>
          </a:prstGeom>
        </p:spPr>
        <p:txBody>
          <a:bodyPr wrap="square">
            <a:spAutoFit/>
          </a:bodyPr>
          <a:lstStyle/>
          <a:p>
            <a:r>
              <a:rPr lang="en-US" sz="1100" dirty="0"/>
              <a:t>Notice:  This information is confidential.  Sharing or disbursement of this </a:t>
            </a:r>
            <a:r>
              <a:rPr lang="en-US" sz="1100" dirty="0" smtClean="0"/>
              <a:t>information </a:t>
            </a:r>
            <a:r>
              <a:rPr lang="en-US" sz="1100" dirty="0"/>
              <a:t>i</a:t>
            </a:r>
            <a:r>
              <a:rPr lang="en-US" sz="1100" dirty="0" smtClean="0"/>
              <a:t>s </a:t>
            </a:r>
            <a:r>
              <a:rPr lang="en-US" sz="1100" dirty="0"/>
              <a:t>strictly prohibited.  All pricing, services, contract management strategies and sample reports described </a:t>
            </a:r>
            <a:r>
              <a:rPr lang="en-US" sz="1100" dirty="0" smtClean="0"/>
              <a:t>herein or disclosed </a:t>
            </a:r>
            <a:r>
              <a:rPr lang="en-US" sz="1100" dirty="0"/>
              <a:t>are the intellectual </a:t>
            </a:r>
            <a:r>
              <a:rPr lang="en-US" sz="1100" dirty="0" smtClean="0"/>
              <a:t>location </a:t>
            </a:r>
            <a:r>
              <a:rPr lang="en-US" sz="1100" dirty="0"/>
              <a:t>and under strict ownership of Refuse Specialists. 						</a:t>
            </a:r>
          </a:p>
        </p:txBody>
      </p:sp>
      <p:sp>
        <p:nvSpPr>
          <p:cNvPr id="5" name="TextBox 4"/>
          <p:cNvSpPr txBox="1"/>
          <p:nvPr/>
        </p:nvSpPr>
        <p:spPr>
          <a:xfrm>
            <a:off x="0" y="2862606"/>
            <a:ext cx="9144000" cy="307777"/>
          </a:xfrm>
          <a:prstGeom prst="rect">
            <a:avLst/>
          </a:prstGeom>
          <a:noFill/>
        </p:spPr>
        <p:txBody>
          <a:bodyPr wrap="square" rtlCol="0">
            <a:spAutoFit/>
          </a:bodyPr>
          <a:lstStyle/>
          <a:p>
            <a:pPr algn="ctr"/>
            <a:r>
              <a:rPr lang="en-US" sz="1400" dirty="0" smtClean="0"/>
              <a:t>Prepared for NAA by Refuse Specialists, LLC.</a:t>
            </a:r>
            <a:endParaRPr lang="en-US" sz="1400" dirty="0"/>
          </a:p>
        </p:txBody>
      </p:sp>
    </p:spTree>
    <p:extLst>
      <p:ext uri="{BB962C8B-B14F-4D97-AF65-F5344CB8AC3E}">
        <p14:creationId xmlns:p14="http://schemas.microsoft.com/office/powerpoint/2010/main" val="2240782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0" y="21125"/>
            <a:ext cx="7692272" cy="72359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Agenda</a:t>
            </a:r>
            <a:endParaRPr lang="en-US" sz="4000" dirty="0"/>
          </a:p>
        </p:txBody>
      </p:sp>
      <p:sp>
        <p:nvSpPr>
          <p:cNvPr id="4" name="Content Placeholder 2"/>
          <p:cNvSpPr txBox="1">
            <a:spLocks/>
          </p:cNvSpPr>
          <p:nvPr/>
        </p:nvSpPr>
        <p:spPr>
          <a:xfrm>
            <a:off x="381000" y="990600"/>
            <a:ext cx="6576313" cy="50507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spcBef>
                <a:spcPts val="1000"/>
              </a:spcBef>
              <a:spcAft>
                <a:spcPts val="1200"/>
              </a:spcAft>
              <a:buClr>
                <a:srgbClr val="90C226"/>
              </a:buClr>
              <a:buSzPct val="120000"/>
              <a:buBlip>
                <a:blip r:embed="rId2"/>
              </a:buBlip>
            </a:pPr>
            <a:r>
              <a:rPr lang="en-US" dirty="0" smtClean="0">
                <a:solidFill>
                  <a:schemeClr val="accent3">
                    <a:lumMod val="50000"/>
                  </a:schemeClr>
                </a:solidFill>
              </a:rPr>
              <a:t>Introduction</a:t>
            </a:r>
          </a:p>
          <a:p>
            <a:pPr lvl="0">
              <a:spcBef>
                <a:spcPts val="1000"/>
              </a:spcBef>
              <a:spcAft>
                <a:spcPts val="1200"/>
              </a:spcAft>
              <a:buClr>
                <a:srgbClr val="90C226"/>
              </a:buClr>
              <a:buSzPct val="120000"/>
              <a:buBlip>
                <a:blip r:embed="rId2"/>
              </a:buBlip>
            </a:pPr>
            <a:r>
              <a:rPr lang="en-US" dirty="0" smtClean="0">
                <a:solidFill>
                  <a:schemeClr val="accent3">
                    <a:lumMod val="50000"/>
                  </a:schemeClr>
                </a:solidFill>
              </a:rPr>
              <a:t>Know what you don’t know</a:t>
            </a:r>
          </a:p>
          <a:p>
            <a:pPr lvl="0">
              <a:spcBef>
                <a:spcPts val="1000"/>
              </a:spcBef>
              <a:spcAft>
                <a:spcPts val="1200"/>
              </a:spcAft>
              <a:buClr>
                <a:srgbClr val="90C226"/>
              </a:buClr>
              <a:buSzPct val="120000"/>
              <a:buBlip>
                <a:blip r:embed="rId2"/>
              </a:buBlip>
            </a:pPr>
            <a:r>
              <a:rPr lang="en-US" dirty="0" smtClean="0">
                <a:solidFill>
                  <a:schemeClr val="accent3">
                    <a:lumMod val="50000"/>
                  </a:schemeClr>
                </a:solidFill>
              </a:rPr>
              <a:t>The Overcharges/Errors Occur</a:t>
            </a:r>
          </a:p>
          <a:p>
            <a:pPr lvl="0">
              <a:spcBef>
                <a:spcPts val="1000"/>
              </a:spcBef>
              <a:spcAft>
                <a:spcPts val="1200"/>
              </a:spcAft>
              <a:buClr>
                <a:srgbClr val="90C226"/>
              </a:buClr>
              <a:buSzPct val="120000"/>
              <a:buBlip>
                <a:blip r:embed="rId2"/>
              </a:buBlip>
            </a:pPr>
            <a:r>
              <a:rPr lang="en-US" dirty="0" smtClean="0">
                <a:solidFill>
                  <a:schemeClr val="accent3">
                    <a:lumMod val="50000"/>
                  </a:schemeClr>
                </a:solidFill>
              </a:rPr>
              <a:t>Practical Problems &amp; Case Study results</a:t>
            </a:r>
          </a:p>
          <a:p>
            <a:pPr lvl="0">
              <a:spcBef>
                <a:spcPts val="1000"/>
              </a:spcBef>
              <a:spcAft>
                <a:spcPts val="1200"/>
              </a:spcAft>
              <a:buClr>
                <a:srgbClr val="90C226"/>
              </a:buClr>
              <a:buSzPct val="120000"/>
              <a:buBlip>
                <a:blip r:embed="rId2"/>
              </a:buBlip>
            </a:pPr>
            <a:r>
              <a:rPr lang="en-US" dirty="0" smtClean="0">
                <a:solidFill>
                  <a:schemeClr val="accent3">
                    <a:lumMod val="50000"/>
                  </a:schemeClr>
                </a:solidFill>
              </a:rPr>
              <a:t>Q &amp; A</a:t>
            </a:r>
          </a:p>
          <a:p>
            <a:pPr marL="0" indent="0">
              <a:buFont typeface="Arial"/>
              <a:buNone/>
            </a:pPr>
            <a:endParaRPr lang="en-US" dirty="0"/>
          </a:p>
        </p:txBody>
      </p:sp>
    </p:spTree>
    <p:extLst>
      <p:ext uri="{BB962C8B-B14F-4D97-AF65-F5344CB8AC3E}">
        <p14:creationId xmlns:p14="http://schemas.microsoft.com/office/powerpoint/2010/main" val="133417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29979" y="0"/>
            <a:ext cx="7699999" cy="8382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Know What You Don’t Know</a:t>
            </a:r>
            <a:endParaRPr lang="en-US" sz="4000" dirty="0"/>
          </a:p>
        </p:txBody>
      </p:sp>
      <p:sp>
        <p:nvSpPr>
          <p:cNvPr id="4" name="Content Placeholder 2"/>
          <p:cNvSpPr txBox="1">
            <a:spLocks/>
          </p:cNvSpPr>
          <p:nvPr/>
        </p:nvSpPr>
        <p:spPr>
          <a:xfrm>
            <a:off x="0" y="838200"/>
            <a:ext cx="8001000" cy="4751895"/>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solidFill>
                  <a:schemeClr val="accent3">
                    <a:lumMod val="50000"/>
                  </a:schemeClr>
                </a:solidFill>
              </a:rPr>
              <a:t>Keys to Crafting a Waste Hauling and Recycling Program</a:t>
            </a:r>
          </a:p>
          <a:p>
            <a:pPr lvl="1"/>
            <a:r>
              <a:rPr lang="en-US" sz="2000" dirty="0" smtClean="0">
                <a:solidFill>
                  <a:schemeClr val="accent3">
                    <a:lumMod val="50000"/>
                  </a:schemeClr>
                </a:solidFill>
              </a:rPr>
              <a:t>Understand the your usage</a:t>
            </a:r>
          </a:p>
          <a:p>
            <a:pPr lvl="2"/>
            <a:r>
              <a:rPr lang="en-US" dirty="0" smtClean="0">
                <a:solidFill>
                  <a:schemeClr val="accent3">
                    <a:lumMod val="50000"/>
                  </a:schemeClr>
                </a:solidFill>
              </a:rPr>
              <a:t>How full are the containers when being picked up?</a:t>
            </a:r>
          </a:p>
          <a:p>
            <a:pPr lvl="2"/>
            <a:r>
              <a:rPr lang="en-US" dirty="0" smtClean="0">
                <a:solidFill>
                  <a:schemeClr val="accent3">
                    <a:lumMod val="50000"/>
                  </a:schemeClr>
                </a:solidFill>
              </a:rPr>
              <a:t>Is the equipment in the right place?</a:t>
            </a:r>
          </a:p>
          <a:p>
            <a:pPr lvl="2"/>
            <a:r>
              <a:rPr lang="en-US" dirty="0" smtClean="0">
                <a:solidFill>
                  <a:schemeClr val="accent3">
                    <a:lumMod val="50000"/>
                  </a:schemeClr>
                </a:solidFill>
              </a:rPr>
              <a:t>Is the equipment being serviced on the correct days?</a:t>
            </a:r>
          </a:p>
          <a:p>
            <a:pPr lvl="1"/>
            <a:r>
              <a:rPr lang="en-US" sz="2000" dirty="0" smtClean="0">
                <a:solidFill>
                  <a:schemeClr val="accent3">
                    <a:lumMod val="50000"/>
                  </a:schemeClr>
                </a:solidFill>
              </a:rPr>
              <a:t>Fair market rates</a:t>
            </a:r>
          </a:p>
          <a:p>
            <a:pPr lvl="2"/>
            <a:r>
              <a:rPr lang="en-US" sz="1800" dirty="0" smtClean="0">
                <a:solidFill>
                  <a:schemeClr val="accent3">
                    <a:lumMod val="50000"/>
                  </a:schemeClr>
                </a:solidFill>
              </a:rPr>
              <a:t>Bid process</a:t>
            </a:r>
          </a:p>
          <a:p>
            <a:pPr lvl="2"/>
            <a:r>
              <a:rPr lang="en-US" sz="1800" dirty="0" smtClean="0">
                <a:solidFill>
                  <a:schemeClr val="accent3">
                    <a:lumMod val="50000"/>
                  </a:schemeClr>
                </a:solidFill>
              </a:rPr>
              <a:t>Negotiating</a:t>
            </a:r>
          </a:p>
          <a:p>
            <a:pPr lvl="2"/>
            <a:r>
              <a:rPr lang="en-US" sz="1800" dirty="0" smtClean="0">
                <a:solidFill>
                  <a:schemeClr val="accent3">
                    <a:lumMod val="50000"/>
                  </a:schemeClr>
                </a:solidFill>
              </a:rPr>
              <a:t>National Contracts</a:t>
            </a:r>
          </a:p>
          <a:p>
            <a:pPr lvl="1"/>
            <a:r>
              <a:rPr lang="en-US" sz="2000" dirty="0" smtClean="0">
                <a:solidFill>
                  <a:schemeClr val="accent3">
                    <a:lumMod val="50000"/>
                  </a:schemeClr>
                </a:solidFill>
              </a:rPr>
              <a:t>The contracts</a:t>
            </a:r>
          </a:p>
          <a:p>
            <a:pPr lvl="2"/>
            <a:r>
              <a:rPr lang="en-US" sz="1800" dirty="0" smtClean="0">
                <a:solidFill>
                  <a:schemeClr val="accent3">
                    <a:lumMod val="50000"/>
                  </a:schemeClr>
                </a:solidFill>
              </a:rPr>
              <a:t>Hauler version vs a Client version</a:t>
            </a:r>
          </a:p>
          <a:p>
            <a:pPr lvl="1"/>
            <a:r>
              <a:rPr lang="en-US" sz="2000" dirty="0" smtClean="0">
                <a:solidFill>
                  <a:schemeClr val="accent3">
                    <a:lumMod val="50000"/>
                  </a:schemeClr>
                </a:solidFill>
              </a:rPr>
              <a:t>Reviewing the invoices</a:t>
            </a:r>
          </a:p>
          <a:p>
            <a:pPr lvl="2"/>
            <a:r>
              <a:rPr lang="en-US" sz="1800" dirty="0" smtClean="0">
                <a:solidFill>
                  <a:schemeClr val="accent3">
                    <a:lumMod val="50000"/>
                  </a:schemeClr>
                </a:solidFill>
              </a:rPr>
              <a:t>The challenges</a:t>
            </a:r>
            <a:endParaRPr lang="en-US" dirty="0" smtClean="0">
              <a:solidFill>
                <a:schemeClr val="accent3">
                  <a:lumMod val="50000"/>
                </a:schemeClr>
              </a:solidFill>
            </a:endParaRPr>
          </a:p>
          <a:p>
            <a:pPr marL="457200" lvl="1" indent="0">
              <a:buFont typeface="Arial"/>
              <a:buNone/>
            </a:pPr>
            <a:endParaRPr lang="en-US" dirty="0" smtClean="0">
              <a:solidFill>
                <a:schemeClr val="accent3">
                  <a:lumMod val="50000"/>
                </a:schemeClr>
              </a:solidFill>
            </a:endParaRPr>
          </a:p>
          <a:p>
            <a:pPr marL="457200" lvl="1" indent="0">
              <a:buFont typeface="Arial"/>
              <a:buNone/>
            </a:pPr>
            <a:endParaRPr lang="en-US" dirty="0" smtClean="0">
              <a:solidFill>
                <a:schemeClr val="accent3">
                  <a:lumMod val="50000"/>
                </a:schemeClr>
              </a:solidFill>
            </a:endParaRPr>
          </a:p>
          <a:p>
            <a:pPr marL="457200" lvl="1" indent="0">
              <a:buFont typeface="Arial"/>
              <a:buNone/>
            </a:pPr>
            <a:endParaRPr lang="en-US" dirty="0">
              <a:solidFill>
                <a:schemeClr val="accent3">
                  <a:lumMod val="50000"/>
                </a:schemeClr>
              </a:solidFill>
            </a:endParaRPr>
          </a:p>
        </p:txBody>
      </p:sp>
    </p:spTree>
    <p:extLst>
      <p:ext uri="{BB962C8B-B14F-4D97-AF65-F5344CB8AC3E}">
        <p14:creationId xmlns:p14="http://schemas.microsoft.com/office/powerpoint/2010/main" val="867507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0" y="14062"/>
            <a:ext cx="7711126" cy="824138"/>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Overcharges/Errors - Why</a:t>
            </a:r>
            <a:endParaRPr lang="en-US" sz="4000" dirty="0"/>
          </a:p>
        </p:txBody>
      </p:sp>
      <p:sp>
        <p:nvSpPr>
          <p:cNvPr id="4" name="Content Placeholder 2"/>
          <p:cNvSpPr txBox="1">
            <a:spLocks/>
          </p:cNvSpPr>
          <p:nvPr/>
        </p:nvSpPr>
        <p:spPr>
          <a:xfrm>
            <a:off x="279396" y="1066800"/>
            <a:ext cx="7315200" cy="51816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chemeClr val="accent3">
                  <a:lumMod val="50000"/>
                </a:schemeClr>
              </a:buClr>
              <a:buFont typeface="Arial" panose="020B0604020202020204" pitchFamily="34" charset="0"/>
              <a:buChar char="•"/>
            </a:pPr>
            <a:r>
              <a:rPr lang="en-US" sz="2800" dirty="0">
                <a:solidFill>
                  <a:schemeClr val="accent3">
                    <a:lumMod val="50000"/>
                  </a:schemeClr>
                </a:solidFill>
                <a:ea typeface="+mj-ea"/>
                <a:cs typeface="+mj-cs"/>
              </a:rPr>
              <a:t>Why are there so many overcharges: </a:t>
            </a:r>
            <a:r>
              <a:rPr lang="en-US" sz="2400" dirty="0" smtClean="0">
                <a:solidFill>
                  <a:schemeClr val="accent3">
                    <a:lumMod val="50000"/>
                  </a:schemeClr>
                </a:solidFill>
              </a:rPr>
              <a:t>The </a:t>
            </a:r>
            <a:r>
              <a:rPr lang="en-US" sz="2400" dirty="0">
                <a:solidFill>
                  <a:schemeClr val="accent3">
                    <a:lumMod val="50000"/>
                  </a:schemeClr>
                </a:solidFill>
              </a:rPr>
              <a:t>haulers are accustomed to having the ability </a:t>
            </a:r>
            <a:r>
              <a:rPr lang="en-US" sz="2400" dirty="0" smtClean="0">
                <a:solidFill>
                  <a:schemeClr val="accent3">
                    <a:lumMod val="50000"/>
                  </a:schemeClr>
                </a:solidFill>
              </a:rPr>
              <a:t>to; </a:t>
            </a:r>
          </a:p>
          <a:p>
            <a:pPr lvl="1">
              <a:spcBef>
                <a:spcPts val="0"/>
              </a:spcBef>
              <a:buFontTx/>
              <a:buChar char="-"/>
            </a:pPr>
            <a:r>
              <a:rPr lang="en-US" sz="2000" dirty="0" smtClean="0">
                <a:solidFill>
                  <a:schemeClr val="accent3">
                    <a:lumMod val="50000"/>
                  </a:schemeClr>
                </a:solidFill>
              </a:rPr>
              <a:t>Add ancillary charges</a:t>
            </a:r>
          </a:p>
          <a:p>
            <a:pPr lvl="1">
              <a:spcBef>
                <a:spcPts val="0"/>
              </a:spcBef>
              <a:buFontTx/>
              <a:buChar char="-"/>
            </a:pPr>
            <a:r>
              <a:rPr lang="en-US" sz="2000" dirty="0" smtClean="0">
                <a:solidFill>
                  <a:schemeClr val="accent3">
                    <a:lumMod val="50000"/>
                  </a:schemeClr>
                </a:solidFill>
              </a:rPr>
              <a:t>Change % </a:t>
            </a:r>
          </a:p>
          <a:p>
            <a:pPr lvl="1">
              <a:spcBef>
                <a:spcPts val="0"/>
              </a:spcBef>
              <a:buFontTx/>
              <a:buChar char="-"/>
            </a:pPr>
            <a:r>
              <a:rPr lang="en-US" sz="2000" dirty="0" smtClean="0">
                <a:solidFill>
                  <a:schemeClr val="accent3">
                    <a:lumMod val="50000"/>
                  </a:schemeClr>
                </a:solidFill>
              </a:rPr>
              <a:t>Pass along </a:t>
            </a:r>
            <a:r>
              <a:rPr lang="en-US" sz="2000" dirty="0">
                <a:solidFill>
                  <a:schemeClr val="accent3">
                    <a:lumMod val="50000"/>
                  </a:schemeClr>
                </a:solidFill>
              </a:rPr>
              <a:t>internal </a:t>
            </a:r>
            <a:r>
              <a:rPr lang="en-US" sz="2000" dirty="0" smtClean="0">
                <a:solidFill>
                  <a:schemeClr val="accent3">
                    <a:lumMod val="50000"/>
                  </a:schemeClr>
                </a:solidFill>
              </a:rPr>
              <a:t>costs </a:t>
            </a:r>
            <a:r>
              <a:rPr lang="en-US" sz="2000" dirty="0">
                <a:solidFill>
                  <a:schemeClr val="accent3">
                    <a:lumMod val="50000"/>
                  </a:schemeClr>
                </a:solidFill>
              </a:rPr>
              <a:t>to their client </a:t>
            </a:r>
            <a:r>
              <a:rPr lang="en-US" sz="2000" dirty="0" smtClean="0">
                <a:solidFill>
                  <a:schemeClr val="accent3">
                    <a:lumMod val="50000"/>
                  </a:schemeClr>
                </a:solidFill>
              </a:rPr>
              <a:t>base  </a:t>
            </a:r>
            <a:endParaRPr lang="en-US" sz="2000" dirty="0">
              <a:solidFill>
                <a:schemeClr val="accent3">
                  <a:lumMod val="50000"/>
                </a:schemeClr>
              </a:solidFill>
            </a:endParaRPr>
          </a:p>
          <a:p>
            <a:pPr marL="57150" indent="0">
              <a:buNone/>
            </a:pPr>
            <a:r>
              <a:rPr lang="en-US" sz="2400" dirty="0" smtClean="0">
                <a:solidFill>
                  <a:schemeClr val="accent3">
                    <a:lumMod val="50000"/>
                  </a:schemeClr>
                </a:solidFill>
              </a:rPr>
              <a:t>The stock hauler contracts </a:t>
            </a:r>
            <a:r>
              <a:rPr lang="en-US" sz="2400" dirty="0">
                <a:solidFill>
                  <a:schemeClr val="accent3">
                    <a:lumMod val="50000"/>
                  </a:schemeClr>
                </a:solidFill>
              </a:rPr>
              <a:t>typically have a clause allowing them to </a:t>
            </a:r>
            <a:r>
              <a:rPr lang="en-US" sz="2400" dirty="0" smtClean="0">
                <a:solidFill>
                  <a:schemeClr val="accent3">
                    <a:lumMod val="50000"/>
                  </a:schemeClr>
                </a:solidFill>
              </a:rPr>
              <a:t>add/change charges </a:t>
            </a:r>
            <a:r>
              <a:rPr lang="en-US" sz="2400" dirty="0">
                <a:solidFill>
                  <a:schemeClr val="accent3">
                    <a:lumMod val="50000"/>
                  </a:schemeClr>
                </a:solidFill>
              </a:rPr>
              <a:t>and </a:t>
            </a:r>
            <a:r>
              <a:rPr lang="en-US" sz="2400" dirty="0" smtClean="0">
                <a:solidFill>
                  <a:schemeClr val="accent3">
                    <a:lumMod val="50000"/>
                  </a:schemeClr>
                </a:solidFill>
              </a:rPr>
              <a:t>if </a:t>
            </a:r>
            <a:r>
              <a:rPr lang="en-US" sz="2400" dirty="0">
                <a:solidFill>
                  <a:schemeClr val="accent3">
                    <a:lumMod val="50000"/>
                  </a:schemeClr>
                </a:solidFill>
              </a:rPr>
              <a:t>you pay these fees they become part of the contract.  </a:t>
            </a:r>
            <a:r>
              <a:rPr lang="en-US" sz="2400" dirty="0" smtClean="0">
                <a:solidFill>
                  <a:schemeClr val="accent3">
                    <a:lumMod val="50000"/>
                  </a:schemeClr>
                </a:solidFill>
              </a:rPr>
              <a:t>In most cases waste consultants are able </a:t>
            </a:r>
            <a:r>
              <a:rPr lang="en-US" sz="2400" dirty="0">
                <a:solidFill>
                  <a:schemeClr val="accent3">
                    <a:lumMod val="50000"/>
                  </a:schemeClr>
                </a:solidFill>
              </a:rPr>
              <a:t>to disallow </a:t>
            </a:r>
            <a:r>
              <a:rPr lang="en-US" sz="2400" dirty="0" smtClean="0">
                <a:solidFill>
                  <a:schemeClr val="accent3">
                    <a:lumMod val="50000"/>
                  </a:schemeClr>
                </a:solidFill>
              </a:rPr>
              <a:t>the egregious parts of their agreements because </a:t>
            </a:r>
            <a:r>
              <a:rPr lang="en-US" sz="2400" dirty="0">
                <a:solidFill>
                  <a:schemeClr val="accent3">
                    <a:lumMod val="50000"/>
                  </a:schemeClr>
                </a:solidFill>
              </a:rPr>
              <a:t>of </a:t>
            </a:r>
            <a:r>
              <a:rPr lang="en-US" sz="2400" dirty="0" smtClean="0">
                <a:solidFill>
                  <a:schemeClr val="accent3">
                    <a:lumMod val="50000"/>
                  </a:schemeClr>
                </a:solidFill>
              </a:rPr>
              <a:t>their </a:t>
            </a:r>
            <a:r>
              <a:rPr lang="en-US" sz="2400" dirty="0">
                <a:solidFill>
                  <a:schemeClr val="accent3">
                    <a:lumMod val="50000"/>
                  </a:schemeClr>
                </a:solidFill>
              </a:rPr>
              <a:t>massive buying power, experience and proprietary auditing software.</a:t>
            </a:r>
          </a:p>
          <a:p>
            <a:endParaRPr lang="en-US" sz="2800" dirty="0" smtClean="0">
              <a:solidFill>
                <a:schemeClr val="accent3">
                  <a:lumMod val="50000"/>
                </a:schemeClr>
              </a:solidFill>
            </a:endParaRPr>
          </a:p>
        </p:txBody>
      </p:sp>
    </p:spTree>
    <p:extLst>
      <p:ext uri="{BB962C8B-B14F-4D97-AF65-F5344CB8AC3E}">
        <p14:creationId xmlns:p14="http://schemas.microsoft.com/office/powerpoint/2010/main" val="241835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3" name="Title 1"/>
          <p:cNvSpPr txBox="1">
            <a:spLocks/>
          </p:cNvSpPr>
          <p:nvPr/>
        </p:nvSpPr>
        <p:spPr>
          <a:xfrm>
            <a:off x="-1" y="200607"/>
            <a:ext cx="7701699" cy="1110737"/>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Case Study; Solving Practical Problems</a:t>
            </a:r>
            <a:endParaRPr lang="en-US" dirty="0"/>
          </a:p>
        </p:txBody>
      </p:sp>
      <p:sp>
        <p:nvSpPr>
          <p:cNvPr id="4" name="Content Placeholder 2"/>
          <p:cNvSpPr txBox="1">
            <a:spLocks/>
          </p:cNvSpPr>
          <p:nvPr/>
        </p:nvSpPr>
        <p:spPr>
          <a:xfrm>
            <a:off x="304800" y="1403515"/>
            <a:ext cx="8603530" cy="528756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smtClean="0">
                <a:solidFill>
                  <a:schemeClr val="accent3">
                    <a:lumMod val="50000"/>
                  </a:schemeClr>
                </a:solidFill>
              </a:rPr>
              <a:t>Large, regional multi-location Owner &amp; 3</a:t>
            </a:r>
            <a:r>
              <a:rPr lang="en-US" sz="2800" baseline="30000" dirty="0" smtClean="0">
                <a:solidFill>
                  <a:schemeClr val="accent3">
                    <a:lumMod val="50000"/>
                  </a:schemeClr>
                </a:solidFill>
              </a:rPr>
              <a:t>rd</a:t>
            </a:r>
            <a:r>
              <a:rPr lang="en-US" sz="2800" dirty="0" smtClean="0">
                <a:solidFill>
                  <a:schemeClr val="accent3">
                    <a:lumMod val="50000"/>
                  </a:schemeClr>
                </a:solidFill>
              </a:rPr>
              <a:t> Party Property Management company</a:t>
            </a:r>
          </a:p>
          <a:p>
            <a:r>
              <a:rPr lang="en-US" sz="2800" dirty="0" smtClean="0">
                <a:solidFill>
                  <a:schemeClr val="accent3">
                    <a:lumMod val="50000"/>
                  </a:schemeClr>
                </a:solidFill>
              </a:rPr>
              <a:t>National contract in place with prominent national hauler</a:t>
            </a:r>
          </a:p>
          <a:p>
            <a:r>
              <a:rPr lang="en-US" sz="2800" dirty="0" smtClean="0">
                <a:solidFill>
                  <a:schemeClr val="accent3">
                    <a:lumMod val="50000"/>
                  </a:schemeClr>
                </a:solidFill>
              </a:rPr>
              <a:t>Difficulty resolving billing errors</a:t>
            </a:r>
          </a:p>
          <a:p>
            <a:r>
              <a:rPr lang="en-US" sz="2800" dirty="0" smtClean="0">
                <a:solidFill>
                  <a:schemeClr val="accent3">
                    <a:lumMod val="50000"/>
                  </a:schemeClr>
                </a:solidFill>
              </a:rPr>
              <a:t>Client frustrated from dealing with hauler and continuously resolving issues</a:t>
            </a:r>
          </a:p>
          <a:p>
            <a:endParaRPr lang="en-US" sz="2800" dirty="0" smtClean="0">
              <a:solidFill>
                <a:schemeClr val="accent3">
                  <a:lumMod val="50000"/>
                </a:schemeClr>
              </a:solidFill>
            </a:endParaRPr>
          </a:p>
        </p:txBody>
      </p:sp>
    </p:spTree>
    <p:extLst>
      <p:ext uri="{BB962C8B-B14F-4D97-AF65-F5344CB8AC3E}">
        <p14:creationId xmlns:p14="http://schemas.microsoft.com/office/powerpoint/2010/main" val="222654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064" y="14062"/>
            <a:ext cx="5295461" cy="369332"/>
          </a:xfrm>
          <a:prstGeom prst="rect">
            <a:avLst/>
          </a:prstGeom>
          <a:solidFill>
            <a:srgbClr val="FFFFFF"/>
          </a:solidFill>
        </p:spPr>
        <p:txBody>
          <a:bodyPr wrap="square" rtlCol="0">
            <a:spAutoFit/>
          </a:bodyPr>
          <a:lstStyle/>
          <a:p>
            <a:r>
              <a:rPr lang="en-US" dirty="0" smtClean="0">
                <a:solidFill>
                  <a:schemeClr val="bg1"/>
                </a:solidFill>
              </a:rPr>
              <a:t>Hide</a:t>
            </a:r>
            <a:endParaRPr lang="en-US" dirty="0">
              <a:solidFill>
                <a:schemeClr val="bg1"/>
              </a:solidFill>
            </a:endParaRPr>
          </a:p>
        </p:txBody>
      </p:sp>
      <p:sp>
        <p:nvSpPr>
          <p:cNvPr id="4" name="Title 1"/>
          <p:cNvSpPr txBox="1">
            <a:spLocks/>
          </p:cNvSpPr>
          <p:nvPr/>
        </p:nvSpPr>
        <p:spPr>
          <a:xfrm>
            <a:off x="1" y="89582"/>
            <a:ext cx="7701698" cy="1110737"/>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Case Study; Results Matter</a:t>
            </a:r>
            <a:endParaRPr lang="en-US" sz="4000" dirty="0"/>
          </a:p>
        </p:txBody>
      </p:sp>
      <p:sp>
        <p:nvSpPr>
          <p:cNvPr id="5" name="TextBox 4"/>
          <p:cNvSpPr txBox="1"/>
          <p:nvPr/>
        </p:nvSpPr>
        <p:spPr>
          <a:xfrm>
            <a:off x="1570008" y="2846719"/>
            <a:ext cx="232913" cy="369332"/>
          </a:xfrm>
          <a:prstGeom prst="rect">
            <a:avLst/>
          </a:prstGeom>
          <a:solidFill>
            <a:srgbClr val="FFFFFF"/>
          </a:solidFill>
        </p:spPr>
        <p:txBody>
          <a:bodyPr wrap="square" rtlCol="0">
            <a:spAutoFit/>
          </a:bodyPr>
          <a:lstStyle/>
          <a:p>
            <a:pPr algn="ctr"/>
            <a:r>
              <a:rPr lang="en-US" dirty="0" smtClean="0">
                <a:solidFill>
                  <a:schemeClr val="bg1"/>
                </a:solidFill>
              </a:rPr>
              <a:t>D</a:t>
            </a:r>
            <a:endParaRPr lang="en-US" dirty="0">
              <a:solidFill>
                <a:schemeClr val="bg1"/>
              </a:solidFill>
            </a:endParaRPr>
          </a:p>
        </p:txBody>
      </p:sp>
      <p:grpSp>
        <p:nvGrpSpPr>
          <p:cNvPr id="15" name="Group 14"/>
          <p:cNvGrpSpPr/>
          <p:nvPr/>
        </p:nvGrpSpPr>
        <p:grpSpPr>
          <a:xfrm>
            <a:off x="164628" y="1009291"/>
            <a:ext cx="8819113" cy="4653863"/>
            <a:chOff x="164628" y="1009291"/>
            <a:chExt cx="8819113" cy="4653863"/>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549" t="11111" r="3987" b="50000"/>
            <a:stretch/>
          </p:blipFill>
          <p:spPr>
            <a:xfrm>
              <a:off x="164628" y="1009291"/>
              <a:ext cx="8819113" cy="4653863"/>
            </a:xfrm>
            <a:prstGeom prst="rect">
              <a:avLst/>
            </a:prstGeom>
          </p:spPr>
        </p:pic>
        <p:sp>
          <p:nvSpPr>
            <p:cNvPr id="6" name="TextBox 5"/>
            <p:cNvSpPr txBox="1"/>
            <p:nvPr/>
          </p:nvSpPr>
          <p:spPr>
            <a:xfrm>
              <a:off x="526217" y="1475125"/>
              <a:ext cx="1039482" cy="215444"/>
            </a:xfrm>
            <a:prstGeom prst="rect">
              <a:avLst/>
            </a:prstGeom>
            <a:solidFill>
              <a:srgbClr val="FFFFFF"/>
            </a:solidFill>
          </p:spPr>
          <p:txBody>
            <a:bodyPr wrap="square" rtlCol="0">
              <a:spAutoFit/>
            </a:bodyPr>
            <a:lstStyle/>
            <a:p>
              <a:r>
                <a:rPr lang="en-US" sz="800" b="1" dirty="0" smtClean="0">
                  <a:solidFill>
                    <a:schemeClr val="bg1"/>
                  </a:solidFill>
                  <a:latin typeface="Constantia" panose="02030602050306030303" pitchFamily="18" charset="0"/>
                  <a:cs typeface="Times New Roman" panose="02020603050405020304" pitchFamily="18" charset="0"/>
                </a:rPr>
                <a:t>Pre-Program</a:t>
              </a:r>
              <a:endParaRPr lang="en-US" sz="800" b="1" dirty="0">
                <a:solidFill>
                  <a:schemeClr val="bg1"/>
                </a:solidFill>
                <a:latin typeface="Constantia" panose="02030602050306030303" pitchFamily="18" charset="0"/>
                <a:cs typeface="Times New Roman" panose="02020603050405020304" pitchFamily="18" charset="0"/>
              </a:endParaRPr>
            </a:p>
          </p:txBody>
        </p:sp>
        <p:sp>
          <p:nvSpPr>
            <p:cNvPr id="7" name="TextBox 6"/>
            <p:cNvSpPr txBox="1"/>
            <p:nvPr/>
          </p:nvSpPr>
          <p:spPr>
            <a:xfrm>
              <a:off x="1078298" y="5283610"/>
              <a:ext cx="1319842" cy="230832"/>
            </a:xfrm>
            <a:prstGeom prst="rect">
              <a:avLst/>
            </a:prstGeom>
            <a:solidFill>
              <a:srgbClr val="FFFFFF"/>
            </a:solidFill>
          </p:spPr>
          <p:txBody>
            <a:bodyPr wrap="square" rtlCol="0">
              <a:spAutoFit/>
            </a:bodyPr>
            <a:lstStyle/>
            <a:p>
              <a:pPr algn="ctr"/>
              <a:r>
                <a:rPr lang="en-US" sz="900" b="1" dirty="0" smtClean="0">
                  <a:solidFill>
                    <a:srgbClr val="5C5C5C"/>
                  </a:solidFill>
                </a:rPr>
                <a:t>Cost Pre-Program</a:t>
              </a:r>
              <a:endParaRPr lang="en-US" sz="900" b="1" dirty="0">
                <a:solidFill>
                  <a:srgbClr val="5C5C5C"/>
                </a:solidFill>
              </a:endParaRPr>
            </a:p>
          </p:txBody>
        </p:sp>
        <p:sp>
          <p:nvSpPr>
            <p:cNvPr id="8" name="TextBox 7"/>
            <p:cNvSpPr txBox="1"/>
            <p:nvPr/>
          </p:nvSpPr>
          <p:spPr>
            <a:xfrm>
              <a:off x="3071011" y="5278262"/>
              <a:ext cx="1017917" cy="230832"/>
            </a:xfrm>
            <a:prstGeom prst="rect">
              <a:avLst/>
            </a:prstGeom>
            <a:solidFill>
              <a:srgbClr val="FFFFFF"/>
            </a:solidFill>
          </p:spPr>
          <p:txBody>
            <a:bodyPr wrap="square" rtlCol="0">
              <a:spAutoFit/>
            </a:bodyPr>
            <a:lstStyle/>
            <a:p>
              <a:pPr algn="ctr"/>
              <a:r>
                <a:rPr lang="en-US" sz="900" b="1" dirty="0" smtClean="0">
                  <a:solidFill>
                    <a:srgbClr val="5C5C5C"/>
                  </a:solidFill>
                </a:rPr>
                <a:t>New Cost</a:t>
              </a:r>
              <a:endParaRPr lang="en-US" sz="900" b="1" dirty="0">
                <a:solidFill>
                  <a:srgbClr val="5C5C5C"/>
                </a:solidFill>
              </a:endParaRPr>
            </a:p>
          </p:txBody>
        </p:sp>
        <p:sp>
          <p:nvSpPr>
            <p:cNvPr id="11" name="TextBox 10"/>
            <p:cNvSpPr txBox="1"/>
            <p:nvPr/>
          </p:nvSpPr>
          <p:spPr>
            <a:xfrm>
              <a:off x="5262113" y="5322492"/>
              <a:ext cx="1319842" cy="230832"/>
            </a:xfrm>
            <a:prstGeom prst="rect">
              <a:avLst/>
            </a:prstGeom>
            <a:solidFill>
              <a:srgbClr val="FFFFFF"/>
            </a:solidFill>
          </p:spPr>
          <p:txBody>
            <a:bodyPr wrap="square" rtlCol="0">
              <a:spAutoFit/>
            </a:bodyPr>
            <a:lstStyle/>
            <a:p>
              <a:pPr algn="ctr"/>
              <a:r>
                <a:rPr lang="en-US" sz="900" b="1" dirty="0" smtClean="0">
                  <a:solidFill>
                    <a:srgbClr val="5C5C5C"/>
                  </a:solidFill>
                </a:rPr>
                <a:t># of Invoices Audited</a:t>
              </a:r>
            </a:p>
          </p:txBody>
        </p:sp>
        <p:sp>
          <p:nvSpPr>
            <p:cNvPr id="12" name="TextBox 11"/>
            <p:cNvSpPr txBox="1"/>
            <p:nvPr/>
          </p:nvSpPr>
          <p:spPr>
            <a:xfrm>
              <a:off x="7134044" y="5324670"/>
              <a:ext cx="1500996" cy="230832"/>
            </a:xfrm>
            <a:prstGeom prst="rect">
              <a:avLst/>
            </a:prstGeom>
            <a:solidFill>
              <a:srgbClr val="FFFFFF"/>
            </a:solidFill>
          </p:spPr>
          <p:txBody>
            <a:bodyPr wrap="square" rtlCol="0">
              <a:spAutoFit/>
            </a:bodyPr>
            <a:lstStyle/>
            <a:p>
              <a:pPr algn="ctr"/>
              <a:r>
                <a:rPr lang="en-US" sz="900" b="1" dirty="0" smtClean="0">
                  <a:solidFill>
                    <a:srgbClr val="5C5C5C"/>
                  </a:solidFill>
                </a:rPr>
                <a:t>Errors Caught &amp; Corrected</a:t>
              </a:r>
              <a:endParaRPr lang="en-US" sz="900" b="1" dirty="0">
                <a:solidFill>
                  <a:srgbClr val="5C5C5C"/>
                </a:solidFill>
              </a:endParaRPr>
            </a:p>
          </p:txBody>
        </p:sp>
        <p:sp>
          <p:nvSpPr>
            <p:cNvPr id="14" name="TextBox 13"/>
            <p:cNvSpPr txBox="1"/>
            <p:nvPr/>
          </p:nvSpPr>
          <p:spPr>
            <a:xfrm>
              <a:off x="1561382" y="2812215"/>
              <a:ext cx="232913" cy="369332"/>
            </a:xfrm>
            <a:prstGeom prst="rect">
              <a:avLst/>
            </a:prstGeom>
            <a:solidFill>
              <a:srgbClr val="FFFFFF"/>
            </a:solidFill>
          </p:spPr>
          <p:txBody>
            <a:bodyPr wrap="square" rtlCol="0">
              <a:spAutoFit/>
            </a:bodyPr>
            <a:lstStyle/>
            <a:p>
              <a:pPr algn="ctr"/>
              <a:r>
                <a:rPr lang="en-US" dirty="0" smtClean="0">
                  <a:solidFill>
                    <a:schemeClr val="bg1"/>
                  </a:solidFill>
                </a:rPr>
                <a:t>d</a:t>
              </a:r>
              <a:endParaRPr lang="en-US" dirty="0">
                <a:solidFill>
                  <a:schemeClr val="bg1"/>
                </a:solidFill>
              </a:endParaRPr>
            </a:p>
          </p:txBody>
        </p:sp>
      </p:grpSp>
    </p:spTree>
    <p:extLst>
      <p:ext uri="{BB962C8B-B14F-4D97-AF65-F5344CB8AC3E}">
        <p14:creationId xmlns:p14="http://schemas.microsoft.com/office/powerpoint/2010/main" val="231871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4998</TotalTime>
  <Words>589</Words>
  <Application>Microsoft Office PowerPoint</Application>
  <PresentationFormat>On-screen Show (4:3)</PresentationFormat>
  <Paragraphs>141</Paragraphs>
  <Slides>19</Slides>
  <Notes>6</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1_Office Theme</vt:lpstr>
      <vt:lpstr>2_Office Theme</vt:lpstr>
      <vt:lpstr>MAXIMIZE 2014 Multifamily Asset Management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vector>
  </TitlesOfParts>
  <Company>National Apartment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Mauck</dc:creator>
  <cp:lastModifiedBy>Sarah Laws</cp:lastModifiedBy>
  <cp:revision>74</cp:revision>
  <cp:lastPrinted>2014-10-08T16:18:55Z</cp:lastPrinted>
  <dcterms:created xsi:type="dcterms:W3CDTF">2014-09-02T19:14:58Z</dcterms:created>
  <dcterms:modified xsi:type="dcterms:W3CDTF">2014-10-22T19:37:55Z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ct">
    <vt:lpwstr>pastrd</vt:lpwstr>
  </property>
  <property fmtid="{D5CDD505-2E9C-101B-9397-08002B2CF9AE}" pid="3" name="DocTopsCleaned">
    <vt:lpwstr>True</vt:lpwstr>
  </property>
</Properties>
</file>