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697" r:id="rId6"/>
    <p:sldMasterId id="2147483702" r:id="rId7"/>
  </p:sldMasterIdLst>
  <p:notesMasterIdLst>
    <p:notesMasterId r:id="rId43"/>
  </p:notesMasterIdLst>
  <p:sldIdLst>
    <p:sldId id="295" r:id="rId8"/>
    <p:sldId id="267" r:id="rId9"/>
    <p:sldId id="258" r:id="rId10"/>
    <p:sldId id="259" r:id="rId11"/>
    <p:sldId id="260" r:id="rId12"/>
    <p:sldId id="264" r:id="rId13"/>
    <p:sldId id="265" r:id="rId14"/>
    <p:sldId id="266"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6" r:id="rId33"/>
    <p:sldId id="287" r:id="rId34"/>
    <p:sldId id="288" r:id="rId35"/>
    <p:sldId id="289" r:id="rId36"/>
    <p:sldId id="290" r:id="rId37"/>
    <p:sldId id="291" r:id="rId38"/>
    <p:sldId id="292" r:id="rId39"/>
    <p:sldId id="293" r:id="rId40"/>
    <p:sldId id="294" r:id="rId41"/>
    <p:sldId id="296" r:id="rId4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p:cViewPr>
        <p:scale>
          <a:sx n="66" d="100"/>
          <a:sy n="66" d="100"/>
        </p:scale>
        <p:origin x="-774" y="-3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18F42-28A8-4A9B-8E29-E3959B3EB32B}" type="doc">
      <dgm:prSet loTypeId="urn:microsoft.com/office/officeart/2005/8/layout/hList2" loCatId="list" qsTypeId="urn:microsoft.com/office/officeart/2005/8/quickstyle/3d3" qsCatId="3D" csTypeId="urn:microsoft.com/office/officeart/2005/8/colors/colorful1" csCatId="colorful" phldr="1"/>
      <dgm:spPr/>
      <dgm:t>
        <a:bodyPr/>
        <a:lstStyle/>
        <a:p>
          <a:endParaRPr lang="en-US"/>
        </a:p>
      </dgm:t>
    </dgm:pt>
    <dgm:pt modelId="{E2424C7F-90AD-4435-9517-6B017551075F}">
      <dgm:prSet phldrT="[Text]"/>
      <dgm:spPr/>
      <dgm:t>
        <a:bodyPr/>
        <a:lstStyle/>
        <a:p>
          <a:r>
            <a:rPr lang="en-US" dirty="0" smtClean="0"/>
            <a:t>Gas South</a:t>
          </a:r>
          <a:endParaRPr lang="en-US" dirty="0"/>
        </a:p>
      </dgm:t>
    </dgm:pt>
    <dgm:pt modelId="{6A739D28-7DC9-4FAD-90E4-1DF533079323}" type="parTrans" cxnId="{F87304CC-795D-4809-9894-5BCB322CC962}">
      <dgm:prSet/>
      <dgm:spPr/>
      <dgm:t>
        <a:bodyPr/>
        <a:lstStyle/>
        <a:p>
          <a:endParaRPr lang="en-US"/>
        </a:p>
      </dgm:t>
    </dgm:pt>
    <dgm:pt modelId="{1E0ABA53-8D97-48B5-B9FB-A778BE7BFA97}" type="sibTrans" cxnId="{F87304CC-795D-4809-9894-5BCB322CC962}">
      <dgm:prSet/>
      <dgm:spPr/>
      <dgm:t>
        <a:bodyPr/>
        <a:lstStyle/>
        <a:p>
          <a:endParaRPr lang="en-US"/>
        </a:p>
      </dgm:t>
    </dgm:pt>
    <dgm:pt modelId="{CA72FD84-9E5F-49EE-BA72-7C67A55894D9}">
      <dgm:prSet phldrT="[Text]"/>
      <dgm:spPr/>
      <dgm:t>
        <a:bodyPr/>
        <a:lstStyle/>
        <a:p>
          <a:r>
            <a:rPr lang="en-US" dirty="0" smtClean="0"/>
            <a:t>$.46 per </a:t>
          </a:r>
          <a:r>
            <a:rPr lang="en-US" dirty="0" err="1" smtClean="0"/>
            <a:t>therm</a:t>
          </a:r>
          <a:endParaRPr lang="en-US" dirty="0"/>
        </a:p>
      </dgm:t>
    </dgm:pt>
    <dgm:pt modelId="{9934C5E2-5974-4260-B423-0749526130B5}" type="parTrans" cxnId="{F96A0FD7-B891-480F-88B8-3EA77BD8688C}">
      <dgm:prSet/>
      <dgm:spPr/>
      <dgm:t>
        <a:bodyPr/>
        <a:lstStyle/>
        <a:p>
          <a:endParaRPr lang="en-US"/>
        </a:p>
      </dgm:t>
    </dgm:pt>
    <dgm:pt modelId="{2C837B66-8FC6-42B3-B5FD-94481E4C65EA}" type="sibTrans" cxnId="{F96A0FD7-B891-480F-88B8-3EA77BD8688C}">
      <dgm:prSet/>
      <dgm:spPr/>
      <dgm:t>
        <a:bodyPr/>
        <a:lstStyle/>
        <a:p>
          <a:endParaRPr lang="en-US"/>
        </a:p>
      </dgm:t>
    </dgm:pt>
    <dgm:pt modelId="{EB688932-E7FF-4C2D-9EDD-BB9849C023B2}">
      <dgm:prSet phldrT="[Text]"/>
      <dgm:spPr/>
      <dgm:t>
        <a:bodyPr/>
        <a:lstStyle/>
        <a:p>
          <a:r>
            <a:rPr lang="en-US" dirty="0" smtClean="0"/>
            <a:t>Infinite</a:t>
          </a:r>
          <a:endParaRPr lang="en-US" dirty="0"/>
        </a:p>
      </dgm:t>
    </dgm:pt>
    <dgm:pt modelId="{CE0E186B-A993-4905-B4CC-2886B6DDC44A}" type="parTrans" cxnId="{D64150C4-5A42-41D0-88AC-B1BC3D73D609}">
      <dgm:prSet/>
      <dgm:spPr/>
      <dgm:t>
        <a:bodyPr/>
        <a:lstStyle/>
        <a:p>
          <a:endParaRPr lang="en-US"/>
        </a:p>
      </dgm:t>
    </dgm:pt>
    <dgm:pt modelId="{2DB2F118-8EC5-4E39-970F-2E0692C1452B}" type="sibTrans" cxnId="{D64150C4-5A42-41D0-88AC-B1BC3D73D609}">
      <dgm:prSet/>
      <dgm:spPr/>
      <dgm:t>
        <a:bodyPr/>
        <a:lstStyle/>
        <a:p>
          <a:endParaRPr lang="en-US"/>
        </a:p>
      </dgm:t>
    </dgm:pt>
    <dgm:pt modelId="{EBDD7BD2-1828-411B-B9C4-82B484F80309}">
      <dgm:prSet phldrT="[Text]"/>
      <dgm:spPr/>
      <dgm:t>
        <a:bodyPr/>
        <a:lstStyle/>
        <a:p>
          <a:r>
            <a:rPr lang="en-US" dirty="0" smtClean="0"/>
            <a:t>$.62 per </a:t>
          </a:r>
          <a:r>
            <a:rPr lang="en-US" dirty="0" err="1" smtClean="0"/>
            <a:t>therm</a:t>
          </a:r>
          <a:endParaRPr lang="en-US" dirty="0"/>
        </a:p>
      </dgm:t>
    </dgm:pt>
    <dgm:pt modelId="{D70BB878-C9DD-49BA-9CF3-B5711A827379}" type="parTrans" cxnId="{040924E6-E544-4121-BDC9-86AF437DC76C}">
      <dgm:prSet/>
      <dgm:spPr/>
      <dgm:t>
        <a:bodyPr/>
        <a:lstStyle/>
        <a:p>
          <a:endParaRPr lang="en-US"/>
        </a:p>
      </dgm:t>
    </dgm:pt>
    <dgm:pt modelId="{613DE073-229C-4225-9C43-83B4954A858C}" type="sibTrans" cxnId="{040924E6-E544-4121-BDC9-86AF437DC76C}">
      <dgm:prSet/>
      <dgm:spPr/>
      <dgm:t>
        <a:bodyPr/>
        <a:lstStyle/>
        <a:p>
          <a:endParaRPr lang="en-US"/>
        </a:p>
      </dgm:t>
    </dgm:pt>
    <dgm:pt modelId="{9159344A-6C82-4454-A4FA-19C3DB4C9979}">
      <dgm:prSet phldrT="[Text]"/>
      <dgm:spPr/>
      <dgm:t>
        <a:bodyPr/>
        <a:lstStyle/>
        <a:p>
          <a:r>
            <a:rPr lang="en-US" dirty="0" smtClean="0"/>
            <a:t>GNG</a:t>
          </a:r>
          <a:endParaRPr lang="en-US" dirty="0"/>
        </a:p>
      </dgm:t>
    </dgm:pt>
    <dgm:pt modelId="{F0F619EE-F058-4E0A-B1C7-F06FFA9FE642}" type="parTrans" cxnId="{C78DFFF1-FB62-47B5-B78E-0E081151DF8C}">
      <dgm:prSet/>
      <dgm:spPr/>
      <dgm:t>
        <a:bodyPr/>
        <a:lstStyle/>
        <a:p>
          <a:endParaRPr lang="en-US"/>
        </a:p>
      </dgm:t>
    </dgm:pt>
    <dgm:pt modelId="{22F79423-3983-4B31-9465-0420DCB33B97}" type="sibTrans" cxnId="{C78DFFF1-FB62-47B5-B78E-0E081151DF8C}">
      <dgm:prSet/>
      <dgm:spPr/>
      <dgm:t>
        <a:bodyPr/>
        <a:lstStyle/>
        <a:p>
          <a:endParaRPr lang="en-US"/>
        </a:p>
      </dgm:t>
    </dgm:pt>
    <dgm:pt modelId="{F17199F2-76C5-41A7-B158-586E7791CABC}">
      <dgm:prSet phldrT="[Text]"/>
      <dgm:spPr/>
      <dgm:t>
        <a:bodyPr/>
        <a:lstStyle/>
        <a:p>
          <a:r>
            <a:rPr lang="en-US" dirty="0" smtClean="0"/>
            <a:t>$.60 per </a:t>
          </a:r>
          <a:r>
            <a:rPr lang="en-US" dirty="0" err="1" smtClean="0"/>
            <a:t>therm</a:t>
          </a:r>
          <a:endParaRPr lang="en-US" dirty="0"/>
        </a:p>
      </dgm:t>
    </dgm:pt>
    <dgm:pt modelId="{93FB8568-CF52-482C-AF62-E827CA30BF0B}" type="parTrans" cxnId="{95CC7874-7224-4C38-AA97-DD52F9A81318}">
      <dgm:prSet/>
      <dgm:spPr/>
      <dgm:t>
        <a:bodyPr/>
        <a:lstStyle/>
        <a:p>
          <a:endParaRPr lang="en-US"/>
        </a:p>
      </dgm:t>
    </dgm:pt>
    <dgm:pt modelId="{96986871-392C-43A9-BCC6-7AC1F33E3451}" type="sibTrans" cxnId="{95CC7874-7224-4C38-AA97-DD52F9A81318}">
      <dgm:prSet/>
      <dgm:spPr/>
      <dgm:t>
        <a:bodyPr/>
        <a:lstStyle/>
        <a:p>
          <a:endParaRPr lang="en-US"/>
        </a:p>
      </dgm:t>
    </dgm:pt>
    <dgm:pt modelId="{6AA19D0C-3F06-4DAE-A0B6-B2176713B8B5}">
      <dgm:prSet phldrT="[Text]"/>
      <dgm:spPr/>
      <dgm:t>
        <a:bodyPr/>
        <a:lstStyle/>
        <a:p>
          <a:r>
            <a:rPr lang="en-US" dirty="0" smtClean="0"/>
            <a:t>$3.99 meter fee per meter</a:t>
          </a:r>
          <a:endParaRPr lang="en-US" dirty="0"/>
        </a:p>
      </dgm:t>
    </dgm:pt>
    <dgm:pt modelId="{92DBED40-BEE2-4CAB-8875-2FD8C33A6295}" type="parTrans" cxnId="{4D61D522-77F7-4B62-A436-991287627817}">
      <dgm:prSet/>
      <dgm:spPr/>
      <dgm:t>
        <a:bodyPr/>
        <a:lstStyle/>
        <a:p>
          <a:endParaRPr lang="en-US"/>
        </a:p>
      </dgm:t>
    </dgm:pt>
    <dgm:pt modelId="{68D25F92-7C19-41F0-B3CC-F575083E8C22}" type="sibTrans" cxnId="{4D61D522-77F7-4B62-A436-991287627817}">
      <dgm:prSet/>
      <dgm:spPr/>
      <dgm:t>
        <a:bodyPr/>
        <a:lstStyle/>
        <a:p>
          <a:endParaRPr lang="en-US"/>
        </a:p>
      </dgm:t>
    </dgm:pt>
    <dgm:pt modelId="{104E8FE3-46B4-48D2-B938-3C88238A1CDB}">
      <dgm:prSet phldrT="[Text]"/>
      <dgm:spPr/>
      <dgm:t>
        <a:bodyPr/>
        <a:lstStyle/>
        <a:p>
          <a:r>
            <a:rPr lang="en-US" dirty="0" smtClean="0"/>
            <a:t>AGL charges</a:t>
          </a:r>
          <a:endParaRPr lang="en-US" dirty="0"/>
        </a:p>
      </dgm:t>
    </dgm:pt>
    <dgm:pt modelId="{CAFEC68C-8BE8-4691-9F45-E4997BC489B8}" type="parTrans" cxnId="{D822642B-704F-45CE-B77A-E488CFB08C2C}">
      <dgm:prSet/>
      <dgm:spPr/>
      <dgm:t>
        <a:bodyPr/>
        <a:lstStyle/>
        <a:p>
          <a:endParaRPr lang="en-US"/>
        </a:p>
      </dgm:t>
    </dgm:pt>
    <dgm:pt modelId="{760E6C36-AE46-48B3-943F-B2E261F83C68}" type="sibTrans" cxnId="{D822642B-704F-45CE-B77A-E488CFB08C2C}">
      <dgm:prSet/>
      <dgm:spPr/>
      <dgm:t>
        <a:bodyPr/>
        <a:lstStyle/>
        <a:p>
          <a:endParaRPr lang="en-US"/>
        </a:p>
      </dgm:t>
    </dgm:pt>
    <dgm:pt modelId="{D76B4461-7F78-4893-8FB3-142F49FCB5D2}">
      <dgm:prSet phldrT="[Text]"/>
      <dgm:spPr/>
      <dgm:t>
        <a:bodyPr/>
        <a:lstStyle/>
        <a:p>
          <a:r>
            <a:rPr lang="en-US" dirty="0" smtClean="0"/>
            <a:t>DDDC Charges</a:t>
          </a:r>
          <a:endParaRPr lang="en-US" dirty="0"/>
        </a:p>
      </dgm:t>
    </dgm:pt>
    <dgm:pt modelId="{47173BD2-546E-48DA-BB38-BB4188BBC302}" type="parTrans" cxnId="{7D34DBA9-30CF-47C8-BBFF-9DAE4B4A41C7}">
      <dgm:prSet/>
      <dgm:spPr/>
      <dgm:t>
        <a:bodyPr/>
        <a:lstStyle/>
        <a:p>
          <a:endParaRPr lang="en-US"/>
        </a:p>
      </dgm:t>
    </dgm:pt>
    <dgm:pt modelId="{7F1CD1B7-3B18-4FCD-A68F-7DAA401F2520}" type="sibTrans" cxnId="{7D34DBA9-30CF-47C8-BBFF-9DAE4B4A41C7}">
      <dgm:prSet/>
      <dgm:spPr/>
      <dgm:t>
        <a:bodyPr/>
        <a:lstStyle/>
        <a:p>
          <a:endParaRPr lang="en-US"/>
        </a:p>
      </dgm:t>
    </dgm:pt>
    <dgm:pt modelId="{7179DA1D-C625-413A-92C1-2A9D023F5E8B}">
      <dgm:prSet phldrT="[Text]"/>
      <dgm:spPr/>
      <dgm:t>
        <a:bodyPr/>
        <a:lstStyle/>
        <a:p>
          <a:r>
            <a:rPr lang="en-US" dirty="0" smtClean="0"/>
            <a:t>$5.95 service fee</a:t>
          </a:r>
          <a:endParaRPr lang="en-US" dirty="0"/>
        </a:p>
      </dgm:t>
    </dgm:pt>
    <dgm:pt modelId="{EBC24A7B-8AEF-43CD-9611-6A57198B6685}" type="parTrans" cxnId="{044F97C4-46FA-4943-A496-E95658C1AC7F}">
      <dgm:prSet/>
      <dgm:spPr/>
      <dgm:t>
        <a:bodyPr/>
        <a:lstStyle/>
        <a:p>
          <a:endParaRPr lang="en-US"/>
        </a:p>
      </dgm:t>
    </dgm:pt>
    <dgm:pt modelId="{71C8B1E4-06BE-4C72-BB34-505811DB140A}" type="sibTrans" cxnId="{044F97C4-46FA-4943-A496-E95658C1AC7F}">
      <dgm:prSet/>
      <dgm:spPr/>
      <dgm:t>
        <a:bodyPr/>
        <a:lstStyle/>
        <a:p>
          <a:endParaRPr lang="en-US"/>
        </a:p>
      </dgm:t>
    </dgm:pt>
    <dgm:pt modelId="{1E735524-EBBE-419E-A5AB-AD7497680F70}">
      <dgm:prSet phldrT="[Text]"/>
      <dgm:spPr/>
      <dgm:t>
        <a:bodyPr/>
        <a:lstStyle/>
        <a:p>
          <a:r>
            <a:rPr lang="en-US" dirty="0" smtClean="0"/>
            <a:t>AGL Charges</a:t>
          </a:r>
          <a:endParaRPr lang="en-US" dirty="0"/>
        </a:p>
      </dgm:t>
    </dgm:pt>
    <dgm:pt modelId="{CB9A7963-BDE4-45BF-9176-598BFC4318C0}" type="parTrans" cxnId="{F6019DD0-1CC9-4CBB-818F-A94353F9FA8E}">
      <dgm:prSet/>
      <dgm:spPr/>
      <dgm:t>
        <a:bodyPr/>
        <a:lstStyle/>
        <a:p>
          <a:endParaRPr lang="en-US"/>
        </a:p>
      </dgm:t>
    </dgm:pt>
    <dgm:pt modelId="{D88EC9A6-CE46-4EF5-99E2-31B9174EE177}" type="sibTrans" cxnId="{F6019DD0-1CC9-4CBB-818F-A94353F9FA8E}">
      <dgm:prSet/>
      <dgm:spPr/>
      <dgm:t>
        <a:bodyPr/>
        <a:lstStyle/>
        <a:p>
          <a:endParaRPr lang="en-US"/>
        </a:p>
      </dgm:t>
    </dgm:pt>
    <dgm:pt modelId="{087C992A-E46E-475F-989E-F5429FE83955}">
      <dgm:prSet phldrT="[Text]"/>
      <dgm:spPr/>
      <dgm:t>
        <a:bodyPr/>
        <a:lstStyle/>
        <a:p>
          <a:r>
            <a:rPr lang="en-US" dirty="0" smtClean="0"/>
            <a:t>DDDC included</a:t>
          </a:r>
          <a:endParaRPr lang="en-US" dirty="0"/>
        </a:p>
      </dgm:t>
    </dgm:pt>
    <dgm:pt modelId="{FAC257E2-239C-4BBF-97CE-95BD6D04342C}" type="parTrans" cxnId="{A001E684-2488-41BF-B915-292FA1CD47BD}">
      <dgm:prSet/>
      <dgm:spPr/>
      <dgm:t>
        <a:bodyPr/>
        <a:lstStyle/>
        <a:p>
          <a:endParaRPr lang="en-US"/>
        </a:p>
      </dgm:t>
    </dgm:pt>
    <dgm:pt modelId="{223D79F7-E743-4228-9BD1-162B1D774487}" type="sibTrans" cxnId="{A001E684-2488-41BF-B915-292FA1CD47BD}">
      <dgm:prSet/>
      <dgm:spPr/>
      <dgm:t>
        <a:bodyPr/>
        <a:lstStyle/>
        <a:p>
          <a:endParaRPr lang="en-US"/>
        </a:p>
      </dgm:t>
    </dgm:pt>
    <dgm:pt modelId="{AF482E5E-F221-47E8-8FA0-727EBABFE948}">
      <dgm:prSet phldrT="[Text]"/>
      <dgm:spPr/>
      <dgm:t>
        <a:bodyPr/>
        <a:lstStyle/>
        <a:p>
          <a:r>
            <a:rPr lang="en-US" dirty="0" smtClean="0"/>
            <a:t>$3.99 meter fee</a:t>
          </a:r>
          <a:endParaRPr lang="en-US" dirty="0"/>
        </a:p>
      </dgm:t>
    </dgm:pt>
    <dgm:pt modelId="{C87D3899-3CD9-40B2-9753-C0037CDD96FC}" type="parTrans" cxnId="{2E11C49E-7D5F-4B4F-A457-AC27269E532F}">
      <dgm:prSet/>
      <dgm:spPr/>
      <dgm:t>
        <a:bodyPr/>
        <a:lstStyle/>
        <a:p>
          <a:endParaRPr lang="en-US"/>
        </a:p>
      </dgm:t>
    </dgm:pt>
    <dgm:pt modelId="{132E7552-0489-4A1F-930C-48D4879A1B45}" type="sibTrans" cxnId="{2E11C49E-7D5F-4B4F-A457-AC27269E532F}">
      <dgm:prSet/>
      <dgm:spPr/>
      <dgm:t>
        <a:bodyPr/>
        <a:lstStyle/>
        <a:p>
          <a:endParaRPr lang="en-US"/>
        </a:p>
      </dgm:t>
    </dgm:pt>
    <dgm:pt modelId="{F87D24F6-920F-4FA6-91F1-4C0168D34D90}">
      <dgm:prSet phldrT="[Text]"/>
      <dgm:spPr/>
      <dgm:t>
        <a:bodyPr/>
        <a:lstStyle/>
        <a:p>
          <a:r>
            <a:rPr lang="en-US" dirty="0" smtClean="0"/>
            <a:t>Plus AGL Charges</a:t>
          </a:r>
          <a:endParaRPr lang="en-US" dirty="0"/>
        </a:p>
      </dgm:t>
    </dgm:pt>
    <dgm:pt modelId="{BF787C86-6FB8-4FF7-8C2D-D85D8603C695}" type="parTrans" cxnId="{9BBF65D1-5FB9-42B2-B142-9D7469023CF8}">
      <dgm:prSet/>
      <dgm:spPr/>
      <dgm:t>
        <a:bodyPr/>
        <a:lstStyle/>
        <a:p>
          <a:endParaRPr lang="en-US"/>
        </a:p>
      </dgm:t>
    </dgm:pt>
    <dgm:pt modelId="{F3A044AB-878A-4FC7-8FFE-BF722222AD17}" type="sibTrans" cxnId="{9BBF65D1-5FB9-42B2-B142-9D7469023CF8}">
      <dgm:prSet/>
      <dgm:spPr/>
      <dgm:t>
        <a:bodyPr/>
        <a:lstStyle/>
        <a:p>
          <a:endParaRPr lang="en-US"/>
        </a:p>
      </dgm:t>
    </dgm:pt>
    <dgm:pt modelId="{1EFA8605-8868-4A28-B103-433D7D3CC888}">
      <dgm:prSet phldrT="[Text]"/>
      <dgm:spPr/>
      <dgm:t>
        <a:bodyPr/>
        <a:lstStyle/>
        <a:p>
          <a:r>
            <a:rPr lang="en-US" dirty="0" smtClean="0"/>
            <a:t>Plus DDDC charges</a:t>
          </a:r>
          <a:endParaRPr lang="en-US" dirty="0"/>
        </a:p>
      </dgm:t>
    </dgm:pt>
    <dgm:pt modelId="{77A7EC57-D826-4CBA-B82B-2A332E6B4FB4}" type="parTrans" cxnId="{CEFE5AF3-CD89-4D60-90FD-AFE674BE4A03}">
      <dgm:prSet/>
      <dgm:spPr/>
      <dgm:t>
        <a:bodyPr/>
        <a:lstStyle/>
        <a:p>
          <a:endParaRPr lang="en-US"/>
        </a:p>
      </dgm:t>
    </dgm:pt>
    <dgm:pt modelId="{DF08EFA0-8D54-4DF4-898E-BCCBA54C08C8}" type="sibTrans" cxnId="{CEFE5AF3-CD89-4D60-90FD-AFE674BE4A03}">
      <dgm:prSet/>
      <dgm:spPr/>
      <dgm:t>
        <a:bodyPr/>
        <a:lstStyle/>
        <a:p>
          <a:endParaRPr lang="en-US"/>
        </a:p>
      </dgm:t>
    </dgm:pt>
    <dgm:pt modelId="{05C1D5A7-4A9D-4A92-A557-471DB55FBA13}" type="pres">
      <dgm:prSet presAssocID="{A2518F42-28A8-4A9B-8E29-E3959B3EB32B}" presName="linearFlow" presStyleCnt="0">
        <dgm:presLayoutVars>
          <dgm:dir/>
          <dgm:animLvl val="lvl"/>
          <dgm:resizeHandles/>
        </dgm:presLayoutVars>
      </dgm:prSet>
      <dgm:spPr/>
      <dgm:t>
        <a:bodyPr/>
        <a:lstStyle/>
        <a:p>
          <a:endParaRPr lang="en-US"/>
        </a:p>
      </dgm:t>
    </dgm:pt>
    <dgm:pt modelId="{9F558493-BF19-43D1-A42B-22B9F24E65D6}" type="pres">
      <dgm:prSet presAssocID="{E2424C7F-90AD-4435-9517-6B017551075F}" presName="compositeNode" presStyleCnt="0">
        <dgm:presLayoutVars>
          <dgm:bulletEnabled val="1"/>
        </dgm:presLayoutVars>
      </dgm:prSet>
      <dgm:spPr/>
    </dgm:pt>
    <dgm:pt modelId="{021B2EBB-D985-4672-B0BB-EF3ED07500F6}" type="pres">
      <dgm:prSet presAssocID="{E2424C7F-90AD-4435-9517-6B017551075F}"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C5A25EC7-68E2-4C2D-BE53-2DB4B5271B0F}" type="pres">
      <dgm:prSet presAssocID="{E2424C7F-90AD-4435-9517-6B017551075F}" presName="childNode" presStyleLbl="node1" presStyleIdx="0" presStyleCnt="3">
        <dgm:presLayoutVars>
          <dgm:bulletEnabled val="1"/>
        </dgm:presLayoutVars>
      </dgm:prSet>
      <dgm:spPr/>
      <dgm:t>
        <a:bodyPr/>
        <a:lstStyle/>
        <a:p>
          <a:endParaRPr lang="en-US"/>
        </a:p>
      </dgm:t>
    </dgm:pt>
    <dgm:pt modelId="{604EDC28-F05A-475B-A924-2B3EB47C9DCF}" type="pres">
      <dgm:prSet presAssocID="{E2424C7F-90AD-4435-9517-6B017551075F}" presName="parentNode" presStyleLbl="revTx" presStyleIdx="0" presStyleCnt="3">
        <dgm:presLayoutVars>
          <dgm:chMax val="0"/>
          <dgm:bulletEnabled val="1"/>
        </dgm:presLayoutVars>
      </dgm:prSet>
      <dgm:spPr/>
      <dgm:t>
        <a:bodyPr/>
        <a:lstStyle/>
        <a:p>
          <a:endParaRPr lang="en-US"/>
        </a:p>
      </dgm:t>
    </dgm:pt>
    <dgm:pt modelId="{88F01F64-70DA-4F20-A371-657ACDC50DD0}" type="pres">
      <dgm:prSet presAssocID="{1E0ABA53-8D97-48B5-B9FB-A778BE7BFA97}" presName="sibTrans" presStyleCnt="0"/>
      <dgm:spPr/>
    </dgm:pt>
    <dgm:pt modelId="{84C67EED-1771-49F6-BF01-09EC3CE27165}" type="pres">
      <dgm:prSet presAssocID="{EB688932-E7FF-4C2D-9EDD-BB9849C023B2}" presName="compositeNode" presStyleCnt="0">
        <dgm:presLayoutVars>
          <dgm:bulletEnabled val="1"/>
        </dgm:presLayoutVars>
      </dgm:prSet>
      <dgm:spPr/>
    </dgm:pt>
    <dgm:pt modelId="{D0D1E981-7D06-4622-860D-EA636D14BE16}" type="pres">
      <dgm:prSet presAssocID="{EB688932-E7FF-4C2D-9EDD-BB9849C023B2}"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dgm:spPr>
    </dgm:pt>
    <dgm:pt modelId="{56FC5DAE-172F-4398-AE8F-EA02D24B957F}" type="pres">
      <dgm:prSet presAssocID="{EB688932-E7FF-4C2D-9EDD-BB9849C023B2}" presName="childNode" presStyleLbl="node1" presStyleIdx="1" presStyleCnt="3">
        <dgm:presLayoutVars>
          <dgm:bulletEnabled val="1"/>
        </dgm:presLayoutVars>
      </dgm:prSet>
      <dgm:spPr/>
      <dgm:t>
        <a:bodyPr/>
        <a:lstStyle/>
        <a:p>
          <a:endParaRPr lang="en-US"/>
        </a:p>
      </dgm:t>
    </dgm:pt>
    <dgm:pt modelId="{424D256E-A53C-45FD-853F-0BB5F1DB9524}" type="pres">
      <dgm:prSet presAssocID="{EB688932-E7FF-4C2D-9EDD-BB9849C023B2}" presName="parentNode" presStyleLbl="revTx" presStyleIdx="1" presStyleCnt="3">
        <dgm:presLayoutVars>
          <dgm:chMax val="0"/>
          <dgm:bulletEnabled val="1"/>
        </dgm:presLayoutVars>
      </dgm:prSet>
      <dgm:spPr/>
      <dgm:t>
        <a:bodyPr/>
        <a:lstStyle/>
        <a:p>
          <a:endParaRPr lang="en-US"/>
        </a:p>
      </dgm:t>
    </dgm:pt>
    <dgm:pt modelId="{6EC53A19-8F67-4FB0-9286-11A27E9EC058}" type="pres">
      <dgm:prSet presAssocID="{2DB2F118-8EC5-4E39-970F-2E0692C1452B}" presName="sibTrans" presStyleCnt="0"/>
      <dgm:spPr/>
    </dgm:pt>
    <dgm:pt modelId="{C4C53E5D-03A3-41BE-949E-EFDCCEC17CCF}" type="pres">
      <dgm:prSet presAssocID="{9159344A-6C82-4454-A4FA-19C3DB4C9979}" presName="compositeNode" presStyleCnt="0">
        <dgm:presLayoutVars>
          <dgm:bulletEnabled val="1"/>
        </dgm:presLayoutVars>
      </dgm:prSet>
      <dgm:spPr/>
    </dgm:pt>
    <dgm:pt modelId="{ABE1AC20-4C34-436E-84B8-EAB4AAE2193B}" type="pres">
      <dgm:prSet presAssocID="{9159344A-6C82-4454-A4FA-19C3DB4C9979}"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3887BC0B-9164-414F-ABF7-3F75293FDF39}" type="pres">
      <dgm:prSet presAssocID="{9159344A-6C82-4454-A4FA-19C3DB4C9979}" presName="childNode" presStyleLbl="node1" presStyleIdx="2" presStyleCnt="3">
        <dgm:presLayoutVars>
          <dgm:bulletEnabled val="1"/>
        </dgm:presLayoutVars>
      </dgm:prSet>
      <dgm:spPr/>
      <dgm:t>
        <a:bodyPr/>
        <a:lstStyle/>
        <a:p>
          <a:endParaRPr lang="en-US"/>
        </a:p>
      </dgm:t>
    </dgm:pt>
    <dgm:pt modelId="{EA5831AB-128C-45A9-919F-9CCD53F1217A}" type="pres">
      <dgm:prSet presAssocID="{9159344A-6C82-4454-A4FA-19C3DB4C9979}" presName="parentNode" presStyleLbl="revTx" presStyleIdx="2" presStyleCnt="3">
        <dgm:presLayoutVars>
          <dgm:chMax val="0"/>
          <dgm:bulletEnabled val="1"/>
        </dgm:presLayoutVars>
      </dgm:prSet>
      <dgm:spPr/>
      <dgm:t>
        <a:bodyPr/>
        <a:lstStyle/>
        <a:p>
          <a:endParaRPr lang="en-US"/>
        </a:p>
      </dgm:t>
    </dgm:pt>
  </dgm:ptLst>
  <dgm:cxnLst>
    <dgm:cxn modelId="{F96A0FD7-B891-480F-88B8-3EA77BD8688C}" srcId="{E2424C7F-90AD-4435-9517-6B017551075F}" destId="{CA72FD84-9E5F-49EE-BA72-7C67A55894D9}" srcOrd="0" destOrd="0" parTransId="{9934C5E2-5974-4260-B423-0749526130B5}" sibTransId="{2C837B66-8FC6-42B3-B5FD-94481E4C65EA}"/>
    <dgm:cxn modelId="{F6019DD0-1CC9-4CBB-818F-A94353F9FA8E}" srcId="{EB688932-E7FF-4C2D-9EDD-BB9849C023B2}" destId="{1E735524-EBBE-419E-A5AB-AD7497680F70}" srcOrd="2" destOrd="0" parTransId="{CB9A7963-BDE4-45BF-9176-598BFC4318C0}" sibTransId="{D88EC9A6-CE46-4EF5-99E2-31B9174EE177}"/>
    <dgm:cxn modelId="{C22C4806-2847-46AA-BAB1-D65AD317F05B}" type="presOf" srcId="{F17199F2-76C5-41A7-B158-586E7791CABC}" destId="{3887BC0B-9164-414F-ABF7-3F75293FDF39}" srcOrd="0" destOrd="0" presId="urn:microsoft.com/office/officeart/2005/8/layout/hList2"/>
    <dgm:cxn modelId="{D822642B-704F-45CE-B77A-E488CFB08C2C}" srcId="{E2424C7F-90AD-4435-9517-6B017551075F}" destId="{104E8FE3-46B4-48D2-B938-3C88238A1CDB}" srcOrd="2" destOrd="0" parTransId="{CAFEC68C-8BE8-4691-9F45-E4997BC489B8}" sibTransId="{760E6C36-AE46-48B3-943F-B2E261F83C68}"/>
    <dgm:cxn modelId="{2E11C49E-7D5F-4B4F-A457-AC27269E532F}" srcId="{9159344A-6C82-4454-A4FA-19C3DB4C9979}" destId="{AF482E5E-F221-47E8-8FA0-727EBABFE948}" srcOrd="1" destOrd="0" parTransId="{C87D3899-3CD9-40B2-9753-C0037CDD96FC}" sibTransId="{132E7552-0489-4A1F-930C-48D4879A1B45}"/>
    <dgm:cxn modelId="{7D34DBA9-30CF-47C8-BBFF-9DAE4B4A41C7}" srcId="{E2424C7F-90AD-4435-9517-6B017551075F}" destId="{D76B4461-7F78-4893-8FB3-142F49FCB5D2}" srcOrd="3" destOrd="0" parTransId="{47173BD2-546E-48DA-BB38-BB4188BBC302}" sibTransId="{7F1CD1B7-3B18-4FCD-A68F-7DAA401F2520}"/>
    <dgm:cxn modelId="{C78DFFF1-FB62-47B5-B78E-0E081151DF8C}" srcId="{A2518F42-28A8-4A9B-8E29-E3959B3EB32B}" destId="{9159344A-6C82-4454-A4FA-19C3DB4C9979}" srcOrd="2" destOrd="0" parTransId="{F0F619EE-F058-4E0A-B1C7-F06FFA9FE642}" sibTransId="{22F79423-3983-4B31-9465-0420DCB33B97}"/>
    <dgm:cxn modelId="{DE8C2840-31DF-4761-B944-827F5F96C330}" type="presOf" srcId="{A2518F42-28A8-4A9B-8E29-E3959B3EB32B}" destId="{05C1D5A7-4A9D-4A92-A557-471DB55FBA13}" srcOrd="0" destOrd="0" presId="urn:microsoft.com/office/officeart/2005/8/layout/hList2"/>
    <dgm:cxn modelId="{52F123D8-5D3B-43AE-915D-5514785303F9}" type="presOf" srcId="{EB688932-E7FF-4C2D-9EDD-BB9849C023B2}" destId="{424D256E-A53C-45FD-853F-0BB5F1DB9524}" srcOrd="0" destOrd="0" presId="urn:microsoft.com/office/officeart/2005/8/layout/hList2"/>
    <dgm:cxn modelId="{E81BE54E-DE01-486D-A1E7-0FF8C48FE6DF}" type="presOf" srcId="{1EFA8605-8868-4A28-B103-433D7D3CC888}" destId="{3887BC0B-9164-414F-ABF7-3F75293FDF39}" srcOrd="0" destOrd="3" presId="urn:microsoft.com/office/officeart/2005/8/layout/hList2"/>
    <dgm:cxn modelId="{4D61D522-77F7-4B62-A436-991287627817}" srcId="{E2424C7F-90AD-4435-9517-6B017551075F}" destId="{6AA19D0C-3F06-4DAE-A0B6-B2176713B8B5}" srcOrd="1" destOrd="0" parTransId="{92DBED40-BEE2-4CAB-8875-2FD8C33A6295}" sibTransId="{68D25F92-7C19-41F0-B3CC-F575083E8C22}"/>
    <dgm:cxn modelId="{9B6D52BC-71B7-4DCF-BFEC-4755F4AA4B80}" type="presOf" srcId="{E2424C7F-90AD-4435-9517-6B017551075F}" destId="{604EDC28-F05A-475B-A924-2B3EB47C9DCF}" srcOrd="0" destOrd="0" presId="urn:microsoft.com/office/officeart/2005/8/layout/hList2"/>
    <dgm:cxn modelId="{B6755521-E404-4165-9EFF-EBF0F59A0E70}" type="presOf" srcId="{AF482E5E-F221-47E8-8FA0-727EBABFE948}" destId="{3887BC0B-9164-414F-ABF7-3F75293FDF39}" srcOrd="0" destOrd="1" presId="urn:microsoft.com/office/officeart/2005/8/layout/hList2"/>
    <dgm:cxn modelId="{107B5468-976A-476F-A0DA-91C3469C3442}" type="presOf" srcId="{104E8FE3-46B4-48D2-B938-3C88238A1CDB}" destId="{C5A25EC7-68E2-4C2D-BE53-2DB4B5271B0F}" srcOrd="0" destOrd="2" presId="urn:microsoft.com/office/officeart/2005/8/layout/hList2"/>
    <dgm:cxn modelId="{95CC7874-7224-4C38-AA97-DD52F9A81318}" srcId="{9159344A-6C82-4454-A4FA-19C3DB4C9979}" destId="{F17199F2-76C5-41A7-B158-586E7791CABC}" srcOrd="0" destOrd="0" parTransId="{93FB8568-CF52-482C-AF62-E827CA30BF0B}" sibTransId="{96986871-392C-43A9-BCC6-7AC1F33E3451}"/>
    <dgm:cxn modelId="{984CF84E-388C-4011-A2EC-9BA2E02F960B}" type="presOf" srcId="{7179DA1D-C625-413A-92C1-2A9D023F5E8B}" destId="{56FC5DAE-172F-4398-AE8F-EA02D24B957F}" srcOrd="0" destOrd="1" presId="urn:microsoft.com/office/officeart/2005/8/layout/hList2"/>
    <dgm:cxn modelId="{9043D31F-EBF5-4F59-B8C6-E5735484374A}" type="presOf" srcId="{EBDD7BD2-1828-411B-B9C4-82B484F80309}" destId="{56FC5DAE-172F-4398-AE8F-EA02D24B957F}" srcOrd="0" destOrd="0" presId="urn:microsoft.com/office/officeart/2005/8/layout/hList2"/>
    <dgm:cxn modelId="{040924E6-E544-4121-BDC9-86AF437DC76C}" srcId="{EB688932-E7FF-4C2D-9EDD-BB9849C023B2}" destId="{EBDD7BD2-1828-411B-B9C4-82B484F80309}" srcOrd="0" destOrd="0" parTransId="{D70BB878-C9DD-49BA-9CF3-B5711A827379}" sibTransId="{613DE073-229C-4225-9C43-83B4954A858C}"/>
    <dgm:cxn modelId="{9A0A5855-E0B0-41CD-8815-B64576690BD3}" type="presOf" srcId="{9159344A-6C82-4454-A4FA-19C3DB4C9979}" destId="{EA5831AB-128C-45A9-919F-9CCD53F1217A}" srcOrd="0" destOrd="0" presId="urn:microsoft.com/office/officeart/2005/8/layout/hList2"/>
    <dgm:cxn modelId="{F87304CC-795D-4809-9894-5BCB322CC962}" srcId="{A2518F42-28A8-4A9B-8E29-E3959B3EB32B}" destId="{E2424C7F-90AD-4435-9517-6B017551075F}" srcOrd="0" destOrd="0" parTransId="{6A739D28-7DC9-4FAD-90E4-1DF533079323}" sibTransId="{1E0ABA53-8D97-48B5-B9FB-A778BE7BFA97}"/>
    <dgm:cxn modelId="{5C9FA543-1456-4A26-9E1A-3B7370449D18}" type="presOf" srcId="{CA72FD84-9E5F-49EE-BA72-7C67A55894D9}" destId="{C5A25EC7-68E2-4C2D-BE53-2DB4B5271B0F}" srcOrd="0" destOrd="0" presId="urn:microsoft.com/office/officeart/2005/8/layout/hList2"/>
    <dgm:cxn modelId="{D64150C4-5A42-41D0-88AC-B1BC3D73D609}" srcId="{A2518F42-28A8-4A9B-8E29-E3959B3EB32B}" destId="{EB688932-E7FF-4C2D-9EDD-BB9849C023B2}" srcOrd="1" destOrd="0" parTransId="{CE0E186B-A993-4905-B4CC-2886B6DDC44A}" sibTransId="{2DB2F118-8EC5-4E39-970F-2E0692C1452B}"/>
    <dgm:cxn modelId="{4928C935-66E0-450A-8BB2-5ECC791679FF}" type="presOf" srcId="{6AA19D0C-3F06-4DAE-A0B6-B2176713B8B5}" destId="{C5A25EC7-68E2-4C2D-BE53-2DB4B5271B0F}" srcOrd="0" destOrd="1" presId="urn:microsoft.com/office/officeart/2005/8/layout/hList2"/>
    <dgm:cxn modelId="{9BBF65D1-5FB9-42B2-B142-9D7469023CF8}" srcId="{9159344A-6C82-4454-A4FA-19C3DB4C9979}" destId="{F87D24F6-920F-4FA6-91F1-4C0168D34D90}" srcOrd="2" destOrd="0" parTransId="{BF787C86-6FB8-4FF7-8C2D-D85D8603C695}" sibTransId="{F3A044AB-878A-4FC7-8FFE-BF722222AD17}"/>
    <dgm:cxn modelId="{044F97C4-46FA-4943-A496-E95658C1AC7F}" srcId="{EB688932-E7FF-4C2D-9EDD-BB9849C023B2}" destId="{7179DA1D-C625-413A-92C1-2A9D023F5E8B}" srcOrd="1" destOrd="0" parTransId="{EBC24A7B-8AEF-43CD-9611-6A57198B6685}" sibTransId="{71C8B1E4-06BE-4C72-BB34-505811DB140A}"/>
    <dgm:cxn modelId="{64450172-80D3-4CE1-9019-D54016A79E6A}" type="presOf" srcId="{087C992A-E46E-475F-989E-F5429FE83955}" destId="{56FC5DAE-172F-4398-AE8F-EA02D24B957F}" srcOrd="0" destOrd="3" presId="urn:microsoft.com/office/officeart/2005/8/layout/hList2"/>
    <dgm:cxn modelId="{B2089659-9067-481F-A58F-3F88827EF5A6}" type="presOf" srcId="{D76B4461-7F78-4893-8FB3-142F49FCB5D2}" destId="{C5A25EC7-68E2-4C2D-BE53-2DB4B5271B0F}" srcOrd="0" destOrd="3" presId="urn:microsoft.com/office/officeart/2005/8/layout/hList2"/>
    <dgm:cxn modelId="{D7961F96-DD0D-4F7B-8FF0-E11A986D9043}" type="presOf" srcId="{1E735524-EBBE-419E-A5AB-AD7497680F70}" destId="{56FC5DAE-172F-4398-AE8F-EA02D24B957F}" srcOrd="0" destOrd="2" presId="urn:microsoft.com/office/officeart/2005/8/layout/hList2"/>
    <dgm:cxn modelId="{7ACA6AB2-3BF0-4A7E-B959-6681B5F50E6A}" type="presOf" srcId="{F87D24F6-920F-4FA6-91F1-4C0168D34D90}" destId="{3887BC0B-9164-414F-ABF7-3F75293FDF39}" srcOrd="0" destOrd="2" presId="urn:microsoft.com/office/officeart/2005/8/layout/hList2"/>
    <dgm:cxn modelId="{A001E684-2488-41BF-B915-292FA1CD47BD}" srcId="{EB688932-E7FF-4C2D-9EDD-BB9849C023B2}" destId="{087C992A-E46E-475F-989E-F5429FE83955}" srcOrd="3" destOrd="0" parTransId="{FAC257E2-239C-4BBF-97CE-95BD6D04342C}" sibTransId="{223D79F7-E743-4228-9BD1-162B1D774487}"/>
    <dgm:cxn modelId="{CEFE5AF3-CD89-4D60-90FD-AFE674BE4A03}" srcId="{9159344A-6C82-4454-A4FA-19C3DB4C9979}" destId="{1EFA8605-8868-4A28-B103-433D7D3CC888}" srcOrd="3" destOrd="0" parTransId="{77A7EC57-D826-4CBA-B82B-2A332E6B4FB4}" sibTransId="{DF08EFA0-8D54-4DF4-898E-BCCBA54C08C8}"/>
    <dgm:cxn modelId="{9383B9D8-80D0-4E6A-9C9D-2B58B2F0A055}" type="presParOf" srcId="{05C1D5A7-4A9D-4A92-A557-471DB55FBA13}" destId="{9F558493-BF19-43D1-A42B-22B9F24E65D6}" srcOrd="0" destOrd="0" presId="urn:microsoft.com/office/officeart/2005/8/layout/hList2"/>
    <dgm:cxn modelId="{1DFFF34F-6B75-4886-989D-CAF9CA1C80B2}" type="presParOf" srcId="{9F558493-BF19-43D1-A42B-22B9F24E65D6}" destId="{021B2EBB-D985-4672-B0BB-EF3ED07500F6}" srcOrd="0" destOrd="0" presId="urn:microsoft.com/office/officeart/2005/8/layout/hList2"/>
    <dgm:cxn modelId="{2F3085FA-80E4-441B-AEF2-88839618EADD}" type="presParOf" srcId="{9F558493-BF19-43D1-A42B-22B9F24E65D6}" destId="{C5A25EC7-68E2-4C2D-BE53-2DB4B5271B0F}" srcOrd="1" destOrd="0" presId="urn:microsoft.com/office/officeart/2005/8/layout/hList2"/>
    <dgm:cxn modelId="{1EBFDB9B-0C1C-4B55-968C-186B85F9CE53}" type="presParOf" srcId="{9F558493-BF19-43D1-A42B-22B9F24E65D6}" destId="{604EDC28-F05A-475B-A924-2B3EB47C9DCF}" srcOrd="2" destOrd="0" presId="urn:microsoft.com/office/officeart/2005/8/layout/hList2"/>
    <dgm:cxn modelId="{58DC599E-76E1-4552-9E49-F825FE69E3F5}" type="presParOf" srcId="{05C1D5A7-4A9D-4A92-A557-471DB55FBA13}" destId="{88F01F64-70DA-4F20-A371-657ACDC50DD0}" srcOrd="1" destOrd="0" presId="urn:microsoft.com/office/officeart/2005/8/layout/hList2"/>
    <dgm:cxn modelId="{2F14BCA5-F87A-48ED-8ABA-78C5C2DD21D9}" type="presParOf" srcId="{05C1D5A7-4A9D-4A92-A557-471DB55FBA13}" destId="{84C67EED-1771-49F6-BF01-09EC3CE27165}" srcOrd="2" destOrd="0" presId="urn:microsoft.com/office/officeart/2005/8/layout/hList2"/>
    <dgm:cxn modelId="{27D88128-F8FE-449C-BDFA-924C28C4748D}" type="presParOf" srcId="{84C67EED-1771-49F6-BF01-09EC3CE27165}" destId="{D0D1E981-7D06-4622-860D-EA636D14BE16}" srcOrd="0" destOrd="0" presId="urn:microsoft.com/office/officeart/2005/8/layout/hList2"/>
    <dgm:cxn modelId="{AF3EF27A-E21F-4309-A294-63E8E41A05F3}" type="presParOf" srcId="{84C67EED-1771-49F6-BF01-09EC3CE27165}" destId="{56FC5DAE-172F-4398-AE8F-EA02D24B957F}" srcOrd="1" destOrd="0" presId="urn:microsoft.com/office/officeart/2005/8/layout/hList2"/>
    <dgm:cxn modelId="{3036F26D-4B70-4EB0-8D96-C6D9152F6558}" type="presParOf" srcId="{84C67EED-1771-49F6-BF01-09EC3CE27165}" destId="{424D256E-A53C-45FD-853F-0BB5F1DB9524}" srcOrd="2" destOrd="0" presId="urn:microsoft.com/office/officeart/2005/8/layout/hList2"/>
    <dgm:cxn modelId="{E9F0003D-2A98-42F9-8D81-B3D54500D275}" type="presParOf" srcId="{05C1D5A7-4A9D-4A92-A557-471DB55FBA13}" destId="{6EC53A19-8F67-4FB0-9286-11A27E9EC058}" srcOrd="3" destOrd="0" presId="urn:microsoft.com/office/officeart/2005/8/layout/hList2"/>
    <dgm:cxn modelId="{05C0BCFA-B8AB-46B7-8CBB-FE3D0EAC5329}" type="presParOf" srcId="{05C1D5A7-4A9D-4A92-A557-471DB55FBA13}" destId="{C4C53E5D-03A3-41BE-949E-EFDCCEC17CCF}" srcOrd="4" destOrd="0" presId="urn:microsoft.com/office/officeart/2005/8/layout/hList2"/>
    <dgm:cxn modelId="{86B511B9-286C-443D-AACE-2B8C95A51340}" type="presParOf" srcId="{C4C53E5D-03A3-41BE-949E-EFDCCEC17CCF}" destId="{ABE1AC20-4C34-436E-84B8-EAB4AAE2193B}" srcOrd="0" destOrd="0" presId="urn:microsoft.com/office/officeart/2005/8/layout/hList2"/>
    <dgm:cxn modelId="{3E6080B6-09BB-4856-8709-5FCC54D544B3}" type="presParOf" srcId="{C4C53E5D-03A3-41BE-949E-EFDCCEC17CCF}" destId="{3887BC0B-9164-414F-ABF7-3F75293FDF39}" srcOrd="1" destOrd="0" presId="urn:microsoft.com/office/officeart/2005/8/layout/hList2"/>
    <dgm:cxn modelId="{581730C8-F9BF-4F49-9FCD-661EF4A6690C}" type="presParOf" srcId="{C4C53E5D-03A3-41BE-949E-EFDCCEC17CCF}" destId="{EA5831AB-128C-45A9-919F-9CCD53F1217A}"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417A1-92FE-4CCB-8097-175C1173C5B1}" type="datetimeFigureOut">
              <a:rPr lang="en-US" smtClean="0"/>
              <a:t>10/22/2014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46C0C-6F28-48B3-865D-0C60D47EA48C}" type="slidenum">
              <a:rPr lang="en-US" smtClean="0"/>
              <a:t>‹#›</a:t>
            </a:fld>
            <a:endParaRPr lang="en-US"/>
          </a:p>
        </p:txBody>
      </p:sp>
    </p:spTree>
    <p:extLst>
      <p:ext uri="{BB962C8B-B14F-4D97-AF65-F5344CB8AC3E}">
        <p14:creationId xmlns:p14="http://schemas.microsoft.com/office/powerpoint/2010/main" val="184374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you’re</a:t>
            </a:r>
            <a:r>
              <a:rPr lang="en-US" baseline="0" dirty="0" smtClean="0"/>
              <a:t> called into the due diligence meeting for the sale of some properties.</a:t>
            </a:r>
          </a:p>
          <a:p>
            <a:endParaRPr lang="en-US" baseline="0" dirty="0" smtClean="0"/>
          </a:p>
          <a:p>
            <a:r>
              <a:rPr lang="en-US" baseline="0" dirty="0" smtClean="0"/>
              <a:t>One of the members of the buyers team has her MBA from the ERB institute of sustainability a at the U of M and it is her turn.</a:t>
            </a:r>
          </a:p>
          <a:p>
            <a:endParaRPr lang="en-US" baseline="0" dirty="0" smtClean="0"/>
          </a:p>
          <a:p>
            <a:r>
              <a:rPr lang="en-US" baseline="0" dirty="0" smtClean="0"/>
              <a:t>“Mr. Seller and Seller’s manager, I have a few questions about the utility costs.”</a:t>
            </a:r>
          </a:p>
          <a:p>
            <a:endParaRPr lang="en-US" baseline="0" dirty="0" smtClean="0"/>
          </a:p>
          <a:p>
            <a:r>
              <a:rPr lang="en-US" baseline="0" dirty="0" smtClean="0"/>
              <a:t>You know your accounting is buttoned  up tight and you feel very the numbers are very tight and consistent across your portfolio.  This is the easy and boring part of the meeting…</a:t>
            </a:r>
          </a:p>
          <a:p>
            <a:endParaRPr lang="en-US" baseline="0" dirty="0" smtClean="0"/>
          </a:p>
          <a:p>
            <a:r>
              <a:rPr lang="en-US" baseline="0" dirty="0" smtClean="0"/>
              <a:t>First, I’ve noticed a lot of resident dissatisfaction on the social networks about your resident utility costs.  Do you feel that noise could be impacting occupancy?</a:t>
            </a:r>
          </a:p>
          <a:p>
            <a:endParaRPr lang="en-US" baseline="0" dirty="0" smtClean="0"/>
          </a:p>
          <a:p>
            <a:r>
              <a:rPr lang="en-US" baseline="0" dirty="0" smtClean="0"/>
              <a:t>“Second, I noticed that there was no line item in your GL for late fees, so it took me some time to research, but I noticed your late fees were nearly 50 basis points, which seems really high.   Is that a function of your local utility or just an issue with the AP staff?”</a:t>
            </a:r>
          </a:p>
          <a:p>
            <a:endParaRPr lang="en-US" baseline="0" dirty="0" smtClean="0"/>
          </a:p>
          <a:p>
            <a:r>
              <a:rPr lang="en-US" baseline="0" dirty="0" smtClean="0"/>
              <a:t>You had no idea what the late fees were, since they are not separated from the normal utility accounts payables and are included in the Utility Line Item in the G&amp;L</a:t>
            </a:r>
          </a:p>
          <a:p>
            <a:endParaRPr lang="en-US" dirty="0" smtClean="0"/>
          </a:p>
          <a:p>
            <a:r>
              <a:rPr lang="en-US" dirty="0" smtClean="0"/>
              <a:t>“I noticed</a:t>
            </a:r>
            <a:r>
              <a:rPr lang="en-US" baseline="0" dirty="0" smtClean="0"/>
              <a:t> some </a:t>
            </a:r>
            <a:r>
              <a:rPr lang="en-US" baseline="0" dirty="0" err="1" smtClean="0"/>
              <a:t>CapEx</a:t>
            </a:r>
            <a:r>
              <a:rPr lang="en-US" baseline="0" dirty="0" smtClean="0"/>
              <a:t> improvements made at several buildings, did that </a:t>
            </a:r>
            <a:endParaRPr lang="en-US" dirty="0"/>
          </a:p>
        </p:txBody>
      </p:sp>
      <p:sp>
        <p:nvSpPr>
          <p:cNvPr id="4" name="Slide Number Placeholder 3"/>
          <p:cNvSpPr>
            <a:spLocks noGrp="1"/>
          </p:cNvSpPr>
          <p:nvPr>
            <p:ph type="sldNum" sz="quarter" idx="10"/>
          </p:nvPr>
        </p:nvSpPr>
        <p:spPr/>
        <p:txBody>
          <a:bodyPr/>
          <a:lstStyle/>
          <a:p>
            <a:fld id="{0600BD98-187D-44B2-98E0-D42A3ECB888C}" type="slidenum">
              <a:rPr lang="en-US" smtClean="0"/>
              <a:t>2</a:t>
            </a:fld>
            <a:endParaRPr lang="en-US"/>
          </a:p>
        </p:txBody>
      </p:sp>
    </p:spTree>
    <p:extLst>
      <p:ext uri="{BB962C8B-B14F-4D97-AF65-F5344CB8AC3E}">
        <p14:creationId xmlns:p14="http://schemas.microsoft.com/office/powerpoint/2010/main" val="345933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$4000</a:t>
            </a:r>
            <a:r>
              <a:rPr lang="en-US" baseline="0" dirty="0" smtClean="0"/>
              <a:t> price difference annually……Here are some ways to </a:t>
            </a:r>
            <a:r>
              <a:rPr lang="en-US" baseline="0" dirty="0" err="1" smtClean="0"/>
              <a:t>midigate</a:t>
            </a:r>
            <a:r>
              <a:rPr lang="en-US" baseline="0" dirty="0" smtClean="0"/>
              <a:t> </a:t>
            </a:r>
            <a:r>
              <a:rPr lang="en-US" baseline="0" dirty="0" err="1" smtClean="0"/>
              <a:t>thise</a:t>
            </a:r>
            <a:r>
              <a:rPr lang="en-US" baseline="0" dirty="0" smtClean="0"/>
              <a:t> risk </a:t>
            </a:r>
          </a:p>
          <a:p>
            <a:endParaRPr lang="en-US" dirty="0"/>
          </a:p>
        </p:txBody>
      </p:sp>
      <p:sp>
        <p:nvSpPr>
          <p:cNvPr id="4" name="Slide Number Placeholder 3"/>
          <p:cNvSpPr>
            <a:spLocks noGrp="1"/>
          </p:cNvSpPr>
          <p:nvPr>
            <p:ph type="sldNum" sz="quarter" idx="10"/>
          </p:nvPr>
        </p:nvSpPr>
        <p:spPr/>
        <p:txBody>
          <a:bodyPr/>
          <a:lstStyle/>
          <a:p>
            <a:fld id="{0B69B8BB-152D-DE48-8BC4-A6F4607866B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346899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8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43265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F47F9C43-9E6B-47E3-BFA7-CBF9107655ED}" type="slidenum">
              <a:rPr lang="en-US"/>
              <a:pPr>
                <a:defRPr/>
              </a:pPr>
              <a:t>‹#›</a:t>
            </a:fld>
            <a:endParaRPr lang="en-US" dirty="0"/>
          </a:p>
        </p:txBody>
      </p:sp>
    </p:spTree>
    <p:extLst>
      <p:ext uri="{BB962C8B-B14F-4D97-AF65-F5344CB8AC3E}">
        <p14:creationId xmlns:p14="http://schemas.microsoft.com/office/powerpoint/2010/main" val="1408555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64FF6A6E-2DC3-4F58-8EE1-E60E49CDDCAD}" type="slidenum">
              <a:rPr lang="en-US"/>
              <a:pPr>
                <a:defRPr/>
              </a:pPr>
              <a:t>‹#›</a:t>
            </a:fld>
            <a:endParaRPr lang="en-US" dirty="0"/>
          </a:p>
        </p:txBody>
      </p:sp>
    </p:spTree>
    <p:extLst>
      <p:ext uri="{BB962C8B-B14F-4D97-AF65-F5344CB8AC3E}">
        <p14:creationId xmlns:p14="http://schemas.microsoft.com/office/powerpoint/2010/main" val="715518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662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3662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6563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4099" b="8111"/>
          <a:stretch/>
        </p:blipFill>
        <p:spPr>
          <a:xfrm>
            <a:off x="-1" y="-106696"/>
            <a:ext cx="9217043" cy="5944993"/>
          </a:xfrm>
          <a:prstGeom prst="rect">
            <a:avLst/>
          </a:prstGeom>
        </p:spPr>
      </p:pic>
      <p:sp>
        <p:nvSpPr>
          <p:cNvPr id="7" name="Title 1"/>
          <p:cNvSpPr>
            <a:spLocks noGrp="1"/>
          </p:cNvSpPr>
          <p:nvPr>
            <p:ph type="ctrTitle" hasCustomPrompt="1"/>
          </p:nvPr>
        </p:nvSpPr>
        <p:spPr>
          <a:xfrm>
            <a:off x="446748" y="1484723"/>
            <a:ext cx="7772400" cy="1146175"/>
          </a:xfrm>
          <a:prstGeom prst="rect">
            <a:avLst/>
          </a:prstGeom>
        </p:spPr>
        <p:txBody>
          <a:bodyPr/>
          <a:lstStyle>
            <a:lvl1pPr algn="l">
              <a:defRPr baseline="0"/>
            </a:lvl1pPr>
          </a:lstStyle>
          <a:p>
            <a:r>
              <a:rPr lang="en-US" dirty="0" smtClean="0"/>
              <a:t>Presentation Name</a:t>
            </a:r>
            <a:endParaRPr lang="en-US" dirty="0"/>
          </a:p>
        </p:txBody>
      </p:sp>
      <p:sp>
        <p:nvSpPr>
          <p:cNvPr id="8" name="Text Placeholder 12"/>
          <p:cNvSpPr>
            <a:spLocks noGrp="1"/>
          </p:cNvSpPr>
          <p:nvPr>
            <p:ph type="body" sz="quarter" idx="10" hasCustomPrompt="1"/>
          </p:nvPr>
        </p:nvSpPr>
        <p:spPr>
          <a:xfrm>
            <a:off x="446748" y="2478498"/>
            <a:ext cx="7848600" cy="68580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lang="en-US" sz="3200" b="0" i="0" u="none" strike="noStrike" kern="1200" cap="none" spc="0" normalizeH="0" baseline="0" noProof="0" smtClean="0">
                <a:ln>
                  <a:noFill/>
                </a:ln>
                <a:solidFill>
                  <a:srgbClr val="F8971D"/>
                </a:solidFill>
                <a:effectLst/>
                <a:uLnTx/>
                <a:uFillTx/>
                <a:latin typeface="Arial" pitchFamily="34" charset="0"/>
                <a:cs typeface="Arial" pitchFamily="34" charset="0"/>
              </a:defRPr>
            </a:lvl1pPr>
          </a:lstStyle>
          <a:p>
            <a:pPr lvl="0"/>
            <a:r>
              <a:rPr lang="en-US" dirty="0" smtClean="0"/>
              <a:t>Presentation Subtitle</a:t>
            </a:r>
            <a:endParaRPr lang="en-US" dirty="0"/>
          </a:p>
        </p:txBody>
      </p:sp>
      <p:sp>
        <p:nvSpPr>
          <p:cNvPr id="9" name="Text Placeholder 8"/>
          <p:cNvSpPr>
            <a:spLocks noGrp="1"/>
          </p:cNvSpPr>
          <p:nvPr>
            <p:ph type="body" sz="quarter" idx="11" hasCustomPrompt="1"/>
          </p:nvPr>
        </p:nvSpPr>
        <p:spPr>
          <a:xfrm>
            <a:off x="446748" y="3240498"/>
            <a:ext cx="7772400" cy="639404"/>
          </a:xfrm>
          <a:prstGeom prst="rect">
            <a:avLst/>
          </a:prstGeom>
        </p:spPr>
        <p:txBody>
          <a:bodyPr/>
          <a:lstStyle>
            <a:lvl1pPr algn="l">
              <a:buNone/>
              <a:defRPr sz="2800" baseline="0">
                <a:solidFill>
                  <a:schemeClr val="bg1"/>
                </a:solidFill>
              </a:defRPr>
            </a:lvl1pPr>
          </a:lstStyle>
          <a:p>
            <a:pPr algn="l"/>
            <a:r>
              <a:rPr lang="en-US" dirty="0" smtClean="0"/>
              <a:t>Presenter Name </a:t>
            </a:r>
          </a:p>
          <a:p>
            <a:pPr lvl="0"/>
            <a:endParaRPr lang="en-US" dirty="0"/>
          </a:p>
        </p:txBody>
      </p:sp>
      <p:sp>
        <p:nvSpPr>
          <p:cNvPr id="11" name="Text Placeholder 8"/>
          <p:cNvSpPr>
            <a:spLocks noGrp="1"/>
          </p:cNvSpPr>
          <p:nvPr>
            <p:ph type="body" sz="quarter" idx="12" hasCustomPrompt="1"/>
          </p:nvPr>
        </p:nvSpPr>
        <p:spPr>
          <a:xfrm>
            <a:off x="446748" y="3887692"/>
            <a:ext cx="7772400" cy="518575"/>
          </a:xfrm>
          <a:prstGeom prst="rect">
            <a:avLst/>
          </a:prstGeom>
        </p:spPr>
        <p:txBody>
          <a:bodyPr/>
          <a:lstStyle>
            <a:lvl1pPr algn="l">
              <a:buNone/>
              <a:defRPr sz="2800" baseline="0">
                <a:solidFill>
                  <a:schemeClr val="bg1"/>
                </a:solidFill>
              </a:defRPr>
            </a:lvl1pPr>
          </a:lstStyle>
          <a:p>
            <a:pPr algn="l"/>
            <a:r>
              <a:rPr lang="en-US" dirty="0" smtClean="0"/>
              <a:t>Presenter Title, date</a:t>
            </a:r>
          </a:p>
          <a:p>
            <a:pPr algn="l"/>
            <a:endParaRPr lang="en-US" dirty="0" smtClean="0"/>
          </a:p>
          <a:p>
            <a:pPr lvl="0"/>
            <a:endParaRPr lang="en-US" dirty="0"/>
          </a:p>
        </p:txBody>
      </p:sp>
    </p:spTree>
    <p:extLst>
      <p:ext uri="{BB962C8B-B14F-4D97-AF65-F5344CB8AC3E}">
        <p14:creationId xmlns:p14="http://schemas.microsoft.com/office/powerpoint/2010/main" val="2401127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2014MaximizeLogo_final.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2904" y="5761140"/>
            <a:ext cx="4196559" cy="1096860"/>
          </a:xfrm>
          <a:prstGeom prst="rect">
            <a:avLst/>
          </a:prstGeom>
        </p:spPr>
      </p:pic>
    </p:spTree>
    <p:extLst>
      <p:ext uri="{BB962C8B-B14F-4D97-AF65-F5344CB8AC3E}">
        <p14:creationId xmlns:p14="http://schemas.microsoft.com/office/powerpoint/2010/main" val="1376532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t="4099" b="8111"/>
          <a:stretch/>
        </p:blipFill>
        <p:spPr>
          <a:xfrm>
            <a:off x="-38955" y="-223561"/>
            <a:ext cx="9248842" cy="5965503"/>
          </a:xfrm>
          <a:prstGeom prst="rect">
            <a:avLst/>
          </a:prstGeom>
        </p:spPr>
      </p:pic>
      <p:pic>
        <p:nvPicPr>
          <p:cNvPr id="6" name="Picture 5" descr="2014MaximizeLogo_fina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2904" y="5761140"/>
            <a:ext cx="4196559" cy="1096860"/>
          </a:xfrm>
          <a:prstGeom prst="rect">
            <a:avLst/>
          </a:prstGeom>
        </p:spPr>
      </p:pic>
      <p:sp>
        <p:nvSpPr>
          <p:cNvPr id="14" name="Title 1"/>
          <p:cNvSpPr>
            <a:spLocks noGrp="1"/>
          </p:cNvSpPr>
          <p:nvPr>
            <p:ph type="title" hasCustomPrompt="1"/>
          </p:nvPr>
        </p:nvSpPr>
        <p:spPr>
          <a:xfrm>
            <a:off x="353260" y="722677"/>
            <a:ext cx="8229600" cy="1143000"/>
          </a:xfrm>
          <a:prstGeom prst="rect">
            <a:avLst/>
          </a:prstGeom>
        </p:spPr>
        <p:txBody>
          <a:bodyPr/>
          <a:lstStyle>
            <a:lvl1pPr algn="l">
              <a:defRPr baseline="0"/>
            </a:lvl1pPr>
          </a:lstStyle>
          <a:p>
            <a:r>
              <a:rPr lang="en-US" dirty="0" smtClean="0"/>
              <a:t>Thank You</a:t>
            </a:r>
            <a:endParaRPr lang="en-US" dirty="0"/>
          </a:p>
        </p:txBody>
      </p:sp>
      <p:sp>
        <p:nvSpPr>
          <p:cNvPr id="8" name="Content Placeholder 8"/>
          <p:cNvSpPr>
            <a:spLocks noGrp="1"/>
          </p:cNvSpPr>
          <p:nvPr>
            <p:ph sz="quarter" idx="10" hasCustomPrompt="1"/>
          </p:nvPr>
        </p:nvSpPr>
        <p:spPr>
          <a:xfrm>
            <a:off x="353260" y="1865677"/>
            <a:ext cx="8229600" cy="2438400"/>
          </a:xfrm>
          <a:prstGeom prst="rect">
            <a:avLst/>
          </a:prstGeom>
        </p:spPr>
        <p:txBody>
          <a:bodyPr/>
          <a:lstStyle>
            <a:lvl1pPr>
              <a:buNone/>
              <a:defRPr baseline="0"/>
            </a:lvl1pPr>
          </a:lstStyle>
          <a:p>
            <a:pPr lvl="0"/>
            <a:r>
              <a:rPr lang="en-US" dirty="0" smtClean="0"/>
              <a:t>Contact Information (name/email/phone for all presenters)</a:t>
            </a:r>
            <a:endParaRPr lang="en-US" dirty="0"/>
          </a:p>
        </p:txBody>
      </p:sp>
    </p:spTree>
    <p:extLst>
      <p:ext uri="{BB962C8B-B14F-4D97-AF65-F5344CB8AC3E}">
        <p14:creationId xmlns:p14="http://schemas.microsoft.com/office/powerpoint/2010/main" val="3718623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11"/>
          <p:cNvPicPr>
            <a:picLocks noChangeAspect="1"/>
          </p:cNvPicPr>
          <p:nvPr userDrawn="1"/>
        </p:nvPicPr>
        <p:blipFill>
          <a:blip r:embed="rId2">
            <a:extLst>
              <a:ext uri="{28A0092B-C50C-407E-A947-70E740481C1C}">
                <a14:useLocalDpi xmlns:a14="http://schemas.microsoft.com/office/drawing/2010/main" val="0"/>
              </a:ext>
            </a:extLst>
          </a:blip>
          <a:srcRect t="4099" b="8112"/>
          <a:stretch>
            <a:fillRect/>
          </a:stretch>
        </p:blipFill>
        <p:spPr bwMode="auto">
          <a:xfrm>
            <a:off x="0" y="-106363"/>
            <a:ext cx="9217025"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446748" y="1484723"/>
            <a:ext cx="7772400" cy="1146175"/>
          </a:xfrm>
          <a:prstGeom prst="rect">
            <a:avLst/>
          </a:prstGeom>
        </p:spPr>
        <p:txBody>
          <a:bodyPr/>
          <a:lstStyle>
            <a:lvl1pPr algn="l">
              <a:defRPr baseline="0"/>
            </a:lvl1pPr>
          </a:lstStyle>
          <a:p>
            <a:r>
              <a:rPr lang="en-US" smtClean="0"/>
              <a:t>Click to edit Master title style</a:t>
            </a:r>
            <a:endParaRPr lang="en-US" dirty="0"/>
          </a:p>
        </p:txBody>
      </p:sp>
      <p:sp>
        <p:nvSpPr>
          <p:cNvPr id="8" name="Text Placeholder 12"/>
          <p:cNvSpPr>
            <a:spLocks noGrp="1"/>
          </p:cNvSpPr>
          <p:nvPr>
            <p:ph type="body" sz="quarter" idx="10"/>
          </p:nvPr>
        </p:nvSpPr>
        <p:spPr>
          <a:xfrm>
            <a:off x="446748" y="2478498"/>
            <a:ext cx="7848600" cy="68580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lang="en-US" sz="3200" b="0" i="0" u="none" strike="noStrike" kern="1200" cap="none" spc="0" normalizeH="0" baseline="0" noProof="0" smtClean="0">
                <a:ln>
                  <a:noFill/>
                </a:ln>
                <a:solidFill>
                  <a:srgbClr val="F8971D"/>
                </a:solidFill>
                <a:effectLst/>
                <a:uLnTx/>
                <a:uFillTx/>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1"/>
          </p:nvPr>
        </p:nvSpPr>
        <p:spPr>
          <a:xfrm>
            <a:off x="446748" y="3240498"/>
            <a:ext cx="7772400" cy="639404"/>
          </a:xfrm>
          <a:prstGeom prst="rect">
            <a:avLst/>
          </a:prstGeom>
        </p:spPr>
        <p:txBody>
          <a:bodyPr/>
          <a:lstStyle>
            <a:lvl1pPr algn="l">
              <a:buNone/>
              <a:defRPr sz="2800" baseline="0">
                <a:solidFill>
                  <a:schemeClr val="bg1"/>
                </a:solidFill>
              </a:defRPr>
            </a:lvl1pPr>
          </a:lstStyle>
          <a:p>
            <a:pPr lvl="0"/>
            <a:r>
              <a:rPr lang="en-US" smtClean="0"/>
              <a:t>Click to edit Master text styles</a:t>
            </a:r>
          </a:p>
          <a:p>
            <a:pPr lvl="1"/>
            <a:r>
              <a:rPr lang="en-US" smtClean="0"/>
              <a:t>Second level</a:t>
            </a:r>
          </a:p>
        </p:txBody>
      </p:sp>
      <p:sp>
        <p:nvSpPr>
          <p:cNvPr id="11" name="Text Placeholder 8"/>
          <p:cNvSpPr>
            <a:spLocks noGrp="1"/>
          </p:cNvSpPr>
          <p:nvPr>
            <p:ph type="body" sz="quarter" idx="12"/>
          </p:nvPr>
        </p:nvSpPr>
        <p:spPr>
          <a:xfrm>
            <a:off x="446748" y="3887692"/>
            <a:ext cx="7772400" cy="518575"/>
          </a:xfrm>
          <a:prstGeom prst="rect">
            <a:avLst/>
          </a:prstGeom>
        </p:spPr>
        <p:txBody>
          <a:bodyPr/>
          <a:lstStyle>
            <a:lvl1pPr algn="l">
              <a:buNone/>
              <a:defRPr sz="2800" baseline="0">
                <a:solidFill>
                  <a:schemeClr val="bg1"/>
                </a:solidFill>
              </a:defRPr>
            </a:lvl1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91767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1" descr="2014MaximizeLogo_fina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92675" y="5761038"/>
            <a:ext cx="419735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494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TextBox 11"/>
          <p:cNvSpPr txBox="1">
            <a:spLocks noChangeArrowheads="1"/>
          </p:cNvSpPr>
          <p:nvPr userDrawn="1"/>
        </p:nvSpPr>
        <p:spPr bwMode="auto">
          <a:xfrm>
            <a:off x="457200" y="1646238"/>
            <a:ext cx="8229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a:p>
            <a:pPr>
              <a:buClr>
                <a:srgbClr val="83CC1D"/>
              </a:buClr>
              <a:buFont typeface="Wingdings" charset="0"/>
              <a:buChar char="§"/>
              <a:defRPr/>
            </a:pPr>
            <a:endParaRPr lang="en-US" sz="2400" smtClean="0">
              <a:solidFill>
                <a:prstClr val="black"/>
              </a:solidFill>
            </a:endParaRP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262560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t="4099" b="8112"/>
          <a:stretch>
            <a:fillRect/>
          </a:stretch>
        </p:blipFill>
        <p:spPr bwMode="auto">
          <a:xfrm>
            <a:off x="-39688" y="-223838"/>
            <a:ext cx="9250363" cy="596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2014MaximizeLogo_final.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92675" y="5761038"/>
            <a:ext cx="419735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353260" y="722677"/>
            <a:ext cx="8229600" cy="1143000"/>
          </a:xfrm>
          <a:prstGeom prst="rect">
            <a:avLst/>
          </a:prstGeom>
        </p:spPr>
        <p:txBody>
          <a:bodyPr/>
          <a:lstStyle>
            <a:lvl1pPr algn="l">
              <a:defRPr baseline="0"/>
            </a:lvl1pPr>
          </a:lstStyle>
          <a:p>
            <a:r>
              <a:rPr lang="en-US" smtClean="0"/>
              <a:t>Click to edit Master title style</a:t>
            </a:r>
            <a:endParaRPr lang="en-US" dirty="0"/>
          </a:p>
        </p:txBody>
      </p:sp>
      <p:sp>
        <p:nvSpPr>
          <p:cNvPr id="8" name="Content Placeholder 8"/>
          <p:cNvSpPr>
            <a:spLocks noGrp="1"/>
          </p:cNvSpPr>
          <p:nvPr>
            <p:ph sz="quarter" idx="10"/>
          </p:nvPr>
        </p:nvSpPr>
        <p:spPr>
          <a:xfrm>
            <a:off x="353260" y="1865677"/>
            <a:ext cx="8229600" cy="2438400"/>
          </a:xfrm>
          <a:prstGeom prst="rect">
            <a:avLst/>
          </a:prstGeom>
        </p:spPr>
        <p:txBody>
          <a:bodyPr/>
          <a:lstStyle>
            <a:lvl1pPr>
              <a:buNone/>
              <a:defRPr baseline="0"/>
            </a:lvl1pPr>
          </a:lstStyle>
          <a:p>
            <a:pPr lvl="0"/>
            <a:r>
              <a:rPr lang="en-US" smtClean="0"/>
              <a:t>Click to edit Master text styles</a:t>
            </a:r>
          </a:p>
        </p:txBody>
      </p:sp>
    </p:spTree>
    <p:extLst>
      <p:ext uri="{BB962C8B-B14F-4D97-AF65-F5344CB8AC3E}">
        <p14:creationId xmlns:p14="http://schemas.microsoft.com/office/powerpoint/2010/main" val="2948890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4099" b="8111"/>
          <a:stretch/>
        </p:blipFill>
        <p:spPr>
          <a:xfrm>
            <a:off x="-1" y="-106696"/>
            <a:ext cx="9217043" cy="5944993"/>
          </a:xfrm>
          <a:prstGeom prst="rect">
            <a:avLst/>
          </a:prstGeom>
        </p:spPr>
      </p:pic>
    </p:spTree>
    <p:extLst>
      <p:ext uri="{BB962C8B-B14F-4D97-AF65-F5344CB8AC3E}">
        <p14:creationId xmlns:p14="http://schemas.microsoft.com/office/powerpoint/2010/main" val="425248309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0" y="0"/>
            <a:ext cx="5943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724C86CB-79A5-46D5-BC3B-0C5540E1B787}" type="slidenum">
              <a:rPr lang="en-US"/>
              <a:pPr>
                <a:defRPr/>
              </a:pPr>
              <a:t>‹#›</a:t>
            </a:fld>
            <a:endParaRPr lang="en-US" dirty="0"/>
          </a:p>
        </p:txBody>
      </p:sp>
    </p:spTree>
    <p:extLst>
      <p:ext uri="{BB962C8B-B14F-4D97-AF65-F5344CB8AC3E}">
        <p14:creationId xmlns:p14="http://schemas.microsoft.com/office/powerpoint/2010/main" val="1298516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2014MaximizeLogo_final.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24400" y="5761140"/>
            <a:ext cx="4196559" cy="1096860"/>
          </a:xfrm>
          <a:prstGeom prst="rect">
            <a:avLst/>
          </a:prstGeom>
        </p:spPr>
      </p:pic>
    </p:spTree>
    <p:extLst>
      <p:ext uri="{BB962C8B-B14F-4D97-AF65-F5344CB8AC3E}">
        <p14:creationId xmlns:p14="http://schemas.microsoft.com/office/powerpoint/2010/main" val="230330115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t="4099" b="8111"/>
          <a:stretch/>
        </p:blipFill>
        <p:spPr>
          <a:xfrm>
            <a:off x="-38955" y="-223561"/>
            <a:ext cx="9248842" cy="5965503"/>
          </a:xfrm>
          <a:prstGeom prst="rect">
            <a:avLst/>
          </a:prstGeom>
        </p:spPr>
      </p:pic>
      <p:pic>
        <p:nvPicPr>
          <p:cNvPr id="6" name="Picture 5" descr="2014MaximizeLogo_final.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0600" y="5761140"/>
            <a:ext cx="4196559" cy="1096860"/>
          </a:xfrm>
          <a:prstGeom prst="rect">
            <a:avLst/>
          </a:prstGeom>
        </p:spPr>
      </p:pic>
      <p:sp>
        <p:nvSpPr>
          <p:cNvPr id="14" name="Title 1"/>
          <p:cNvSpPr>
            <a:spLocks noGrp="1"/>
          </p:cNvSpPr>
          <p:nvPr>
            <p:ph type="title" hasCustomPrompt="1"/>
          </p:nvPr>
        </p:nvSpPr>
        <p:spPr>
          <a:xfrm>
            <a:off x="353260" y="722677"/>
            <a:ext cx="8229600" cy="1143000"/>
          </a:xfrm>
          <a:prstGeom prst="rect">
            <a:avLst/>
          </a:prstGeom>
        </p:spPr>
        <p:txBody>
          <a:bodyPr/>
          <a:lstStyle>
            <a:lvl1pPr algn="l">
              <a:defRPr baseline="0"/>
            </a:lvl1pPr>
          </a:lstStyle>
          <a:p>
            <a:r>
              <a:rPr lang="en-US" dirty="0" smtClean="0"/>
              <a:t>Thank You</a:t>
            </a:r>
            <a:endParaRPr lang="en-US" dirty="0"/>
          </a:p>
        </p:txBody>
      </p:sp>
      <p:sp>
        <p:nvSpPr>
          <p:cNvPr id="8" name="Content Placeholder 8"/>
          <p:cNvSpPr>
            <a:spLocks noGrp="1"/>
          </p:cNvSpPr>
          <p:nvPr>
            <p:ph sz="quarter" idx="10" hasCustomPrompt="1"/>
          </p:nvPr>
        </p:nvSpPr>
        <p:spPr>
          <a:xfrm>
            <a:off x="353260" y="1865677"/>
            <a:ext cx="8229600" cy="2438400"/>
          </a:xfrm>
          <a:prstGeom prst="rect">
            <a:avLst/>
          </a:prstGeom>
        </p:spPr>
        <p:txBody>
          <a:bodyPr/>
          <a:lstStyle>
            <a:lvl1pPr>
              <a:buNone/>
              <a:defRPr baseline="0"/>
            </a:lvl1pPr>
          </a:lstStyle>
          <a:p>
            <a:pPr lvl="0"/>
            <a:r>
              <a:rPr lang="en-US" dirty="0" smtClean="0"/>
              <a:t>Contact Information (name/email/phone for all presenters)</a:t>
            </a:r>
            <a:endParaRPr lang="en-US" dirty="0"/>
          </a:p>
        </p:txBody>
      </p:sp>
    </p:spTree>
    <p:extLst>
      <p:ext uri="{BB962C8B-B14F-4D97-AF65-F5344CB8AC3E}">
        <p14:creationId xmlns:p14="http://schemas.microsoft.com/office/powerpoint/2010/main" val="405473215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25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52572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68B1D532-E38E-4A16-9D2D-49FC24B9A3D1}" type="slidenum">
              <a:rPr lang="en-US"/>
              <a:pPr>
                <a:defRPr/>
              </a:pPr>
              <a:t>‹#›</a:t>
            </a:fld>
            <a:endParaRPr lang="en-US" dirty="0"/>
          </a:p>
        </p:txBody>
      </p:sp>
    </p:spTree>
    <p:extLst>
      <p:ext uri="{BB962C8B-B14F-4D97-AF65-F5344CB8AC3E}">
        <p14:creationId xmlns:p14="http://schemas.microsoft.com/office/powerpoint/2010/main" val="3566396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9666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9666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434C4435-77CC-4313-AC05-D576F5FF2C64}" type="slidenum">
              <a:rPr lang="en-US"/>
              <a:pPr>
                <a:defRPr/>
              </a:pPr>
              <a:t>‹#›</a:t>
            </a:fld>
            <a:endParaRPr lang="en-US" dirty="0"/>
          </a:p>
        </p:txBody>
      </p:sp>
    </p:spTree>
    <p:extLst>
      <p:ext uri="{BB962C8B-B14F-4D97-AF65-F5344CB8AC3E}">
        <p14:creationId xmlns:p14="http://schemas.microsoft.com/office/powerpoint/2010/main" val="4216950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4025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4025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25704674-801A-4BE3-811A-2A6F300F14CA}" type="slidenum">
              <a:rPr lang="en-US"/>
              <a:pPr>
                <a:defRPr/>
              </a:pPr>
              <a:t>‹#›</a:t>
            </a:fld>
            <a:endParaRPr lang="en-US" dirty="0"/>
          </a:p>
        </p:txBody>
      </p:sp>
    </p:spTree>
    <p:extLst>
      <p:ext uri="{BB962C8B-B14F-4D97-AF65-F5344CB8AC3E}">
        <p14:creationId xmlns:p14="http://schemas.microsoft.com/office/powerpoint/2010/main" val="1899705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E7B71675-538F-452C-AB9B-460660139273}" type="slidenum">
              <a:rPr lang="en-US"/>
              <a:pPr>
                <a:defRPr/>
              </a:pPr>
              <a:t>‹#›</a:t>
            </a:fld>
            <a:endParaRPr lang="en-US" dirty="0"/>
          </a:p>
        </p:txBody>
      </p:sp>
    </p:spTree>
    <p:extLst>
      <p:ext uri="{BB962C8B-B14F-4D97-AF65-F5344CB8AC3E}">
        <p14:creationId xmlns:p14="http://schemas.microsoft.com/office/powerpoint/2010/main" val="390623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048BEE95-0080-4FFA-B319-E3E36B9AB4D7}" type="slidenum">
              <a:rPr lang="en-US"/>
              <a:pPr>
                <a:defRPr/>
              </a:pPr>
              <a:t>‹#›</a:t>
            </a:fld>
            <a:endParaRPr lang="en-US" dirty="0"/>
          </a:p>
        </p:txBody>
      </p:sp>
    </p:spTree>
    <p:extLst>
      <p:ext uri="{BB962C8B-B14F-4D97-AF65-F5344CB8AC3E}">
        <p14:creationId xmlns:p14="http://schemas.microsoft.com/office/powerpoint/2010/main" val="2397429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3539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1918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15FD94D4-A32B-4772-98B4-125D04F4DF94}" type="slidenum">
              <a:rPr lang="en-US"/>
              <a:pPr>
                <a:defRPr/>
              </a:pPr>
              <a:t>‹#›</a:t>
            </a:fld>
            <a:endParaRPr lang="en-US" dirty="0"/>
          </a:p>
        </p:txBody>
      </p:sp>
    </p:spTree>
    <p:extLst>
      <p:ext uri="{BB962C8B-B14F-4D97-AF65-F5344CB8AC3E}">
        <p14:creationId xmlns:p14="http://schemas.microsoft.com/office/powerpoint/2010/main" val="150823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39167"/>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372639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905906"/>
            <a:ext cx="5486400" cy="6926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6477000" y="6356350"/>
            <a:ext cx="741363" cy="365125"/>
          </a:xfrm>
          <a:prstGeom prst="rect">
            <a:avLst/>
          </a:prstGeom>
        </p:spPr>
        <p:txBody>
          <a:bodyPr/>
          <a:lstStyle>
            <a:lvl1pPr fontAlgn="auto">
              <a:spcBef>
                <a:spcPts val="0"/>
              </a:spcBef>
              <a:spcAft>
                <a:spcPts val="0"/>
              </a:spcAft>
              <a:defRPr>
                <a:latin typeface="+mn-lt"/>
                <a:cs typeface="+mn-cs"/>
              </a:defRPr>
            </a:lvl1pPr>
          </a:lstStyle>
          <a:p>
            <a:pPr>
              <a:defRPr/>
            </a:pPr>
            <a:fld id="{A83EF9EB-DEA6-4D7C-B83B-E994DACF5005}" type="slidenum">
              <a:rPr lang="en-US"/>
              <a:pPr>
                <a:defRPr/>
              </a:pPr>
              <a:t>‹#›</a:t>
            </a:fld>
            <a:endParaRPr lang="en-US" dirty="0"/>
          </a:p>
        </p:txBody>
      </p:sp>
    </p:spTree>
    <p:extLst>
      <p:ext uri="{BB962C8B-B14F-4D97-AF65-F5344CB8AC3E}">
        <p14:creationId xmlns:p14="http://schemas.microsoft.com/office/powerpoint/2010/main" val="1868240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image" Target="../media/image4.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image" Target="../media/image5.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8" descr="think-profit.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7000" y="5665788"/>
            <a:ext cx="17351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86600" y="6096000"/>
            <a:ext cx="187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82" r:id="rId11"/>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2014MaximizeLogo_final.jpg"/>
          <p:cNvPicPr>
            <a:picLocks noChangeAspect="1"/>
          </p:cNvPicPr>
          <p:nvPr userDrawn="1"/>
        </p:nvPicPr>
        <p:blipFill rotWithShape="1">
          <a:blip r:embed="rId5">
            <a:extLst>
              <a:ext uri="{28A0092B-C50C-407E-A947-70E740481C1C}">
                <a14:useLocalDpi xmlns:a14="http://schemas.microsoft.com/office/drawing/2010/main" val="0"/>
              </a:ext>
            </a:extLst>
          </a:blip>
          <a:srcRect t="363" b="-10445"/>
          <a:stretch/>
        </p:blipFill>
        <p:spPr>
          <a:xfrm>
            <a:off x="5555140" y="5912464"/>
            <a:ext cx="3521656" cy="1013276"/>
          </a:xfrm>
          <a:prstGeom prst="rect">
            <a:avLst/>
          </a:prstGeom>
        </p:spPr>
      </p:pic>
      <p:pic>
        <p:nvPicPr>
          <p:cNvPr id="15" name="Picture 14"/>
          <p:cNvPicPr>
            <a:picLocks noChangeAspect="1"/>
          </p:cNvPicPr>
          <p:nvPr userDrawn="1"/>
        </p:nvPicPr>
        <p:blipFill>
          <a:blip r:embed="rId6" cstate="print"/>
          <a:srcRect/>
          <a:stretch>
            <a:fillRect/>
          </a:stretch>
        </p:blipFill>
        <p:spPr bwMode="auto">
          <a:xfrm>
            <a:off x="304800" y="5901070"/>
            <a:ext cx="897030" cy="739444"/>
          </a:xfrm>
          <a:prstGeom prst="rect">
            <a:avLst/>
          </a:prstGeom>
          <a:noFill/>
          <a:ln w="9525">
            <a:noFill/>
            <a:miter lim="800000"/>
            <a:headEnd/>
            <a:tailEnd/>
          </a:ln>
        </p:spPr>
      </p:pic>
      <p:pic>
        <p:nvPicPr>
          <p:cNvPr id="16" name="Picture 14"/>
          <p:cNvPicPr>
            <a:picLocks noChangeAspect="1"/>
          </p:cNvPicPr>
          <p:nvPr userDrawn="1"/>
        </p:nvPicPr>
        <p:blipFill>
          <a:blip r:embed="rId7" cstate="print"/>
          <a:srcRect/>
          <a:stretch>
            <a:fillRect/>
          </a:stretch>
        </p:blipFill>
        <p:spPr bwMode="auto">
          <a:xfrm>
            <a:off x="1419978" y="6018104"/>
            <a:ext cx="1825378" cy="567432"/>
          </a:xfrm>
          <a:prstGeom prst="rect">
            <a:avLst/>
          </a:prstGeom>
          <a:noFill/>
          <a:ln w="9525">
            <a:noFill/>
            <a:miter lim="800000"/>
            <a:headEnd/>
            <a:tailEnd/>
          </a:ln>
        </p:spPr>
      </p:pic>
      <p:grpSp>
        <p:nvGrpSpPr>
          <p:cNvPr id="2" name="Group 1"/>
          <p:cNvGrpSpPr/>
          <p:nvPr userDrawn="1"/>
        </p:nvGrpSpPr>
        <p:grpSpPr>
          <a:xfrm>
            <a:off x="7722965" y="96969"/>
            <a:ext cx="1428826" cy="853798"/>
            <a:chOff x="7468769" y="192959"/>
            <a:chExt cx="1428826" cy="853798"/>
          </a:xfrm>
        </p:grpSpPr>
        <p:pic>
          <p:nvPicPr>
            <p:cNvPr id="9" name="Picture 8" descr="Twitter_logo_blu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68769" y="733920"/>
              <a:ext cx="384796" cy="312837"/>
            </a:xfrm>
            <a:prstGeom prst="rect">
              <a:avLst/>
            </a:prstGeom>
          </p:spPr>
        </p:pic>
        <p:sp>
          <p:nvSpPr>
            <p:cNvPr id="10" name="Oval Callout 9"/>
            <p:cNvSpPr/>
            <p:nvPr userDrawn="1"/>
          </p:nvSpPr>
          <p:spPr>
            <a:xfrm>
              <a:off x="7541918" y="192959"/>
              <a:ext cx="1231017" cy="53767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TextBox 10"/>
            <p:cNvSpPr txBox="1"/>
            <p:nvPr userDrawn="1"/>
          </p:nvSpPr>
          <p:spPr>
            <a:xfrm>
              <a:off x="7627621" y="322907"/>
              <a:ext cx="1269974" cy="276999"/>
            </a:xfrm>
            <a:prstGeom prst="rect">
              <a:avLst/>
            </a:prstGeom>
            <a:noFill/>
          </p:spPr>
          <p:txBody>
            <a:bodyPr wrap="square" rtlCol="0">
              <a:spAutoFit/>
            </a:bodyPr>
            <a:lstStyle/>
            <a:p>
              <a:pPr fontAlgn="auto">
                <a:spcBef>
                  <a:spcPts val="0"/>
                </a:spcBef>
                <a:spcAft>
                  <a:spcPts val="0"/>
                </a:spcAft>
              </a:pPr>
              <a:r>
                <a:rPr lang="en-US" sz="1200" b="1" dirty="0" smtClean="0">
                  <a:solidFill>
                    <a:prstClr val="white">
                      <a:lumMod val="95000"/>
                    </a:prstClr>
                  </a:solidFill>
                  <a:latin typeface="Calibri"/>
                  <a:cs typeface="+mn-cs"/>
                </a:rPr>
                <a:t>#MAMConf14</a:t>
              </a:r>
              <a:endParaRPr lang="en-US" sz="1200" b="1" dirty="0">
                <a:solidFill>
                  <a:prstClr val="white">
                    <a:lumMod val="95000"/>
                  </a:prstClr>
                </a:solidFill>
                <a:latin typeface="Calibri"/>
                <a:cs typeface="+mn-cs"/>
              </a:endParaRPr>
            </a:p>
          </p:txBody>
        </p:sp>
      </p:grpSp>
      <p:cxnSp>
        <p:nvCxnSpPr>
          <p:cNvPr id="24" name="Straight Connector 23"/>
          <p:cNvCxnSpPr/>
          <p:nvPr userDrawn="1"/>
        </p:nvCxnSpPr>
        <p:spPr>
          <a:xfrm>
            <a:off x="-77912" y="5671825"/>
            <a:ext cx="92793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558095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3" descr="2014MaximizeLogo_final.jpg"/>
          <p:cNvPicPr>
            <a:picLocks noChangeAspect="1"/>
          </p:cNvPicPr>
          <p:nvPr userDrawn="1"/>
        </p:nvPicPr>
        <p:blipFill>
          <a:blip r:embed="rId6">
            <a:extLst>
              <a:ext uri="{28A0092B-C50C-407E-A947-70E740481C1C}">
                <a14:useLocalDpi xmlns:a14="http://schemas.microsoft.com/office/drawing/2010/main" val="0"/>
              </a:ext>
            </a:extLst>
          </a:blip>
          <a:srcRect t="363" b="-10445"/>
          <a:stretch>
            <a:fillRect/>
          </a:stretch>
        </p:blipFill>
        <p:spPr bwMode="auto">
          <a:xfrm>
            <a:off x="5554663" y="5911850"/>
            <a:ext cx="352266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4800" y="5900738"/>
            <a:ext cx="8969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4"/>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419225" y="6018213"/>
            <a:ext cx="1825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Group 1"/>
          <p:cNvGrpSpPr>
            <a:grpSpLocks/>
          </p:cNvGrpSpPr>
          <p:nvPr userDrawn="1"/>
        </p:nvGrpSpPr>
        <p:grpSpPr bwMode="auto">
          <a:xfrm>
            <a:off x="7723188" y="96838"/>
            <a:ext cx="1428750" cy="854075"/>
            <a:chOff x="7468769" y="192959"/>
            <a:chExt cx="1428826" cy="853798"/>
          </a:xfrm>
        </p:grpSpPr>
        <p:pic>
          <p:nvPicPr>
            <p:cNvPr id="1031" name="Picture 8" descr="Twitter_logo_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68769" y="733920"/>
              <a:ext cx="384796" cy="3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p:cNvSpPr>
              <a:spLocks noChangeArrowheads="1"/>
            </p:cNvSpPr>
            <p:nvPr userDrawn="1"/>
          </p:nvSpPr>
          <p:spPr bwMode="auto">
            <a:xfrm>
              <a:off x="7541798" y="192959"/>
              <a:ext cx="1230377" cy="537987"/>
            </a:xfrm>
            <a:prstGeom prst="wedgeEllipseCallout">
              <a:avLst>
                <a:gd name="adj1" fmla="val -20833"/>
                <a:gd name="adj2" fmla="val 625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prstClr val="white"/>
                </a:solidFill>
                <a:latin typeface="Calibri"/>
                <a:ea typeface="MS PGothic" pitchFamily="34" charset="-128"/>
                <a:cs typeface="+mn-cs"/>
              </a:endParaRPr>
            </a:p>
          </p:txBody>
        </p:sp>
        <p:sp>
          <p:nvSpPr>
            <p:cNvPr id="1033" name="TextBox 10"/>
            <p:cNvSpPr txBox="1">
              <a:spLocks noChangeArrowheads="1"/>
            </p:cNvSpPr>
            <p:nvPr userDrawn="1"/>
          </p:nvSpPr>
          <p:spPr bwMode="auto">
            <a:xfrm>
              <a:off x="7627527" y="323092"/>
              <a:ext cx="1270068" cy="27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1200" b="1" smtClean="0">
                  <a:solidFill>
                    <a:srgbClr val="F2F2F2"/>
                  </a:solidFill>
                </a:rPr>
                <a:t>#MAMConf14</a:t>
              </a:r>
            </a:p>
          </p:txBody>
        </p:sp>
      </p:grpSp>
      <p:cxnSp>
        <p:nvCxnSpPr>
          <p:cNvPr id="24" name="Straight Connector 23"/>
          <p:cNvCxnSpPr>
            <a:cxnSpLocks noChangeShapeType="1"/>
          </p:cNvCxnSpPr>
          <p:nvPr userDrawn="1"/>
        </p:nvCxnSpPr>
        <p:spPr bwMode="auto">
          <a:xfrm>
            <a:off x="-77788" y="5672138"/>
            <a:ext cx="9278938"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57911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014MaximizeLogo_final.jpg"/>
          <p:cNvPicPr>
            <a:picLocks noChangeAspect="1"/>
          </p:cNvPicPr>
          <p:nvPr userDrawn="1"/>
        </p:nvPicPr>
        <p:blipFill rotWithShape="1">
          <a:blip r:embed="rId5" cstate="print">
            <a:extLst>
              <a:ext uri="{28A0092B-C50C-407E-A947-70E740481C1C}">
                <a14:useLocalDpi xmlns:a14="http://schemas.microsoft.com/office/drawing/2010/main" val="0"/>
              </a:ext>
            </a:extLst>
          </a:blip>
          <a:srcRect t="363" b="-10445"/>
          <a:stretch/>
        </p:blipFill>
        <p:spPr>
          <a:xfrm>
            <a:off x="5410200" y="5912464"/>
            <a:ext cx="3521656" cy="1013276"/>
          </a:xfrm>
          <a:prstGeom prst="rect">
            <a:avLst/>
          </a:prstGeom>
        </p:spPr>
      </p:pic>
      <p:pic>
        <p:nvPicPr>
          <p:cNvPr id="15" name="Picture 14"/>
          <p:cNvPicPr>
            <a:picLocks noChangeAspect="1"/>
          </p:cNvPicPr>
          <p:nvPr userDrawn="1"/>
        </p:nvPicPr>
        <p:blipFill>
          <a:blip r:embed="rId6" cstate="print"/>
          <a:srcRect/>
          <a:stretch>
            <a:fillRect/>
          </a:stretch>
        </p:blipFill>
        <p:spPr bwMode="auto">
          <a:xfrm>
            <a:off x="304800" y="5901070"/>
            <a:ext cx="897030" cy="739444"/>
          </a:xfrm>
          <a:prstGeom prst="rect">
            <a:avLst/>
          </a:prstGeom>
          <a:noFill/>
          <a:ln w="9525">
            <a:noFill/>
            <a:miter lim="800000"/>
            <a:headEnd/>
            <a:tailEnd/>
          </a:ln>
        </p:spPr>
      </p:pic>
      <p:pic>
        <p:nvPicPr>
          <p:cNvPr id="16" name="Picture 14"/>
          <p:cNvPicPr>
            <a:picLocks noChangeAspect="1"/>
          </p:cNvPicPr>
          <p:nvPr userDrawn="1"/>
        </p:nvPicPr>
        <p:blipFill>
          <a:blip r:embed="rId7" cstate="print"/>
          <a:srcRect/>
          <a:stretch>
            <a:fillRect/>
          </a:stretch>
        </p:blipFill>
        <p:spPr bwMode="auto">
          <a:xfrm>
            <a:off x="1419978" y="6018104"/>
            <a:ext cx="1825378" cy="567432"/>
          </a:xfrm>
          <a:prstGeom prst="rect">
            <a:avLst/>
          </a:prstGeom>
          <a:noFill/>
          <a:ln w="9525">
            <a:noFill/>
            <a:miter lim="800000"/>
            <a:headEnd/>
            <a:tailEnd/>
          </a:ln>
        </p:spPr>
      </p:pic>
      <p:grpSp>
        <p:nvGrpSpPr>
          <p:cNvPr id="2" name="Group 1"/>
          <p:cNvGrpSpPr/>
          <p:nvPr userDrawn="1"/>
        </p:nvGrpSpPr>
        <p:grpSpPr>
          <a:xfrm>
            <a:off x="7722965" y="96969"/>
            <a:ext cx="1428826" cy="853798"/>
            <a:chOff x="7468769" y="192959"/>
            <a:chExt cx="1428826" cy="853798"/>
          </a:xfrm>
        </p:grpSpPr>
        <p:pic>
          <p:nvPicPr>
            <p:cNvPr id="9" name="Picture 8" descr="Twitter_logo_blu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68769" y="733920"/>
              <a:ext cx="384796" cy="312837"/>
            </a:xfrm>
            <a:prstGeom prst="rect">
              <a:avLst/>
            </a:prstGeom>
          </p:spPr>
        </p:pic>
        <p:sp>
          <p:nvSpPr>
            <p:cNvPr id="10" name="Oval Callout 9"/>
            <p:cNvSpPr/>
            <p:nvPr userDrawn="1"/>
          </p:nvSpPr>
          <p:spPr>
            <a:xfrm>
              <a:off x="7541918" y="192959"/>
              <a:ext cx="1231017" cy="53767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11" name="TextBox 10"/>
            <p:cNvSpPr txBox="1"/>
            <p:nvPr userDrawn="1"/>
          </p:nvSpPr>
          <p:spPr>
            <a:xfrm>
              <a:off x="7627621" y="322907"/>
              <a:ext cx="1269974" cy="276999"/>
            </a:xfrm>
            <a:prstGeom prst="rect">
              <a:avLst/>
            </a:prstGeom>
            <a:noFill/>
          </p:spPr>
          <p:txBody>
            <a:bodyPr wrap="square" rtlCol="0">
              <a:spAutoFit/>
            </a:bodyPr>
            <a:lstStyle/>
            <a:p>
              <a:pPr defTabSz="914400" fontAlgn="auto">
                <a:spcBef>
                  <a:spcPts val="0"/>
                </a:spcBef>
                <a:spcAft>
                  <a:spcPts val="0"/>
                </a:spcAft>
              </a:pPr>
              <a:r>
                <a:rPr lang="en-US" sz="1200" b="1" dirty="0" smtClean="0">
                  <a:solidFill>
                    <a:prstClr val="white">
                      <a:lumMod val="95000"/>
                    </a:prstClr>
                  </a:solidFill>
                  <a:latin typeface="Calibri"/>
                  <a:cs typeface="+mn-cs"/>
                </a:rPr>
                <a:t>#MAMConf14</a:t>
              </a:r>
              <a:endParaRPr lang="en-US" sz="1200" b="1" dirty="0">
                <a:solidFill>
                  <a:prstClr val="white">
                    <a:lumMod val="95000"/>
                  </a:prstClr>
                </a:solidFill>
                <a:latin typeface="Calibri"/>
                <a:cs typeface="+mn-cs"/>
              </a:endParaRPr>
            </a:p>
          </p:txBody>
        </p:sp>
      </p:grpSp>
      <p:cxnSp>
        <p:nvCxnSpPr>
          <p:cNvPr id="24" name="Straight Connector 23"/>
          <p:cNvCxnSpPr/>
          <p:nvPr userDrawn="1"/>
        </p:nvCxnSpPr>
        <p:spPr>
          <a:xfrm>
            <a:off x="-77912" y="5671825"/>
            <a:ext cx="92793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92876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9.xml"/><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RReed@NWPSC.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press.linkedin.com/News-Releases/340/LinkedIn-Announces-Second-Quarter-2014-Results" TargetMode="Externa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MaximizeLogo_final.eps"/>
          <p:cNvPicPr>
            <a:picLocks noChangeAspect="1"/>
          </p:cNvPicPr>
          <p:nvPr/>
        </p:nvPicPr>
        <p:blipFill rotWithShape="1">
          <a:blip r:embed="rId2">
            <a:extLst>
              <a:ext uri="{28A0092B-C50C-407E-A947-70E740481C1C}">
                <a14:useLocalDpi xmlns:a14="http://schemas.microsoft.com/office/drawing/2010/main" val="0"/>
              </a:ext>
            </a:extLst>
          </a:blip>
          <a:srcRect l="34364" r="-34389"/>
          <a:stretch/>
        </p:blipFill>
        <p:spPr>
          <a:xfrm>
            <a:off x="353568" y="457200"/>
            <a:ext cx="8257032" cy="1981200"/>
          </a:xfrm>
          <a:prstGeom prst="rect">
            <a:avLst/>
          </a:prstGeom>
        </p:spPr>
      </p:pic>
      <p:pic>
        <p:nvPicPr>
          <p:cNvPr id="6" name="Picture 5" descr="JTCG_LOGO_TAG_1200px.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590800"/>
            <a:ext cx="2971800" cy="923734"/>
          </a:xfrm>
          <a:prstGeom prst="rect">
            <a:avLst/>
          </a:prstGeom>
        </p:spPr>
      </p:pic>
      <p:pic>
        <p:nvPicPr>
          <p:cNvPr id="7" name="Picture 6" descr="NAALogo.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514600"/>
            <a:ext cx="1895452" cy="1562100"/>
          </a:xfrm>
          <a:prstGeom prst="rect">
            <a:avLst/>
          </a:prstGeom>
        </p:spPr>
      </p:pic>
    </p:spTree>
    <p:extLst>
      <p:ext uri="{BB962C8B-B14F-4D97-AF65-F5344CB8AC3E}">
        <p14:creationId xmlns:p14="http://schemas.microsoft.com/office/powerpoint/2010/main" val="237407476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9396" t="26302" r="20892" b="32439"/>
          <a:stretch/>
        </p:blipFill>
        <p:spPr bwMode="auto">
          <a:xfrm>
            <a:off x="368300" y="503353"/>
            <a:ext cx="8356600" cy="4881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91" t="69530" r="78843" b="9897"/>
          <a:stretch/>
        </p:blipFill>
        <p:spPr bwMode="auto">
          <a:xfrm>
            <a:off x="215899" y="4015811"/>
            <a:ext cx="2163823" cy="159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716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414" y="0"/>
            <a:ext cx="6036781"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Which is Cheaper?</a:t>
            </a:r>
          </a:p>
          <a:p>
            <a:pPr algn="ctr" fontAlgn="auto">
              <a:spcBef>
                <a:spcPts val="0"/>
              </a:spcBef>
              <a:spcAft>
                <a:spcPts val="0"/>
              </a:spcAft>
            </a:pPr>
            <a:endPar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endParaRPr>
          </a:p>
        </p:txBody>
      </p:sp>
      <p:sp>
        <p:nvSpPr>
          <p:cNvPr id="3" name="Rectangle 2"/>
          <p:cNvSpPr/>
          <p:nvPr/>
        </p:nvSpPr>
        <p:spPr>
          <a:xfrm>
            <a:off x="196744" y="2182505"/>
            <a:ext cx="3918060"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$.08 per Kwh </a:t>
            </a:r>
          </a:p>
          <a:p>
            <a:pPr algn="ctr" fontAlgn="auto">
              <a:spcBef>
                <a:spcPts val="0"/>
              </a:spcBef>
              <a:spcAft>
                <a:spcPts val="0"/>
              </a:spcAft>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Bundled rate with </a:t>
            </a:r>
          </a:p>
          <a:p>
            <a:pPr algn="ctr" fontAlgn="auto">
              <a:spcBef>
                <a:spcPts val="0"/>
              </a:spcBef>
              <a:spcAft>
                <a:spcPts val="0"/>
              </a:spcAft>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$2.95 service fee</a:t>
            </a:r>
          </a:p>
        </p:txBody>
      </p:sp>
      <p:sp>
        <p:nvSpPr>
          <p:cNvPr id="4" name="Rectangle 3"/>
          <p:cNvSpPr/>
          <p:nvPr/>
        </p:nvSpPr>
        <p:spPr>
          <a:xfrm>
            <a:off x="4215881" y="2501205"/>
            <a:ext cx="111864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mn-cs"/>
              </a:rPr>
              <a:t>VS.</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mn-cs"/>
            </a:endParaRPr>
          </a:p>
        </p:txBody>
      </p:sp>
      <p:sp>
        <p:nvSpPr>
          <p:cNvPr id="5" name="Rectangle 4"/>
          <p:cNvSpPr/>
          <p:nvPr/>
        </p:nvSpPr>
        <p:spPr>
          <a:xfrm>
            <a:off x="5847790" y="2347317"/>
            <a:ext cx="2993127" cy="1077218"/>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$.06 rate with </a:t>
            </a:r>
          </a:p>
          <a:p>
            <a:pPr algn="ctr" fontAlgn="auto">
              <a:spcBef>
                <a:spcPts val="0"/>
              </a:spcBef>
              <a:spcAft>
                <a:spcPts val="0"/>
              </a:spcAft>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No meter fee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5235"/>
            <a:ext cx="3829506" cy="2552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7206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6481" y="609598"/>
            <a:ext cx="8255000" cy="3886200"/>
            <a:chOff x="368300" y="1930400"/>
            <a:chExt cx="8255000" cy="388620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537" t="19270" r="3294" b="26823"/>
            <a:stretch/>
          </p:blipFill>
          <p:spPr bwMode="auto">
            <a:xfrm>
              <a:off x="368300" y="1930400"/>
              <a:ext cx="82550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854" t="22656" r="5199" b="51042"/>
            <a:stretch/>
          </p:blipFill>
          <p:spPr bwMode="auto">
            <a:xfrm>
              <a:off x="596900" y="4533900"/>
              <a:ext cx="797560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ounded Rectangle 2"/>
          <p:cNvSpPr/>
          <p:nvPr/>
        </p:nvSpPr>
        <p:spPr>
          <a:xfrm>
            <a:off x="3832781" y="4571998"/>
            <a:ext cx="50673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.08 rate for electricity, $2.95 meter Fee, Bundled rate ….total price paid per kwh is .0966</a:t>
            </a:r>
            <a:endParaRPr lang="en-US" b="1" dirty="0">
              <a:solidFill>
                <a:prstClr val="white"/>
              </a:solidFill>
            </a:endParaRPr>
          </a:p>
        </p:txBody>
      </p:sp>
    </p:spTree>
    <p:extLst>
      <p:ext uri="{BB962C8B-B14F-4D97-AF65-F5344CB8AC3E}">
        <p14:creationId xmlns:p14="http://schemas.microsoft.com/office/powerpoint/2010/main" val="17594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13" t="25000" r="8126" b="8073"/>
          <a:stretch/>
        </p:blipFill>
        <p:spPr bwMode="auto">
          <a:xfrm>
            <a:off x="116919" y="771523"/>
            <a:ext cx="9027081" cy="389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416300" y="3552822"/>
            <a:ext cx="55245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.06 rate  for electricity, no meter fee, unbundled equals .11 per kwh </a:t>
            </a:r>
            <a:endParaRPr lang="en-US" b="1" dirty="0">
              <a:solidFill>
                <a:prstClr val="white"/>
              </a:solidFill>
            </a:endParaRPr>
          </a:p>
        </p:txBody>
      </p:sp>
      <p:sp>
        <p:nvSpPr>
          <p:cNvPr id="5" name="Oval 4"/>
          <p:cNvSpPr/>
          <p:nvPr/>
        </p:nvSpPr>
        <p:spPr>
          <a:xfrm>
            <a:off x="116919" y="3733800"/>
            <a:ext cx="3416300" cy="31242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The average community uses 250,000 kwh annually.  Making it a $3,500 cost difference Annually</a:t>
            </a:r>
            <a:endParaRPr lang="en-US" dirty="0">
              <a:solidFill>
                <a:prstClr val="white"/>
              </a:solidFill>
            </a:endParaRPr>
          </a:p>
        </p:txBody>
      </p:sp>
    </p:spTree>
    <p:extLst>
      <p:ext uri="{BB962C8B-B14F-4D97-AF65-F5344CB8AC3E}">
        <p14:creationId xmlns:p14="http://schemas.microsoft.com/office/powerpoint/2010/main" val="17187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614161268"/>
              </p:ext>
            </p:extLst>
          </p:nvPr>
        </p:nvGraphicFramePr>
        <p:xfrm>
          <a:off x="368300" y="609600"/>
          <a:ext cx="7912100"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299615" y="5689600"/>
            <a:ext cx="6036780" cy="1244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Rectangle 3"/>
          <p:cNvSpPr/>
          <p:nvPr/>
        </p:nvSpPr>
        <p:spPr>
          <a:xfrm>
            <a:off x="1299614" y="5461000"/>
            <a:ext cx="6036781"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Which is Cheaper?</a:t>
            </a:r>
          </a:p>
          <a:p>
            <a:pPr algn="ctr" fontAlgn="auto">
              <a:spcBef>
                <a:spcPts val="0"/>
              </a:spcBef>
              <a:spcAft>
                <a:spcPts val="0"/>
              </a:spcAft>
            </a:pPr>
            <a:endPar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endParaRPr>
          </a:p>
        </p:txBody>
      </p:sp>
    </p:spTree>
    <p:extLst>
      <p:ext uri="{BB962C8B-B14F-4D97-AF65-F5344CB8AC3E}">
        <p14:creationId xmlns:p14="http://schemas.microsoft.com/office/powerpoint/2010/main" val="2937550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988" t="30209" r="4759" b="19531"/>
          <a:stretch/>
        </p:blipFill>
        <p:spPr bwMode="auto">
          <a:xfrm>
            <a:off x="29151" y="2184400"/>
            <a:ext cx="9114849" cy="2791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151" y="1092200"/>
            <a:ext cx="9012065"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2400" b="1" dirty="0" smtClean="0">
                <a:solidFill>
                  <a:prstClr val="white"/>
                </a:solidFill>
              </a:rPr>
              <a:t>Georgia Case Study</a:t>
            </a:r>
            <a:endParaRPr lang="en-US" sz="2400" b="1" dirty="0">
              <a:solidFill>
                <a:prstClr val="white"/>
              </a:solidFill>
            </a:endParaRPr>
          </a:p>
        </p:txBody>
      </p:sp>
      <p:sp>
        <p:nvSpPr>
          <p:cNvPr id="5" name="Oval 4"/>
          <p:cNvSpPr/>
          <p:nvPr/>
        </p:nvSpPr>
        <p:spPr>
          <a:xfrm>
            <a:off x="116919" y="3733800"/>
            <a:ext cx="3416300" cy="31242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This community uses 62,200 </a:t>
            </a:r>
            <a:r>
              <a:rPr lang="en-US" dirty="0" err="1" smtClean="0">
                <a:solidFill>
                  <a:prstClr val="white"/>
                </a:solidFill>
              </a:rPr>
              <a:t>therms</a:t>
            </a:r>
            <a:r>
              <a:rPr lang="en-US" dirty="0" smtClean="0">
                <a:solidFill>
                  <a:prstClr val="white"/>
                </a:solidFill>
              </a:rPr>
              <a:t> the best “unbundled” rate saves them $7,686 Annually</a:t>
            </a:r>
            <a:endParaRPr lang="en-US" dirty="0">
              <a:solidFill>
                <a:prstClr val="white"/>
              </a:solidFill>
            </a:endParaRPr>
          </a:p>
        </p:txBody>
      </p:sp>
    </p:spTree>
    <p:extLst>
      <p:ext uri="{BB962C8B-B14F-4D97-AF65-F5344CB8AC3E}">
        <p14:creationId xmlns:p14="http://schemas.microsoft.com/office/powerpoint/2010/main" val="8298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6638585" cy="559038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399" t="18192" r="25528" b="6807"/>
          <a:stretch/>
        </p:blipFill>
        <p:spPr bwMode="auto">
          <a:xfrm>
            <a:off x="-1" y="0"/>
            <a:ext cx="6638585" cy="5590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203200" y="2654300"/>
            <a:ext cx="5956300" cy="914400"/>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191117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498" y="374540"/>
            <a:ext cx="7464802" cy="6483460"/>
            <a:chOff x="1679198" y="121556"/>
            <a:chExt cx="7464802" cy="6483460"/>
          </a:xfrm>
        </p:grpSpPr>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4399" t="19816" r="27669" b="6138"/>
            <a:stretch/>
          </p:blipFill>
          <p:spPr bwMode="auto">
            <a:xfrm>
              <a:off x="1679198" y="121556"/>
              <a:ext cx="7464802" cy="648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5651500" y="2795194"/>
              <a:ext cx="3492500" cy="1421206"/>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361808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1660" y="97135"/>
            <a:ext cx="7392088" cy="196977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5400" b="1" cap="all" dirty="0" smtClean="0">
                <a:ln w="0"/>
                <a:solidFill>
                  <a:srgbClr val="FF0000"/>
                </a:solidFill>
                <a:effectLst>
                  <a:reflection blurRad="12700" stA="50000" endPos="50000" dist="5000" dir="5400000" sy="-100000" rotWithShape="0"/>
                </a:effectLst>
                <a:latin typeface="Calibri"/>
                <a:cs typeface="+mn-cs"/>
              </a:rPr>
              <a:t>Rule # 1</a:t>
            </a:r>
          </a:p>
          <a:p>
            <a:pPr algn="ctr" fontAlgn="auto">
              <a:spcBef>
                <a:spcPts val="0"/>
              </a:spcBef>
              <a:spcAft>
                <a:spcPts val="0"/>
              </a:spcAft>
            </a:pPr>
            <a:endParaRPr lang="en-US" sz="28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endParaRPr>
          </a:p>
          <a:p>
            <a:pPr algn="ctr" fontAlgn="auto">
              <a:spcBef>
                <a:spcPts val="0"/>
              </a:spcBef>
              <a:spcAft>
                <a:spcPts val="0"/>
              </a:spcAft>
            </a:pPr>
            <a:r>
              <a:rPr lang="en-US" sz="40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What is included in the price?</a:t>
            </a:r>
            <a:endParaRPr lang="en-US"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endParaRPr>
          </a:p>
        </p:txBody>
      </p:sp>
      <p:sp>
        <p:nvSpPr>
          <p:cNvPr id="3" name="Rectangle 2"/>
          <p:cNvSpPr/>
          <p:nvPr/>
        </p:nvSpPr>
        <p:spPr>
          <a:xfrm>
            <a:off x="260208" y="2281535"/>
            <a:ext cx="869981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5400" b="1" cap="all" dirty="0" smtClean="0">
                <a:ln w="0"/>
                <a:solidFill>
                  <a:srgbClr val="92D050"/>
                </a:solidFill>
                <a:effectLst>
                  <a:reflection blurRad="12700" stA="50000" endPos="50000" dist="5000" dir="5400000" sy="-100000" rotWithShape="0"/>
                </a:effectLst>
                <a:latin typeface="Calibri"/>
                <a:cs typeface="+mn-cs"/>
              </a:rPr>
              <a:t>Some Premiums in pricing</a:t>
            </a:r>
          </a:p>
        </p:txBody>
      </p:sp>
      <p:sp>
        <p:nvSpPr>
          <p:cNvPr id="4" name="Rectangle 3"/>
          <p:cNvSpPr/>
          <p:nvPr/>
        </p:nvSpPr>
        <p:spPr>
          <a:xfrm>
            <a:off x="1948177" y="3222030"/>
            <a:ext cx="3901453"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4000" b="1" cap="all" dirty="0" smtClean="0">
                <a:ln w="0"/>
                <a:solidFill>
                  <a:srgbClr val="F79646">
                    <a:lumMod val="75000"/>
                  </a:srgbClr>
                </a:solidFill>
                <a:effectLst>
                  <a:reflection blurRad="12700" stA="50000" endPos="50000" dist="5000" dir="5400000" sy="-100000" rotWithShape="0"/>
                </a:effectLst>
                <a:latin typeface="Calibri"/>
                <a:cs typeface="+mn-cs"/>
              </a:rPr>
              <a:t>Is there Swing?</a:t>
            </a:r>
          </a:p>
        </p:txBody>
      </p:sp>
      <p:sp>
        <p:nvSpPr>
          <p:cNvPr id="6" name="Rectangle 5"/>
          <p:cNvSpPr/>
          <p:nvPr/>
        </p:nvSpPr>
        <p:spPr>
          <a:xfrm>
            <a:off x="1950162" y="3933131"/>
            <a:ext cx="3973717"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4000" b="1" cap="all" dirty="0" smtClean="0">
                <a:ln w="0"/>
                <a:solidFill>
                  <a:srgbClr val="4F81BD">
                    <a:lumMod val="50000"/>
                  </a:srgbClr>
                </a:solidFill>
                <a:effectLst>
                  <a:reflection blurRad="12700" stA="50000" endPos="50000" dist="5000" dir="5400000" sy="-100000" rotWithShape="0"/>
                </a:effectLst>
                <a:latin typeface="Calibri"/>
                <a:cs typeface="+mn-cs"/>
              </a:rPr>
              <a:t>Time to execute</a:t>
            </a:r>
          </a:p>
        </p:txBody>
      </p:sp>
      <p:sp>
        <p:nvSpPr>
          <p:cNvPr id="7" name="Rectangle 6"/>
          <p:cNvSpPr/>
          <p:nvPr/>
        </p:nvSpPr>
        <p:spPr>
          <a:xfrm>
            <a:off x="1897497" y="4793417"/>
            <a:ext cx="4333046"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en-US" sz="4000" b="1" cap="all" dirty="0" smtClean="0">
                <a:ln w="0"/>
                <a:solidFill>
                  <a:srgbClr val="8064A2">
                    <a:lumMod val="75000"/>
                  </a:srgbClr>
                </a:solidFill>
                <a:effectLst>
                  <a:reflection blurRad="12700" stA="50000" endPos="50000" dist="5000" dir="5400000" sy="-100000" rotWithShape="0"/>
                </a:effectLst>
                <a:latin typeface="Calibri"/>
                <a:cs typeface="+mn-cs"/>
              </a:rPr>
              <a:t>Termination Fees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5731" r="17224"/>
          <a:stretch/>
        </p:blipFill>
        <p:spPr>
          <a:xfrm>
            <a:off x="6616874" y="3388797"/>
            <a:ext cx="2273301" cy="2275840"/>
          </a:xfrm>
          <a:prstGeom prst="rect">
            <a:avLst/>
          </a:prstGeom>
        </p:spPr>
      </p:pic>
    </p:spTree>
    <p:extLst>
      <p:ext uri="{BB962C8B-B14F-4D97-AF65-F5344CB8AC3E}">
        <p14:creationId xmlns:p14="http://schemas.microsoft.com/office/powerpoint/2010/main" val="358643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2432" y="575270"/>
            <a:ext cx="5551568" cy="38472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mn-cs"/>
              </a:rPr>
              <a:t>Rule #2</a:t>
            </a:r>
          </a:p>
          <a:p>
            <a:pPr algn="ctr" fontAlgn="auto">
              <a:spcBef>
                <a:spcPts val="0"/>
              </a:spcBef>
              <a:spcAft>
                <a:spcPts val="0"/>
              </a:spcAft>
            </a:pPr>
            <a:r>
              <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mn-cs"/>
              </a:rPr>
              <a:t> </a:t>
            </a:r>
            <a:endPar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mn-cs"/>
            </a:endParaRPr>
          </a:p>
          <a:p>
            <a:pPr algn="ctr" fontAlgn="auto">
              <a:spcBef>
                <a:spcPts val="0"/>
              </a:spcBef>
              <a:spcAft>
                <a:spcPts val="0"/>
              </a:spcAft>
            </a:pPr>
            <a:r>
              <a:rPr lang="en-US" sz="5400" b="1" spc="50" dirty="0" smtClean="0">
                <a:ln w="11430"/>
                <a:solidFill>
                  <a:srgbClr val="00B0F0"/>
                </a:solidFill>
                <a:effectLst>
                  <a:outerShdw blurRad="76200" dist="50800" dir="5400000" algn="tl" rotWithShape="0">
                    <a:srgbClr val="000000">
                      <a:alpha val="65000"/>
                    </a:srgbClr>
                  </a:outerShdw>
                </a:effectLst>
                <a:latin typeface="Calibri"/>
                <a:cs typeface="+mn-cs"/>
              </a:rPr>
              <a:t>How Much Risk you take dictates your price</a:t>
            </a:r>
            <a:endParaRPr lang="en-US" sz="5400" b="1" spc="50" dirty="0">
              <a:ln w="11430"/>
              <a:solidFill>
                <a:srgbClr val="00B0F0"/>
              </a:solidFill>
              <a:effectLst>
                <a:outerShdw blurRad="76200" dist="50800" dir="5400000" algn="tl" rotWithShape="0">
                  <a:srgbClr val="000000">
                    <a:alpha val="65000"/>
                  </a:srgbClr>
                </a:outerShdw>
              </a:effectLst>
              <a:latin typeface="Calibri"/>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
            <a:ext cx="3592432" cy="5377140"/>
          </a:xfrm>
          <a:prstGeom prst="rect">
            <a:avLst/>
          </a:prstGeom>
        </p:spPr>
      </p:pic>
    </p:spTree>
    <p:extLst>
      <p:ext uri="{BB962C8B-B14F-4D97-AF65-F5344CB8AC3E}">
        <p14:creationId xmlns:p14="http://schemas.microsoft.com/office/powerpoint/2010/main" val="3782691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b="1" dirty="0" smtClean="0">
                <a:solidFill>
                  <a:srgbClr val="0070C0"/>
                </a:solidFill>
              </a:rPr>
              <a:t>Hidden Costs of Utilities</a:t>
            </a:r>
            <a:endParaRPr lang="en-US" b="1" dirty="0">
              <a:solidFill>
                <a:srgbClr val="0070C0"/>
              </a:solidFill>
            </a:endParaRPr>
          </a:p>
        </p:txBody>
      </p:sp>
      <p:sp>
        <p:nvSpPr>
          <p:cNvPr id="3" name="Subtitle 2"/>
          <p:cNvSpPr>
            <a:spLocks noGrp="1"/>
          </p:cNvSpPr>
          <p:nvPr>
            <p:ph type="subTitle" idx="1"/>
          </p:nvPr>
        </p:nvSpPr>
        <p:spPr/>
        <p:txBody>
          <a:bodyPr/>
          <a:lstStyle/>
          <a:p>
            <a:pPr algn="r"/>
            <a:r>
              <a:rPr lang="en-US" dirty="0" smtClean="0"/>
              <a:t>NWP Service Corporation</a:t>
            </a:r>
          </a:p>
          <a:p>
            <a:pPr algn="r"/>
            <a:r>
              <a:rPr lang="en-US" dirty="0" smtClean="0"/>
              <a:t>Ron Reed</a:t>
            </a:r>
          </a:p>
          <a:p>
            <a:pPr algn="r"/>
            <a:r>
              <a:rPr lang="en-US" dirty="0" err="1" smtClean="0">
                <a:hlinkClick r:id="rId3"/>
              </a:rPr>
              <a:t>RReed@NWPSC.Com</a:t>
            </a:r>
            <a:endParaRPr lang="en-US" dirty="0" smtClean="0"/>
          </a:p>
          <a:p>
            <a:pPr algn="r"/>
            <a:r>
              <a:rPr lang="en-US" dirty="0" smtClean="0"/>
              <a:t>@</a:t>
            </a:r>
            <a:r>
              <a:rPr lang="en-US" dirty="0" err="1" smtClean="0"/>
              <a:t>RonReed</a:t>
            </a:r>
            <a:endParaRPr lang="en-US" dirty="0" smtClean="0"/>
          </a:p>
          <a:p>
            <a:pPr algn="r"/>
            <a:r>
              <a:rPr lang="en-US" dirty="0" smtClean="0"/>
              <a:t/>
            </a:r>
            <a:br>
              <a:rPr lang="en-US" dirty="0" smtClean="0"/>
            </a:br>
            <a:endParaRPr lang="en-US" dirty="0"/>
          </a:p>
        </p:txBody>
      </p:sp>
      <p:pic>
        <p:nvPicPr>
          <p:cNvPr id="4" name="Picture 3"/>
          <p:cNvPicPr>
            <a:picLocks noChangeAspect="1"/>
          </p:cNvPicPr>
          <p:nvPr/>
        </p:nvPicPr>
        <p:blipFill>
          <a:blip r:embed="rId4"/>
          <a:stretch>
            <a:fillRect/>
          </a:stretch>
        </p:blipFill>
        <p:spPr>
          <a:xfrm>
            <a:off x="5291628" y="5185250"/>
            <a:ext cx="651972" cy="605950"/>
          </a:xfrm>
          <a:prstGeom prst="rect">
            <a:avLst/>
          </a:prstGeom>
        </p:spPr>
      </p:pic>
      <p:pic>
        <p:nvPicPr>
          <p:cNvPr id="1026" name="Picture 2" descr="LinkedIn Announces Second Quarter 2014 Results">
            <a:hlinkClick r:id="rId5" tooltip="LinkedIn Announces Second Quarter 2014 Results"/>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5276293"/>
            <a:ext cx="690563" cy="423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880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935" t="23698" r="35652" b="7031"/>
          <a:stretch/>
        </p:blipFill>
        <p:spPr bwMode="auto">
          <a:xfrm>
            <a:off x="965200" y="204482"/>
            <a:ext cx="6654800" cy="5584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300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04" t="15365" r="34188" b="9635"/>
          <a:stretch/>
        </p:blipFill>
        <p:spPr bwMode="auto">
          <a:xfrm>
            <a:off x="385232" y="139700"/>
            <a:ext cx="7961489" cy="551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020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812" t="16667" r="36236" b="19792"/>
          <a:stretch/>
        </p:blipFill>
        <p:spPr bwMode="auto">
          <a:xfrm>
            <a:off x="0" y="3670300"/>
            <a:ext cx="4419600" cy="309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958" t="21614" r="36677" b="10417"/>
          <a:stretch/>
        </p:blipFill>
        <p:spPr bwMode="auto">
          <a:xfrm>
            <a:off x="0" y="0"/>
            <a:ext cx="43688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3690" t="17449" r="36310" b="15364"/>
          <a:stretch/>
        </p:blipFill>
        <p:spPr bwMode="auto">
          <a:xfrm>
            <a:off x="4806950" y="1498600"/>
            <a:ext cx="43370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5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barn(inVertical)">
                                      <p:cBhvr>
                                        <p:cTn id="12"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0432" y="575270"/>
            <a:ext cx="5551568" cy="320087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mn-cs"/>
              </a:rPr>
              <a:t>Rule #3</a:t>
            </a:r>
          </a:p>
          <a:p>
            <a:pPr algn="ctr" fontAlgn="auto">
              <a:spcBef>
                <a:spcPts val="0"/>
              </a:spcBef>
              <a:spcAft>
                <a:spcPts val="0"/>
              </a:spcAft>
            </a:pPr>
            <a:r>
              <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mn-cs"/>
              </a:rPr>
              <a:t> </a:t>
            </a:r>
            <a:endPar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cs typeface="+mn-cs"/>
            </a:endParaRPr>
          </a:p>
          <a:p>
            <a:pPr algn="ctr" fontAlgn="auto">
              <a:spcBef>
                <a:spcPts val="0"/>
              </a:spcBef>
              <a:spcAft>
                <a:spcPts val="0"/>
              </a:spcAft>
            </a:pPr>
            <a:r>
              <a:rPr lang="en-US" sz="4000" b="1" spc="50" dirty="0" smtClean="0">
                <a:ln w="11430"/>
                <a:solidFill>
                  <a:srgbClr val="8064A2">
                    <a:lumMod val="60000"/>
                    <a:lumOff val="40000"/>
                  </a:srgbClr>
                </a:solidFill>
                <a:effectLst>
                  <a:outerShdw blurRad="76200" dist="50800" dir="5400000" algn="tl" rotWithShape="0">
                    <a:srgbClr val="000000">
                      <a:alpha val="65000"/>
                    </a:srgbClr>
                  </a:outerShdw>
                </a:effectLst>
                <a:latin typeface="Calibri"/>
                <a:cs typeface="+mn-cs"/>
              </a:rPr>
              <a:t>Price is a date and time</a:t>
            </a:r>
          </a:p>
          <a:p>
            <a:pPr algn="ctr" fontAlgn="auto">
              <a:spcBef>
                <a:spcPts val="0"/>
              </a:spcBef>
              <a:spcAft>
                <a:spcPts val="0"/>
              </a:spcAft>
            </a:pPr>
            <a:r>
              <a:rPr lang="en-US" sz="4000" b="1" spc="50" dirty="0" smtClean="0">
                <a:ln w="11430"/>
                <a:solidFill>
                  <a:srgbClr val="8064A2">
                    <a:lumMod val="60000"/>
                    <a:lumOff val="40000"/>
                  </a:srgbClr>
                </a:solidFill>
                <a:effectLst>
                  <a:outerShdw blurRad="76200" dist="50800" dir="5400000" algn="tl" rotWithShape="0">
                    <a:srgbClr val="000000">
                      <a:alpha val="65000"/>
                    </a:srgbClr>
                  </a:outerShdw>
                </a:effectLst>
                <a:latin typeface="Calibri"/>
                <a:cs typeface="+mn-cs"/>
              </a:rPr>
              <a:t>Value comes from the life of the contract</a:t>
            </a:r>
            <a:endParaRPr lang="en-US" sz="4000" b="1" spc="50" dirty="0">
              <a:ln w="11430"/>
              <a:solidFill>
                <a:srgbClr val="8064A2">
                  <a:lumMod val="60000"/>
                  <a:lumOff val="40000"/>
                </a:srgbClr>
              </a:solidFill>
              <a:effectLst>
                <a:outerShdw blurRad="76200" dist="50800" dir="5400000" algn="tl" rotWithShape="0">
                  <a:srgbClr val="000000">
                    <a:alpha val="65000"/>
                  </a:srgbClr>
                </a:outerShdw>
              </a:effectLst>
              <a:latin typeface="Calibri"/>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587500"/>
            <a:ext cx="2709333" cy="4064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76146"/>
            <a:ext cx="3048000" cy="2033016"/>
          </a:xfrm>
          <a:prstGeom prst="rect">
            <a:avLst/>
          </a:prstGeom>
        </p:spPr>
      </p:pic>
    </p:spTree>
    <p:extLst>
      <p:ext uri="{BB962C8B-B14F-4D97-AF65-F5344CB8AC3E}">
        <p14:creationId xmlns:p14="http://schemas.microsoft.com/office/powerpoint/2010/main" val="2623981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42" t="21614" r="24963" b="13802"/>
          <a:stretch/>
        </p:blipFill>
        <p:spPr bwMode="auto">
          <a:xfrm>
            <a:off x="838200" y="-9979"/>
            <a:ext cx="7708900" cy="5689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77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9543" y="2167235"/>
            <a:ext cx="3542316"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pPr>
            <a:r>
              <a:rPr lang="en-US" sz="5400" b="1" cap="all" dirty="0" smtClean="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cs typeface="+mn-cs"/>
              </a:rPr>
              <a:t>Questions</a:t>
            </a:r>
            <a:endParaRPr lang="en-US" sz="5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1153" cy="6858000"/>
          </a:xfrm>
          <a:prstGeom prst="rect">
            <a:avLst/>
          </a:prstGeom>
        </p:spPr>
      </p:pic>
    </p:spTree>
    <p:extLst>
      <p:ext uri="{BB962C8B-B14F-4D97-AF65-F5344CB8AC3E}">
        <p14:creationId xmlns:p14="http://schemas.microsoft.com/office/powerpoint/2010/main" val="3538502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ctrTitle"/>
          </p:nvPr>
        </p:nvSpPr>
        <p:spPr bwMode="auto">
          <a:xfrm>
            <a:off x="446088" y="911225"/>
            <a:ext cx="7772400" cy="114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Unraveling the Hidden Costs and Usage of Utilities</a:t>
            </a:r>
          </a:p>
        </p:txBody>
      </p:sp>
      <p:sp>
        <p:nvSpPr>
          <p:cNvPr id="8194" name="Text Placeholder 2"/>
          <p:cNvSpPr>
            <a:spLocks noGrp="1"/>
          </p:cNvSpPr>
          <p:nvPr>
            <p:ph type="body" sz="quarter" idx="10"/>
          </p:nvPr>
        </p:nvSpPr>
        <p:spPr bwMode="auto">
          <a:xfrm>
            <a:off x="446088" y="2478088"/>
            <a:ext cx="7848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Aft>
                <a:spcPct val="0"/>
              </a:spcAft>
            </a:pPr>
            <a:endParaRPr/>
          </a:p>
        </p:txBody>
      </p:sp>
      <p:sp>
        <p:nvSpPr>
          <p:cNvPr id="8195" name="Text Placeholder 3"/>
          <p:cNvSpPr>
            <a:spLocks noGrp="1"/>
          </p:cNvSpPr>
          <p:nvPr>
            <p:ph type="body" sz="quarter" idx="11"/>
          </p:nvPr>
        </p:nvSpPr>
        <p:spPr bwMode="auto">
          <a:xfrm>
            <a:off x="446088" y="3240088"/>
            <a:ext cx="7772400"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Kimberly J. Mitchell, PhD, CPM®, CAM</a:t>
            </a:r>
          </a:p>
        </p:txBody>
      </p:sp>
      <p:sp>
        <p:nvSpPr>
          <p:cNvPr id="8196" name="Text Placeholder 4"/>
          <p:cNvSpPr>
            <a:spLocks noGrp="1"/>
          </p:cNvSpPr>
          <p:nvPr>
            <p:ph type="body" sz="quarter" idx="12"/>
          </p:nvPr>
        </p:nvSpPr>
        <p:spPr bwMode="auto">
          <a:xfrm>
            <a:off x="446088" y="3887788"/>
            <a:ext cx="7772400" cy="51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75"/>
              </a:spcBef>
            </a:pPr>
            <a:r>
              <a:rPr lang="en-US" smtClean="0"/>
              <a:t>Associate Teaching Professor and Program Director</a:t>
            </a:r>
          </a:p>
          <a:p>
            <a:pPr eaLnBrk="1" hangingPunct="1">
              <a:spcBef>
                <a:spcPts val="75"/>
              </a:spcBef>
            </a:pPr>
            <a:r>
              <a:rPr lang="en-US" smtClean="0"/>
              <a:t>Drexel University</a:t>
            </a:r>
          </a:p>
          <a:p>
            <a:pPr eaLnBrk="1" hangingPunct="1"/>
            <a:r>
              <a:rPr lang="en-US" smtClean="0"/>
              <a:t>October 13, 2014</a:t>
            </a:r>
          </a:p>
        </p:txBody>
      </p:sp>
    </p:spTree>
    <p:extLst>
      <p:ext uri="{BB962C8B-B14F-4D97-AF65-F5344CB8AC3E}">
        <p14:creationId xmlns:p14="http://schemas.microsoft.com/office/powerpoint/2010/main" val="190009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smtClean="0"/>
              <a:t>Case Study</a:t>
            </a:r>
          </a:p>
        </p:txBody>
      </p:sp>
      <p:sp>
        <p:nvSpPr>
          <p:cNvPr id="9218" name="TextBox 5"/>
          <p:cNvSpPr txBox="1">
            <a:spLocks noChangeArrowheads="1"/>
          </p:cNvSpPr>
          <p:nvPr/>
        </p:nvSpPr>
        <p:spPr bwMode="auto">
          <a:xfrm>
            <a:off x="457200" y="1443038"/>
            <a:ext cx="8229600"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Clr>
                <a:srgbClr val="FF8712"/>
              </a:buClr>
              <a:buFont typeface="Wingdings" pitchFamily="2" charset="2"/>
              <a:buChar char="§"/>
            </a:pPr>
            <a:r>
              <a:rPr lang="en-US" sz="2800" smtClean="0">
                <a:solidFill>
                  <a:prstClr val="black"/>
                </a:solidFill>
                <a:cs typeface="+mn-cs"/>
              </a:rPr>
              <a:t>Nine Story, Class A, Well-Amenitized Building in a Metro Area</a:t>
            </a:r>
          </a:p>
          <a:p>
            <a:pPr eaLnBrk="1" hangingPunct="1">
              <a:lnSpc>
                <a:spcPct val="150000"/>
              </a:lnSpc>
              <a:buClr>
                <a:srgbClr val="FF8712"/>
              </a:buClr>
              <a:buFont typeface="Wingdings" pitchFamily="2" charset="2"/>
              <a:buChar char="§"/>
            </a:pPr>
            <a:r>
              <a:rPr lang="en-US" sz="2800" smtClean="0">
                <a:solidFill>
                  <a:prstClr val="black"/>
                </a:solidFill>
                <a:cs typeface="+mn-cs"/>
              </a:rPr>
              <a:t>229 - 1, 2, and 3 BR Apartments</a:t>
            </a:r>
          </a:p>
          <a:p>
            <a:pPr eaLnBrk="1" hangingPunct="1">
              <a:lnSpc>
                <a:spcPct val="150000"/>
              </a:lnSpc>
              <a:buClr>
                <a:srgbClr val="FF8712"/>
              </a:buClr>
              <a:buFont typeface="Wingdings" pitchFamily="2" charset="2"/>
              <a:buChar char="§"/>
            </a:pPr>
            <a:r>
              <a:rPr lang="en-US" sz="2800" smtClean="0">
                <a:solidFill>
                  <a:prstClr val="black"/>
                </a:solidFill>
                <a:cs typeface="+mn-cs"/>
              </a:rPr>
              <a:t>New Construction.  Occupied in 2013</a:t>
            </a:r>
          </a:p>
          <a:p>
            <a:pPr eaLnBrk="1" hangingPunct="1">
              <a:lnSpc>
                <a:spcPct val="150000"/>
              </a:lnSpc>
              <a:buClr>
                <a:srgbClr val="FF8712"/>
              </a:buClr>
              <a:buFont typeface="Wingdings" pitchFamily="2" charset="2"/>
              <a:buChar char="§"/>
            </a:pPr>
            <a:r>
              <a:rPr lang="en-US" sz="2800" smtClean="0">
                <a:solidFill>
                  <a:prstClr val="black"/>
                </a:solidFill>
                <a:cs typeface="+mn-cs"/>
              </a:rPr>
              <a:t>Rent:  $1795 - $5995</a:t>
            </a:r>
          </a:p>
          <a:p>
            <a:pPr eaLnBrk="1" hangingPunct="1">
              <a:lnSpc>
                <a:spcPct val="150000"/>
              </a:lnSpc>
              <a:buClr>
                <a:srgbClr val="FF8712"/>
              </a:buClr>
              <a:buFont typeface="Wingdings" pitchFamily="2" charset="2"/>
              <a:buChar char="§"/>
            </a:pPr>
            <a:r>
              <a:rPr lang="en-US" sz="2800" smtClean="0">
                <a:solidFill>
                  <a:prstClr val="black"/>
                </a:solidFill>
                <a:cs typeface="+mn-cs"/>
              </a:rPr>
              <a:t>95 WalkScore </a:t>
            </a:r>
          </a:p>
          <a:p>
            <a:pPr eaLnBrk="1" hangingPunct="1">
              <a:lnSpc>
                <a:spcPct val="150000"/>
              </a:lnSpc>
              <a:buClr>
                <a:srgbClr val="FF8712"/>
              </a:buClr>
              <a:buFont typeface="Wingdings" pitchFamily="2" charset="2"/>
              <a:buChar char="§"/>
            </a:pPr>
            <a:r>
              <a:rPr lang="en-US" sz="2800" smtClean="0">
                <a:solidFill>
                  <a:prstClr val="black"/>
                </a:solidFill>
                <a:cs typeface="+mn-cs"/>
              </a:rPr>
              <a:t>Study Sample Size:  204 Households</a:t>
            </a:r>
          </a:p>
          <a:p>
            <a:pPr eaLnBrk="1" hangingPunct="1">
              <a:buClr>
                <a:srgbClr val="FF8712"/>
              </a:buClr>
              <a:buFont typeface="Wingdings" pitchFamily="2" charset="2"/>
              <a:buChar char="§"/>
            </a:pPr>
            <a:endParaRPr lang="en-US" sz="2800" smtClean="0">
              <a:solidFill>
                <a:prstClr val="black"/>
              </a:solidFill>
              <a:cs typeface="+mn-cs"/>
            </a:endParaRPr>
          </a:p>
        </p:txBody>
      </p:sp>
    </p:spTree>
    <p:extLst>
      <p:ext uri="{BB962C8B-B14F-4D97-AF65-F5344CB8AC3E}">
        <p14:creationId xmlns:p14="http://schemas.microsoft.com/office/powerpoint/2010/main" val="29377887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bwMode="auto">
          <a:xfrm>
            <a:off x="457200" y="1222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smtClean="0"/>
              <a:t>Sociodemographic Data</a:t>
            </a:r>
          </a:p>
        </p:txBody>
      </p:sp>
      <p:sp>
        <p:nvSpPr>
          <p:cNvPr id="6" name="TextBox 5"/>
          <p:cNvSpPr txBox="1"/>
          <p:nvPr/>
        </p:nvSpPr>
        <p:spPr>
          <a:xfrm>
            <a:off x="457200" y="1252538"/>
            <a:ext cx="8521700" cy="4154487"/>
          </a:xfrm>
          <a:prstGeom prst="rect">
            <a:avLst/>
          </a:prstGeom>
          <a:noFill/>
        </p:spPr>
        <p:txBody>
          <a:bodyPr>
            <a:spAutoFit/>
          </a:bodyPr>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Clr>
                <a:srgbClr val="FF8712"/>
              </a:buClr>
              <a:buFont typeface="Wingdings" pitchFamily="2" charset="2"/>
              <a:buChar char="§"/>
            </a:pPr>
            <a:r>
              <a:rPr lang="en-US" sz="2800" smtClean="0">
                <a:solidFill>
                  <a:prstClr val="black"/>
                </a:solidFill>
                <a:cs typeface="+mn-cs"/>
              </a:rPr>
              <a:t>Yes really for Utility Management.</a:t>
            </a:r>
          </a:p>
          <a:p>
            <a:pPr eaLnBrk="1" hangingPunct="1">
              <a:buClr>
                <a:srgbClr val="FF8712"/>
              </a:buClr>
            </a:pPr>
            <a:endParaRPr lang="en-US" sz="2800" smtClean="0">
              <a:solidFill>
                <a:prstClr val="black"/>
              </a:solidFill>
              <a:cs typeface="+mn-cs"/>
            </a:endParaRPr>
          </a:p>
          <a:p>
            <a:pPr eaLnBrk="1" hangingPunct="1">
              <a:buClr>
                <a:srgbClr val="FF8712"/>
              </a:buClr>
            </a:pPr>
            <a:r>
              <a:rPr lang="en-US" sz="3200" u="sng" smtClean="0">
                <a:solidFill>
                  <a:prstClr val="black"/>
                </a:solidFill>
                <a:cs typeface="+mn-cs"/>
              </a:rPr>
              <a:t>Case Study Households</a:t>
            </a:r>
          </a:p>
          <a:p>
            <a:pPr eaLnBrk="1" hangingPunct="1">
              <a:buClr>
                <a:srgbClr val="FF8712"/>
              </a:buClr>
            </a:pPr>
            <a:endParaRPr lang="en-US" sz="1400" u="sng" smtClean="0">
              <a:solidFill>
                <a:prstClr val="black"/>
              </a:solidFill>
              <a:cs typeface="+mn-cs"/>
            </a:endParaRPr>
          </a:p>
          <a:p>
            <a:pPr eaLnBrk="1" hangingPunct="1">
              <a:lnSpc>
                <a:spcPct val="90000"/>
              </a:lnSpc>
              <a:buClr>
                <a:srgbClr val="FF8712"/>
              </a:buClr>
              <a:buFont typeface="Wingdings" pitchFamily="2" charset="2"/>
              <a:buChar char="§"/>
            </a:pPr>
            <a:r>
              <a:rPr lang="en-US" sz="2800" smtClean="0">
                <a:solidFill>
                  <a:prstClr val="black"/>
                </a:solidFill>
                <a:cs typeface="+mn-cs"/>
              </a:rPr>
              <a:t>Millennials:      119 – 58.3%</a:t>
            </a:r>
          </a:p>
          <a:p>
            <a:pPr eaLnBrk="1" hangingPunct="1">
              <a:lnSpc>
                <a:spcPct val="90000"/>
              </a:lnSpc>
              <a:buClr>
                <a:srgbClr val="FF8712"/>
              </a:buClr>
              <a:buFont typeface="Wingdings" pitchFamily="2" charset="2"/>
              <a:buChar char="§"/>
            </a:pPr>
            <a:r>
              <a:rPr lang="en-US" sz="2800" smtClean="0">
                <a:solidFill>
                  <a:prstClr val="black"/>
                </a:solidFill>
                <a:cs typeface="+mn-cs"/>
              </a:rPr>
              <a:t>Gen X:                 52 – 25.5%</a:t>
            </a:r>
          </a:p>
          <a:p>
            <a:pPr eaLnBrk="1" hangingPunct="1">
              <a:lnSpc>
                <a:spcPct val="90000"/>
              </a:lnSpc>
              <a:buClr>
                <a:srgbClr val="FF8712"/>
              </a:buClr>
              <a:buFont typeface="Wingdings" pitchFamily="2" charset="2"/>
              <a:buChar char="§"/>
            </a:pPr>
            <a:r>
              <a:rPr lang="en-US" sz="2800" smtClean="0">
                <a:solidFill>
                  <a:prstClr val="black"/>
                </a:solidFill>
                <a:cs typeface="+mn-cs"/>
              </a:rPr>
              <a:t>Boomer:  		    33 – 16.2%</a:t>
            </a:r>
          </a:p>
          <a:p>
            <a:pPr eaLnBrk="1" hangingPunct="1">
              <a:lnSpc>
                <a:spcPct val="90000"/>
              </a:lnSpc>
              <a:buClr>
                <a:srgbClr val="FF8712"/>
              </a:buClr>
              <a:buFont typeface="Wingdings" pitchFamily="2" charset="2"/>
              <a:buChar char="§"/>
            </a:pPr>
            <a:r>
              <a:rPr lang="en-US" sz="2800" smtClean="0">
                <a:solidFill>
                  <a:prstClr val="black"/>
                </a:solidFill>
                <a:cs typeface="+mn-cs"/>
              </a:rPr>
              <a:t>Greatest Gen:     0</a:t>
            </a:r>
          </a:p>
          <a:p>
            <a:pPr eaLnBrk="1" hangingPunct="1">
              <a:lnSpc>
                <a:spcPct val="90000"/>
              </a:lnSpc>
              <a:buClr>
                <a:srgbClr val="FF8712"/>
              </a:buClr>
            </a:pPr>
            <a:r>
              <a:rPr lang="en-US" sz="2800" smtClean="0">
                <a:solidFill>
                  <a:prstClr val="black"/>
                </a:solidFill>
                <a:cs typeface="+mn-cs"/>
              </a:rPr>
              <a:t>      </a:t>
            </a:r>
            <a:endParaRPr lang="en-US" sz="1800" smtClean="0">
              <a:solidFill>
                <a:prstClr val="black"/>
              </a:solidFill>
              <a:cs typeface="+mn-cs"/>
            </a:endParaRPr>
          </a:p>
          <a:p>
            <a:pPr eaLnBrk="1" hangingPunct="1"/>
            <a:endParaRPr lang="en-US" sz="1800" smtClean="0">
              <a:solidFill>
                <a:prstClr val="black"/>
              </a:solidFill>
              <a:cs typeface="+mn-cs"/>
            </a:endParaRPr>
          </a:p>
          <a:p>
            <a:pPr eaLnBrk="1" hangingPunct="1"/>
            <a:endParaRPr lang="en-US" sz="1800" smtClean="0">
              <a:solidFill>
                <a:prstClr val="black"/>
              </a:solidFill>
              <a:cs typeface="+mn-cs"/>
            </a:endParaRPr>
          </a:p>
        </p:txBody>
      </p:sp>
      <p:pic>
        <p:nvPicPr>
          <p:cNvPr id="102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8588" y="2351088"/>
            <a:ext cx="3770312" cy="25130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192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bwMode="auto">
          <a:xfrm>
            <a:off x="457200" y="1222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smtClean="0"/>
              <a:t>Sociodemographic Data</a:t>
            </a:r>
          </a:p>
        </p:txBody>
      </p:sp>
      <p:sp>
        <p:nvSpPr>
          <p:cNvPr id="11266" name="TextBox 5"/>
          <p:cNvSpPr txBox="1">
            <a:spLocks noChangeArrowheads="1"/>
          </p:cNvSpPr>
          <p:nvPr/>
        </p:nvSpPr>
        <p:spPr bwMode="auto">
          <a:xfrm>
            <a:off x="457200" y="1252538"/>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sz="1800" smtClean="0">
              <a:solidFill>
                <a:prstClr val="black"/>
              </a:solidFill>
              <a:cs typeface="+mn-cs"/>
            </a:endParaRPr>
          </a:p>
          <a:p>
            <a:pPr eaLnBrk="1" hangingPunct="1"/>
            <a:endParaRPr lang="en-US" sz="1800" smtClean="0">
              <a:solidFill>
                <a:prstClr val="black"/>
              </a:solidFill>
              <a:cs typeface="+mn-cs"/>
            </a:endParaRP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9325" y="2074863"/>
            <a:ext cx="3432175" cy="2090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074863"/>
            <a:ext cx="3432175" cy="2090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9" name="TextBox 6"/>
          <p:cNvSpPr txBox="1">
            <a:spLocks noChangeArrowheads="1"/>
          </p:cNvSpPr>
          <p:nvPr/>
        </p:nvSpPr>
        <p:spPr bwMode="auto">
          <a:xfrm>
            <a:off x="971550" y="4673600"/>
            <a:ext cx="7597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2800" b="1" smtClean="0">
                <a:solidFill>
                  <a:prstClr val="black"/>
                </a:solidFill>
                <a:cs typeface="+mn-cs"/>
              </a:rPr>
              <a:t>Millennial:  119		Gen X:  52		Boomer:  33  </a:t>
            </a:r>
          </a:p>
        </p:txBody>
      </p:sp>
    </p:spTree>
    <p:extLst>
      <p:ext uri="{BB962C8B-B14F-4D97-AF65-F5344CB8AC3E}">
        <p14:creationId xmlns:p14="http://schemas.microsoft.com/office/powerpoint/2010/main" val="414336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solidFill>
                  <a:srgbClr val="0070C0"/>
                </a:solidFill>
              </a:rPr>
              <a:t>What is </a:t>
            </a:r>
            <a:r>
              <a:rPr lang="en-US" b="1" dirty="0">
                <a:solidFill>
                  <a:srgbClr val="0070C0"/>
                </a:solidFill>
              </a:rPr>
              <a:t>H</a:t>
            </a:r>
            <a:r>
              <a:rPr lang="en-US" b="1" dirty="0" smtClean="0">
                <a:solidFill>
                  <a:srgbClr val="0070C0"/>
                </a:solidFill>
              </a:rPr>
              <a:t>idden</a:t>
            </a:r>
            <a:endParaRPr lang="en-US" b="1" dirty="0">
              <a:solidFill>
                <a:srgbClr val="0070C0"/>
              </a:solidFill>
            </a:endParaRPr>
          </a:p>
        </p:txBody>
      </p:sp>
      <p:sp>
        <p:nvSpPr>
          <p:cNvPr id="3" name="Content Placeholder 2"/>
          <p:cNvSpPr>
            <a:spLocks noGrp="1"/>
          </p:cNvSpPr>
          <p:nvPr>
            <p:ph idx="1"/>
          </p:nvPr>
        </p:nvSpPr>
        <p:spPr/>
        <p:txBody>
          <a:bodyPr/>
          <a:lstStyle/>
          <a:p>
            <a:r>
              <a:rPr lang="en-US" sz="2800" b="1" i="1" u="sng" dirty="0" smtClean="0"/>
              <a:t>Visible</a:t>
            </a:r>
            <a:r>
              <a:rPr lang="en-US" sz="2800" dirty="0" smtClean="0"/>
              <a:t> are costs you easily see in your GL.</a:t>
            </a:r>
            <a:br>
              <a:rPr lang="en-US" sz="2800" dirty="0" smtClean="0"/>
            </a:br>
            <a:endParaRPr lang="en-US" sz="2800" dirty="0" smtClean="0"/>
          </a:p>
          <a:p>
            <a:r>
              <a:rPr lang="en-US" sz="2800" b="1" i="1" u="sng" dirty="0" smtClean="0"/>
              <a:t>Hidden </a:t>
            </a:r>
            <a:r>
              <a:rPr lang="en-US" sz="2800" dirty="0" smtClean="0"/>
              <a:t>are…</a:t>
            </a:r>
          </a:p>
          <a:p>
            <a:pPr lvl="1"/>
            <a:r>
              <a:rPr lang="en-US" sz="2400" dirty="0" smtClean="0"/>
              <a:t>Expenses in </a:t>
            </a:r>
            <a:r>
              <a:rPr lang="en-US" sz="2400" dirty="0"/>
              <a:t>your </a:t>
            </a:r>
            <a:r>
              <a:rPr lang="en-US" sz="2400" dirty="0" smtClean="0"/>
              <a:t>utility line that are not actually costs for utility consumption.</a:t>
            </a:r>
          </a:p>
          <a:p>
            <a:pPr lvl="1"/>
            <a:r>
              <a:rPr lang="en-US" sz="2400" dirty="0" smtClean="0"/>
              <a:t>Underlying costs of administration related to utility costs.</a:t>
            </a:r>
          </a:p>
          <a:p>
            <a:pPr lvl="1"/>
            <a:r>
              <a:rPr lang="en-US" sz="2400" dirty="0" smtClean="0"/>
              <a:t>Derivative or causal costs that are higher .</a:t>
            </a:r>
          </a:p>
          <a:p>
            <a:pPr lvl="1"/>
            <a:r>
              <a:rPr lang="en-US" sz="2400" dirty="0" smtClean="0"/>
              <a:t>Revenue impact or poorly managed utilities.</a:t>
            </a:r>
          </a:p>
          <a:p>
            <a:pPr lvl="1"/>
            <a:endParaRPr lang="en-US" sz="2400" dirty="0"/>
          </a:p>
        </p:txBody>
      </p:sp>
    </p:spTree>
    <p:extLst>
      <p:ext uri="{BB962C8B-B14F-4D97-AF65-F5344CB8AC3E}">
        <p14:creationId xmlns:p14="http://schemas.microsoft.com/office/powerpoint/2010/main" val="2893515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bwMode="auto">
          <a:xfrm>
            <a:off x="215900" y="1349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smtClean="0"/>
              <a:t>The User</a:t>
            </a:r>
          </a:p>
        </p:txBody>
      </p:sp>
      <p:sp>
        <p:nvSpPr>
          <p:cNvPr id="6" name="TextBox 5"/>
          <p:cNvSpPr txBox="1"/>
          <p:nvPr/>
        </p:nvSpPr>
        <p:spPr>
          <a:xfrm>
            <a:off x="457200" y="1277938"/>
            <a:ext cx="8229600" cy="5324475"/>
          </a:xfrm>
          <a:prstGeom prst="rect">
            <a:avLst/>
          </a:prstGeom>
          <a:noFill/>
        </p:spPr>
        <p:txBody>
          <a:bodyPr>
            <a:spAutoFit/>
          </a:bodyPr>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50000"/>
              </a:lnSpc>
              <a:buClr>
                <a:srgbClr val="FF8712"/>
              </a:buClr>
              <a:buFont typeface="Wingdings" pitchFamily="2" charset="2"/>
              <a:buChar char="§"/>
            </a:pPr>
            <a:r>
              <a:rPr lang="en-US" sz="2800" smtClean="0">
                <a:solidFill>
                  <a:prstClr val="black"/>
                </a:solidFill>
                <a:cs typeface="+mn-cs"/>
              </a:rPr>
              <a:t>Multifamily Renter – Who Is It?</a:t>
            </a:r>
          </a:p>
          <a:p>
            <a:pPr eaLnBrk="1" hangingPunct="1">
              <a:lnSpc>
                <a:spcPct val="150000"/>
              </a:lnSpc>
              <a:buClr>
                <a:srgbClr val="FF8712"/>
              </a:buClr>
              <a:buFont typeface="Wingdings" pitchFamily="2" charset="2"/>
              <a:buChar char="§"/>
            </a:pPr>
            <a:r>
              <a:rPr lang="en-US" sz="2800" smtClean="0">
                <a:solidFill>
                  <a:prstClr val="black"/>
                </a:solidFill>
                <a:cs typeface="+mn-cs"/>
              </a:rPr>
              <a:t>Knowledgeable &amp; Aware of Utilities</a:t>
            </a:r>
          </a:p>
          <a:p>
            <a:pPr lvl="1" eaLnBrk="1" hangingPunct="1">
              <a:lnSpc>
                <a:spcPct val="150000"/>
              </a:lnSpc>
              <a:buClr>
                <a:srgbClr val="FF8712"/>
              </a:buClr>
              <a:buFont typeface="Wingdings" pitchFamily="2" charset="2"/>
              <a:buChar char="§"/>
            </a:pPr>
            <a:r>
              <a:rPr lang="en-US" sz="2800" smtClean="0">
                <a:solidFill>
                  <a:prstClr val="black"/>
                </a:solidFill>
                <a:cs typeface="+mn-cs"/>
              </a:rPr>
              <a:t>Previous Homeowners </a:t>
            </a:r>
          </a:p>
          <a:p>
            <a:pPr lvl="1" eaLnBrk="1" hangingPunct="1">
              <a:lnSpc>
                <a:spcPct val="150000"/>
              </a:lnSpc>
              <a:buClr>
                <a:srgbClr val="FF8712"/>
              </a:buClr>
              <a:buFont typeface="Wingdings" pitchFamily="2" charset="2"/>
              <a:buChar char="§"/>
            </a:pPr>
            <a:r>
              <a:rPr lang="en-US" sz="2800" smtClean="0">
                <a:solidFill>
                  <a:prstClr val="black"/>
                </a:solidFill>
                <a:cs typeface="+mn-cs"/>
              </a:rPr>
              <a:t>Options Provided by Deregulation</a:t>
            </a:r>
          </a:p>
          <a:p>
            <a:pPr lvl="1" eaLnBrk="1" hangingPunct="1">
              <a:lnSpc>
                <a:spcPct val="150000"/>
              </a:lnSpc>
              <a:buClr>
                <a:srgbClr val="FF8712"/>
              </a:buClr>
            </a:pPr>
            <a:endParaRPr lang="en-US" sz="2000" smtClean="0">
              <a:solidFill>
                <a:prstClr val="black"/>
              </a:solidFill>
              <a:cs typeface="+mn-cs"/>
            </a:endParaRPr>
          </a:p>
          <a:p>
            <a:pPr eaLnBrk="1" hangingPunct="1">
              <a:buClr>
                <a:srgbClr val="FF8712"/>
              </a:buClr>
              <a:buFont typeface="Wingdings" pitchFamily="2" charset="2"/>
              <a:buChar char="§"/>
            </a:pPr>
            <a:r>
              <a:rPr lang="en-US" sz="2800" smtClean="0">
                <a:solidFill>
                  <a:prstClr val="black"/>
                </a:solidFill>
                <a:cs typeface="+mn-cs"/>
              </a:rPr>
              <a:t>Expectations of Utility Conservation, Earth Preservation, and Global Sustainability</a:t>
            </a:r>
          </a:p>
          <a:p>
            <a:pPr eaLnBrk="1" hangingPunct="1">
              <a:buClr>
                <a:srgbClr val="FF8712"/>
              </a:buClr>
            </a:pPr>
            <a:endParaRPr lang="en-US" sz="2800" smtClean="0">
              <a:solidFill>
                <a:prstClr val="black"/>
              </a:solidFill>
              <a:cs typeface="+mn-cs"/>
            </a:endParaRPr>
          </a:p>
          <a:p>
            <a:pPr eaLnBrk="1" hangingPunct="1">
              <a:buClr>
                <a:srgbClr val="FF8712"/>
              </a:buClr>
              <a:buFont typeface="Wingdings" pitchFamily="2" charset="2"/>
              <a:buChar char="§"/>
            </a:pPr>
            <a:endParaRPr lang="en-US" sz="2800" smtClean="0">
              <a:solidFill>
                <a:prstClr val="black"/>
              </a:solidFill>
              <a:cs typeface="+mn-cs"/>
            </a:endParaRPr>
          </a:p>
          <a:p>
            <a:pPr eaLnBrk="1" hangingPunct="1">
              <a:buFont typeface="Arial" pitchFamily="34" charset="0"/>
              <a:buChar char="•"/>
            </a:pPr>
            <a:endParaRPr lang="en-US" sz="1800" smtClean="0">
              <a:solidFill>
                <a:prstClr val="black"/>
              </a:solidFill>
              <a:cs typeface="+mn-cs"/>
            </a:endParaRPr>
          </a:p>
        </p:txBody>
      </p:sp>
    </p:spTree>
    <p:extLst>
      <p:ext uri="{BB962C8B-B14F-4D97-AF65-F5344CB8AC3E}">
        <p14:creationId xmlns:p14="http://schemas.microsoft.com/office/powerpoint/2010/main" val="22547854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bwMode="auto">
          <a:xfrm>
            <a:off x="-88900" y="31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smtClean="0"/>
              <a:t>Personal Utility Management</a:t>
            </a:r>
          </a:p>
        </p:txBody>
      </p:sp>
      <p:sp>
        <p:nvSpPr>
          <p:cNvPr id="6" name="TextBox 5"/>
          <p:cNvSpPr txBox="1"/>
          <p:nvPr/>
        </p:nvSpPr>
        <p:spPr>
          <a:xfrm>
            <a:off x="457200" y="1277938"/>
            <a:ext cx="8229600" cy="4032250"/>
          </a:xfrm>
          <a:prstGeom prst="rect">
            <a:avLst/>
          </a:prstGeom>
          <a:noFill/>
        </p:spPr>
        <p:txBody>
          <a:bodyPr>
            <a:spAutoFit/>
          </a:bodyPr>
          <a:lstStyle/>
          <a:p>
            <a:pPr marL="285750" indent="-285750" fontAlgn="auto">
              <a:lnSpc>
                <a:spcPct val="150000"/>
              </a:lnSpc>
              <a:spcBef>
                <a:spcPts val="0"/>
              </a:spcBef>
              <a:spcAft>
                <a:spcPts val="0"/>
              </a:spcAft>
              <a:buClr>
                <a:srgbClr val="FF8712"/>
              </a:buClr>
              <a:buFont typeface="Wingdings" charset="2"/>
              <a:buChar char="§"/>
              <a:defRPr/>
            </a:pPr>
            <a:r>
              <a:rPr lang="en-US" sz="2800" dirty="0">
                <a:solidFill>
                  <a:prstClr val="black"/>
                </a:solidFill>
                <a:latin typeface="Calibri"/>
                <a:ea typeface="MS PGothic" pitchFamily="34" charset="-128"/>
                <a:cs typeface="Calibri"/>
              </a:rPr>
              <a:t>Which generation(s) of residents initiated their own personal utility management program?  </a:t>
            </a:r>
          </a:p>
          <a:p>
            <a:pPr marL="285750" indent="-285750" fontAlgn="auto">
              <a:lnSpc>
                <a:spcPct val="150000"/>
              </a:lnSpc>
              <a:spcBef>
                <a:spcPts val="0"/>
              </a:spcBef>
              <a:spcAft>
                <a:spcPts val="0"/>
              </a:spcAft>
              <a:buClr>
                <a:srgbClr val="FF8712"/>
              </a:buClr>
              <a:buFont typeface="Wingdings" charset="2"/>
              <a:buChar char="§"/>
              <a:defRPr/>
            </a:pPr>
            <a:r>
              <a:rPr lang="en-US" sz="2800" dirty="0">
                <a:solidFill>
                  <a:prstClr val="black"/>
                </a:solidFill>
                <a:latin typeface="Calibri"/>
                <a:ea typeface="MS PGothic" pitchFamily="34" charset="-128"/>
                <a:cs typeface="Calibri"/>
              </a:rPr>
              <a:t>Blackout Drapes, Thermal Blinds, etc.</a:t>
            </a:r>
          </a:p>
          <a:p>
            <a:pPr marL="285750" indent="-285750" fontAlgn="auto">
              <a:lnSpc>
                <a:spcPct val="150000"/>
              </a:lnSpc>
              <a:spcBef>
                <a:spcPts val="0"/>
              </a:spcBef>
              <a:spcAft>
                <a:spcPts val="0"/>
              </a:spcAft>
              <a:buClr>
                <a:srgbClr val="FF8712"/>
              </a:buClr>
              <a:buFont typeface="Wingdings" charset="2"/>
              <a:buChar char="§"/>
              <a:defRPr/>
            </a:pPr>
            <a:r>
              <a:rPr lang="en-US" sz="2800" dirty="0">
                <a:solidFill>
                  <a:prstClr val="black"/>
                </a:solidFill>
                <a:latin typeface="Calibri"/>
                <a:ea typeface="MS PGothic" pitchFamily="34" charset="-128"/>
                <a:cs typeface="Calibri"/>
              </a:rPr>
              <a:t>Passive Solar and Passive Ventilation</a:t>
            </a:r>
          </a:p>
          <a:p>
            <a:pPr marL="285750" indent="-285750" fontAlgn="auto">
              <a:lnSpc>
                <a:spcPct val="150000"/>
              </a:lnSpc>
              <a:spcBef>
                <a:spcPts val="0"/>
              </a:spcBef>
              <a:spcAft>
                <a:spcPts val="0"/>
              </a:spcAft>
              <a:buClr>
                <a:srgbClr val="FF8712"/>
              </a:buClr>
              <a:buFont typeface="Wingdings" charset="2"/>
              <a:buChar char="§"/>
              <a:defRPr/>
            </a:pPr>
            <a:r>
              <a:rPr lang="en-US" sz="2800" dirty="0">
                <a:solidFill>
                  <a:prstClr val="black"/>
                </a:solidFill>
                <a:latin typeface="Calibri"/>
                <a:ea typeface="MS PGothic" pitchFamily="34" charset="-128"/>
                <a:cs typeface="Calibri"/>
              </a:rPr>
              <a:t>Nest or Programmable Thermostats</a:t>
            </a:r>
          </a:p>
          <a:p>
            <a:pPr fontAlgn="auto">
              <a:spcBef>
                <a:spcPts val="0"/>
              </a:spcBef>
              <a:spcAft>
                <a:spcPts val="0"/>
              </a:spcAft>
              <a:buClr>
                <a:srgbClr val="FF8712"/>
              </a:buClr>
              <a:defRPr/>
            </a:pPr>
            <a:endParaRPr lang="en-US" sz="2800" dirty="0">
              <a:solidFill>
                <a:prstClr val="black"/>
              </a:solidFill>
              <a:latin typeface="Calibri"/>
              <a:ea typeface="MS PGothic" pitchFamily="34" charset="-128"/>
              <a:cs typeface="Calibri"/>
            </a:endParaRPr>
          </a:p>
          <a:p>
            <a:pPr marL="285750" indent="-285750" fontAlgn="auto">
              <a:spcBef>
                <a:spcPts val="0"/>
              </a:spcBef>
              <a:spcAft>
                <a:spcPts val="0"/>
              </a:spcAft>
              <a:buFont typeface="Arial"/>
              <a:buChar char="•"/>
              <a:defRPr/>
            </a:pPr>
            <a:endParaRPr lang="en-US" dirty="0">
              <a:solidFill>
                <a:prstClr val="black"/>
              </a:solidFill>
              <a:latin typeface="Calibri"/>
              <a:ea typeface="MS PGothic" pitchFamily="34" charset="-128"/>
              <a:cs typeface="+mn-cs"/>
            </a:endParaRPr>
          </a:p>
        </p:txBody>
      </p:sp>
    </p:spTree>
    <p:extLst>
      <p:ext uri="{BB962C8B-B14F-4D97-AF65-F5344CB8AC3E}">
        <p14:creationId xmlns:p14="http://schemas.microsoft.com/office/powerpoint/2010/main" val="3302648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US" smtClean="0"/>
              <a:t>RUBS vs. Metered Service</a:t>
            </a:r>
          </a:p>
        </p:txBody>
      </p:sp>
      <p:sp>
        <p:nvSpPr>
          <p:cNvPr id="14338" name="TextBox 5"/>
          <p:cNvSpPr txBox="1">
            <a:spLocks noChangeArrowheads="1"/>
          </p:cNvSpPr>
          <p:nvPr/>
        </p:nvSpPr>
        <p:spPr bwMode="auto">
          <a:xfrm>
            <a:off x="457200" y="1481138"/>
            <a:ext cx="822960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Clr>
                <a:srgbClr val="FF8712"/>
              </a:buClr>
              <a:buFont typeface="Wingdings" pitchFamily="2" charset="2"/>
              <a:buChar char="§"/>
            </a:pPr>
            <a:r>
              <a:rPr lang="en-US" sz="2800" smtClean="0">
                <a:solidFill>
                  <a:prstClr val="black"/>
                </a:solidFill>
                <a:cs typeface="+mn-cs"/>
              </a:rPr>
              <a:t>Resident electric usage changed when submeters were implemented</a:t>
            </a:r>
          </a:p>
          <a:p>
            <a:pPr eaLnBrk="1" hangingPunct="1">
              <a:buClr>
                <a:srgbClr val="FF8712"/>
              </a:buClr>
              <a:buFont typeface="Wingdings" pitchFamily="2" charset="2"/>
              <a:buChar char="§"/>
            </a:pPr>
            <a:endParaRPr lang="en-US" sz="1800" smtClean="0">
              <a:solidFill>
                <a:prstClr val="black"/>
              </a:solidFill>
              <a:cs typeface="+mn-cs"/>
            </a:endParaRPr>
          </a:p>
          <a:p>
            <a:pPr eaLnBrk="1" hangingPunct="1">
              <a:buClr>
                <a:srgbClr val="FF8712"/>
              </a:buClr>
              <a:buFont typeface="Wingdings" pitchFamily="2" charset="2"/>
              <a:buChar char="§"/>
            </a:pPr>
            <a:r>
              <a:rPr lang="en-US" sz="2800" smtClean="0">
                <a:solidFill>
                  <a:prstClr val="black"/>
                </a:solidFill>
                <a:cs typeface="+mn-cs"/>
              </a:rPr>
              <a:t>Usage also changed for water, even though water billing was still on RUBS</a:t>
            </a:r>
          </a:p>
          <a:p>
            <a:pPr eaLnBrk="1" hangingPunct="1">
              <a:buClr>
                <a:srgbClr val="FF8712"/>
              </a:buClr>
              <a:buFont typeface="Wingdings" pitchFamily="2" charset="2"/>
              <a:buChar char="§"/>
            </a:pPr>
            <a:endParaRPr lang="en-US" sz="1800" smtClean="0">
              <a:solidFill>
                <a:prstClr val="black"/>
              </a:solidFill>
              <a:cs typeface="+mn-cs"/>
            </a:endParaRPr>
          </a:p>
          <a:p>
            <a:pPr eaLnBrk="1" hangingPunct="1">
              <a:buClr>
                <a:srgbClr val="FF8712"/>
              </a:buClr>
              <a:buFont typeface="Wingdings" pitchFamily="2" charset="2"/>
              <a:buChar char="§"/>
            </a:pPr>
            <a:r>
              <a:rPr lang="en-US" sz="2800" smtClean="0">
                <a:solidFill>
                  <a:prstClr val="black"/>
                </a:solidFill>
                <a:cs typeface="+mn-cs"/>
              </a:rPr>
              <a:t>Usage post submetering changed differently within generations</a:t>
            </a:r>
          </a:p>
          <a:p>
            <a:pPr eaLnBrk="1" hangingPunct="1">
              <a:buClr>
                <a:srgbClr val="FF8712"/>
              </a:buClr>
              <a:buFont typeface="Wingdings" pitchFamily="2" charset="2"/>
              <a:buChar char="§"/>
            </a:pPr>
            <a:endParaRPr lang="en-US" sz="1200" smtClean="0">
              <a:solidFill>
                <a:prstClr val="black"/>
              </a:solidFill>
              <a:cs typeface="+mn-cs"/>
            </a:endParaRPr>
          </a:p>
          <a:p>
            <a:pPr eaLnBrk="1" hangingPunct="1">
              <a:buClr>
                <a:srgbClr val="FF8712"/>
              </a:buClr>
              <a:buFont typeface="Wingdings" pitchFamily="2" charset="2"/>
              <a:buChar char="§"/>
            </a:pPr>
            <a:r>
              <a:rPr lang="en-US" sz="2800" smtClean="0">
                <a:solidFill>
                  <a:prstClr val="black"/>
                </a:solidFill>
                <a:cs typeface="+mn-cs"/>
              </a:rPr>
              <a:t>Submetering at the subject property had a positive impact on the bottom line</a:t>
            </a:r>
          </a:p>
          <a:p>
            <a:pPr eaLnBrk="1" hangingPunct="1">
              <a:buFont typeface="Arial" pitchFamily="34" charset="0"/>
              <a:buChar char="•"/>
            </a:pPr>
            <a:endParaRPr lang="en-US" sz="1800" smtClean="0">
              <a:solidFill>
                <a:prstClr val="black"/>
              </a:solidFill>
              <a:cs typeface="+mn-cs"/>
            </a:endParaRPr>
          </a:p>
        </p:txBody>
      </p:sp>
    </p:spTree>
    <p:extLst>
      <p:ext uri="{BB962C8B-B14F-4D97-AF65-F5344CB8AC3E}">
        <p14:creationId xmlns:p14="http://schemas.microsoft.com/office/powerpoint/2010/main" val="1132343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265113" y="4429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4000" smtClean="0"/>
              <a:t>Please feel free to contact me with additional questions.  Thank You!</a:t>
            </a:r>
          </a:p>
        </p:txBody>
      </p:sp>
      <p:sp>
        <p:nvSpPr>
          <p:cNvPr id="15362" name="Content Placeholder 2"/>
          <p:cNvSpPr>
            <a:spLocks noGrp="1"/>
          </p:cNvSpPr>
          <p:nvPr>
            <p:ph sz="quarter" idx="10"/>
          </p:nvPr>
        </p:nvSpPr>
        <p:spPr bwMode="auto">
          <a:xfrm>
            <a:off x="265113" y="1928813"/>
            <a:ext cx="8229600" cy="243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smtClean="0">
                <a:solidFill>
                  <a:schemeClr val="bg1"/>
                </a:solidFill>
              </a:rPr>
              <a:t>Kimberly J. Mitchell, PhD, CPM®, CAM</a:t>
            </a:r>
          </a:p>
          <a:p>
            <a:pPr eaLnBrk="1" hangingPunct="1"/>
            <a:r>
              <a:rPr lang="en-US" sz="3600" b="1" smtClean="0"/>
              <a:t>kjm367@drexel.edu</a:t>
            </a:r>
          </a:p>
          <a:p>
            <a:pPr eaLnBrk="1" hangingPunct="1"/>
            <a:r>
              <a:rPr lang="en-US" sz="3600" b="1" smtClean="0"/>
              <a:t>@KJ_Mitchell_</a:t>
            </a:r>
          </a:p>
          <a:p>
            <a:pPr eaLnBrk="1" hangingPunct="1"/>
            <a:r>
              <a:rPr lang="en-US" sz="3600" b="1" smtClean="0"/>
              <a:t>(215) 571-4427</a:t>
            </a:r>
          </a:p>
        </p:txBody>
      </p:sp>
    </p:spTree>
    <p:extLst>
      <p:ext uri="{BB962C8B-B14F-4D97-AF65-F5344CB8AC3E}">
        <p14:creationId xmlns:p14="http://schemas.microsoft.com/office/powerpoint/2010/main" val="3471463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3086293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1032834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solidFill>
                  <a:srgbClr val="0070C0"/>
                </a:solidFill>
              </a:rPr>
              <a:t>Administrative </a:t>
            </a:r>
            <a:r>
              <a:rPr lang="en-US" b="1" dirty="0">
                <a:solidFill>
                  <a:srgbClr val="0070C0"/>
                </a:solidFill>
              </a:rPr>
              <a:t>C</a:t>
            </a:r>
            <a:r>
              <a:rPr lang="en-US" b="1" dirty="0" smtClean="0">
                <a:solidFill>
                  <a:srgbClr val="0070C0"/>
                </a:solidFill>
              </a:rPr>
              <a:t>osts </a:t>
            </a:r>
            <a:endParaRPr lang="en-US" b="1" dirty="0">
              <a:solidFill>
                <a:srgbClr val="0070C0"/>
              </a:solidFill>
            </a:endParaRPr>
          </a:p>
        </p:txBody>
      </p:sp>
      <p:sp>
        <p:nvSpPr>
          <p:cNvPr id="3" name="Content Placeholder 2"/>
          <p:cNvSpPr>
            <a:spLocks noGrp="1"/>
          </p:cNvSpPr>
          <p:nvPr>
            <p:ph idx="1"/>
          </p:nvPr>
        </p:nvSpPr>
        <p:spPr/>
        <p:txBody>
          <a:bodyPr>
            <a:normAutofit/>
          </a:bodyPr>
          <a:lstStyle/>
          <a:p>
            <a:r>
              <a:rPr lang="en-US" dirty="0" smtClean="0"/>
              <a:t>Costs of AP</a:t>
            </a:r>
          </a:p>
          <a:p>
            <a:r>
              <a:rPr lang="en-US" dirty="0" smtClean="0"/>
              <a:t>Costs of Late Fees</a:t>
            </a:r>
          </a:p>
          <a:p>
            <a:r>
              <a:rPr lang="en-US" dirty="0" smtClean="0"/>
              <a:t>Rates</a:t>
            </a:r>
          </a:p>
          <a:p>
            <a:r>
              <a:rPr lang="en-US" dirty="0" smtClean="0"/>
              <a:t>Resident support</a:t>
            </a:r>
          </a:p>
          <a:p>
            <a:r>
              <a:rPr lang="en-US" dirty="0" smtClean="0"/>
              <a:t>Regulatory</a:t>
            </a:r>
            <a:r>
              <a:rPr lang="en-US" baseline="0" dirty="0" smtClean="0"/>
              <a:t> Compliance of Recovery</a:t>
            </a:r>
          </a:p>
        </p:txBody>
      </p:sp>
      <p:sp>
        <p:nvSpPr>
          <p:cNvPr id="4" name="TextBox 3"/>
          <p:cNvSpPr txBox="1"/>
          <p:nvPr/>
        </p:nvSpPr>
        <p:spPr>
          <a:xfrm>
            <a:off x="1905000" y="4953000"/>
            <a:ext cx="5734327" cy="830997"/>
          </a:xfrm>
          <a:prstGeom prst="rect">
            <a:avLst/>
          </a:prstGeom>
          <a:noFill/>
        </p:spPr>
        <p:txBody>
          <a:bodyPr wrap="none" rtlCol="0">
            <a:spAutoFit/>
          </a:bodyPr>
          <a:lstStyle/>
          <a:p>
            <a:pPr algn="ctr"/>
            <a:r>
              <a:rPr lang="en-US" sz="2400" b="1" dirty="0" smtClean="0">
                <a:solidFill>
                  <a:srgbClr val="0070C0"/>
                </a:solidFill>
              </a:rPr>
              <a:t>Reducing administrative costs can require </a:t>
            </a:r>
          </a:p>
          <a:p>
            <a:pPr algn="ctr"/>
            <a:r>
              <a:rPr lang="en-US" sz="2400" b="1" dirty="0" smtClean="0">
                <a:solidFill>
                  <a:srgbClr val="0070C0"/>
                </a:solidFill>
              </a:rPr>
              <a:t>significant discipline &amp; process automation.</a:t>
            </a:r>
            <a:endParaRPr lang="en-US" sz="2400" b="1" dirty="0">
              <a:solidFill>
                <a:srgbClr val="0070C0"/>
              </a:solidFill>
            </a:endParaRPr>
          </a:p>
        </p:txBody>
      </p:sp>
    </p:spTree>
    <p:extLst>
      <p:ext uri="{BB962C8B-B14F-4D97-AF65-F5344CB8AC3E}">
        <p14:creationId xmlns:p14="http://schemas.microsoft.com/office/powerpoint/2010/main" val="84627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a:solidFill>
                  <a:srgbClr val="0070C0"/>
                </a:solidFill>
              </a:rPr>
              <a:t>Maintenance </a:t>
            </a:r>
            <a:r>
              <a:rPr lang="en-US" b="1" dirty="0" smtClean="0">
                <a:solidFill>
                  <a:srgbClr val="0070C0"/>
                </a:solidFill>
              </a:rPr>
              <a:t>Costs</a:t>
            </a:r>
            <a:endParaRPr lang="en-US" b="1" dirty="0">
              <a:solidFill>
                <a:srgbClr val="0070C0"/>
              </a:solidFill>
            </a:endParaRPr>
          </a:p>
        </p:txBody>
      </p:sp>
      <p:sp>
        <p:nvSpPr>
          <p:cNvPr id="3" name="Content Placeholder 2"/>
          <p:cNvSpPr>
            <a:spLocks noGrp="1"/>
          </p:cNvSpPr>
          <p:nvPr>
            <p:ph idx="1"/>
          </p:nvPr>
        </p:nvSpPr>
        <p:spPr/>
        <p:txBody>
          <a:bodyPr/>
          <a:lstStyle/>
          <a:p>
            <a:r>
              <a:rPr lang="en-US" sz="2800" dirty="0" smtClean="0"/>
              <a:t>Maintenance items are buried in utility invoices.</a:t>
            </a:r>
          </a:p>
          <a:p>
            <a:r>
              <a:rPr lang="en-US" sz="2800" dirty="0" smtClean="0"/>
              <a:t>Difficult </a:t>
            </a:r>
            <a:r>
              <a:rPr lang="en-US" sz="2800" dirty="0"/>
              <a:t>to identify </a:t>
            </a:r>
            <a:r>
              <a:rPr lang="en-US" sz="2800" dirty="0" smtClean="0"/>
              <a:t>some maintenance or utility costs at the property.</a:t>
            </a:r>
          </a:p>
          <a:p>
            <a:r>
              <a:rPr lang="en-US" sz="2800" dirty="0" smtClean="0"/>
              <a:t>Difficult to manage corporate costs at the property level.</a:t>
            </a:r>
          </a:p>
          <a:p>
            <a:endParaRPr lang="en-US" sz="2800" dirty="0"/>
          </a:p>
        </p:txBody>
      </p:sp>
      <p:sp>
        <p:nvSpPr>
          <p:cNvPr id="4" name="TextBox 3"/>
          <p:cNvSpPr txBox="1"/>
          <p:nvPr/>
        </p:nvSpPr>
        <p:spPr>
          <a:xfrm>
            <a:off x="1617601" y="4876800"/>
            <a:ext cx="5908797" cy="830997"/>
          </a:xfrm>
          <a:prstGeom prst="rect">
            <a:avLst/>
          </a:prstGeom>
          <a:noFill/>
        </p:spPr>
        <p:txBody>
          <a:bodyPr wrap="none" rtlCol="0">
            <a:spAutoFit/>
          </a:bodyPr>
          <a:lstStyle/>
          <a:p>
            <a:pPr algn="ctr"/>
            <a:r>
              <a:rPr lang="en-US" sz="2400" b="1" dirty="0" smtClean="0">
                <a:solidFill>
                  <a:srgbClr val="0070C0"/>
                </a:solidFill>
              </a:rPr>
              <a:t>Avoiding the wild goose chase or crying wolf </a:t>
            </a:r>
          </a:p>
          <a:p>
            <a:pPr algn="ctr"/>
            <a:r>
              <a:rPr lang="en-US" sz="2400" b="1" dirty="0" smtClean="0">
                <a:solidFill>
                  <a:srgbClr val="0070C0"/>
                </a:solidFill>
              </a:rPr>
              <a:t>is difficult.</a:t>
            </a:r>
            <a:endParaRPr lang="en-US" sz="2400" b="1" dirty="0">
              <a:solidFill>
                <a:srgbClr val="0070C0"/>
              </a:solidFill>
            </a:endParaRPr>
          </a:p>
        </p:txBody>
      </p:sp>
    </p:spTree>
    <p:extLst>
      <p:ext uri="{BB962C8B-B14F-4D97-AF65-F5344CB8AC3E}">
        <p14:creationId xmlns:p14="http://schemas.microsoft.com/office/powerpoint/2010/main" val="3990364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solidFill>
                  <a:srgbClr val="0070C0"/>
                </a:solidFill>
              </a:rPr>
              <a:t>Resident</a:t>
            </a:r>
            <a:r>
              <a:rPr lang="en-US" b="1" baseline="0" dirty="0" smtClean="0">
                <a:solidFill>
                  <a:srgbClr val="0070C0"/>
                </a:solidFill>
              </a:rPr>
              <a:t> Satisfaction</a:t>
            </a:r>
            <a:endParaRPr lang="en-US" b="1" dirty="0">
              <a:solidFill>
                <a:srgbClr val="0070C0"/>
              </a:solidFill>
            </a:endParaRPr>
          </a:p>
        </p:txBody>
      </p:sp>
      <p:sp>
        <p:nvSpPr>
          <p:cNvPr id="6" name="Content Placeholder 5"/>
          <p:cNvSpPr>
            <a:spLocks noGrp="1"/>
          </p:cNvSpPr>
          <p:nvPr>
            <p:ph idx="1"/>
          </p:nvPr>
        </p:nvSpPr>
        <p:spPr>
          <a:xfrm>
            <a:off x="457200" y="1939925"/>
            <a:ext cx="8229600" cy="3851275"/>
          </a:xfrm>
        </p:spPr>
        <p:txBody>
          <a:bodyPr/>
          <a:lstStyle/>
          <a:p>
            <a:r>
              <a:rPr lang="en-US" sz="2400" dirty="0"/>
              <a:t>Residents </a:t>
            </a:r>
            <a:r>
              <a:rPr lang="en-US" sz="2400" dirty="0" smtClean="0"/>
              <a:t>expect </a:t>
            </a:r>
            <a:r>
              <a:rPr lang="en-US" sz="2400" dirty="0"/>
              <a:t>to pay for </a:t>
            </a:r>
            <a:r>
              <a:rPr lang="en-US" sz="2400" dirty="0" smtClean="0"/>
              <a:t>utilities.</a:t>
            </a:r>
          </a:p>
          <a:p>
            <a:r>
              <a:rPr lang="en-US" sz="2400" dirty="0"/>
              <a:t>U</a:t>
            </a:r>
            <a:r>
              <a:rPr lang="en-US" sz="2400" dirty="0" smtClean="0"/>
              <a:t>tility costs are shared among current and prospective residents </a:t>
            </a:r>
            <a:r>
              <a:rPr lang="en-US" sz="2400" dirty="0"/>
              <a:t>making </a:t>
            </a:r>
            <a:r>
              <a:rPr lang="en-US" sz="2400" dirty="0" smtClean="0"/>
              <a:t>properties </a:t>
            </a:r>
            <a:r>
              <a:rPr lang="en-US" sz="2400" dirty="0"/>
              <a:t>more or less desirable</a:t>
            </a:r>
            <a:r>
              <a:rPr lang="en-US" sz="2400" dirty="0" smtClean="0"/>
              <a:t>.</a:t>
            </a:r>
            <a:br>
              <a:rPr lang="en-US" sz="2400" dirty="0" smtClean="0"/>
            </a:br>
            <a:r>
              <a:rPr lang="en-US" sz="2400" b="1" i="1" u="sng" dirty="0" smtClean="0"/>
              <a:t>This is happening before city mandated disclosures!</a:t>
            </a:r>
            <a:endParaRPr lang="en-US" sz="2400" dirty="0" smtClean="0"/>
          </a:p>
          <a:p>
            <a:r>
              <a:rPr lang="en-US" sz="2400" dirty="0" smtClean="0"/>
              <a:t>Resident satisfaction can be impacted by utility </a:t>
            </a:r>
            <a:r>
              <a:rPr lang="en-US" sz="2400" dirty="0"/>
              <a:t>c</a:t>
            </a:r>
            <a:r>
              <a:rPr lang="en-US" sz="2400" dirty="0" smtClean="0"/>
              <a:t>o.</a:t>
            </a:r>
          </a:p>
          <a:p>
            <a:r>
              <a:rPr lang="en-US" sz="2400" dirty="0" smtClean="0"/>
              <a:t>Residents want </a:t>
            </a:r>
            <a:r>
              <a:rPr lang="en-US" sz="2400" b="1" i="1" u="sng" dirty="0" smtClean="0"/>
              <a:t>information</a:t>
            </a:r>
            <a:r>
              <a:rPr lang="en-US" sz="2400" dirty="0" smtClean="0"/>
              <a:t> about their costs…</a:t>
            </a:r>
            <a:r>
              <a:rPr lang="en-US" sz="2400" b="1" i="1" dirty="0" smtClean="0"/>
              <a:t>even if they’re part of the rent.</a:t>
            </a:r>
            <a:endParaRPr lang="en-US" sz="2400" b="1" i="1" dirty="0"/>
          </a:p>
        </p:txBody>
      </p:sp>
      <p:pic>
        <p:nvPicPr>
          <p:cNvPr id="3" name="Picture 2"/>
          <p:cNvPicPr>
            <a:picLocks noChangeAspect="1"/>
          </p:cNvPicPr>
          <p:nvPr/>
        </p:nvPicPr>
        <p:blipFill>
          <a:blip r:embed="rId2"/>
          <a:stretch>
            <a:fillRect/>
          </a:stretch>
        </p:blipFill>
        <p:spPr>
          <a:xfrm>
            <a:off x="1066800" y="262743"/>
            <a:ext cx="1447800" cy="752475"/>
          </a:xfrm>
          <a:prstGeom prst="rect">
            <a:avLst/>
          </a:prstGeom>
        </p:spPr>
      </p:pic>
      <p:pic>
        <p:nvPicPr>
          <p:cNvPr id="4" name="Picture 3"/>
          <p:cNvPicPr>
            <a:picLocks noChangeAspect="1"/>
          </p:cNvPicPr>
          <p:nvPr/>
        </p:nvPicPr>
        <p:blipFill>
          <a:blip r:embed="rId3"/>
          <a:stretch>
            <a:fillRect/>
          </a:stretch>
        </p:blipFill>
        <p:spPr>
          <a:xfrm>
            <a:off x="609600" y="1127256"/>
            <a:ext cx="767335" cy="713170"/>
          </a:xfrm>
          <a:prstGeom prst="rect">
            <a:avLst/>
          </a:prstGeom>
        </p:spPr>
      </p:pic>
      <p:pic>
        <p:nvPicPr>
          <p:cNvPr id="5" name="Picture 4"/>
          <p:cNvPicPr>
            <a:picLocks noChangeAspect="1"/>
          </p:cNvPicPr>
          <p:nvPr/>
        </p:nvPicPr>
        <p:blipFill>
          <a:blip r:embed="rId4"/>
          <a:stretch>
            <a:fillRect/>
          </a:stretch>
        </p:blipFill>
        <p:spPr>
          <a:xfrm>
            <a:off x="2133600" y="1250869"/>
            <a:ext cx="1802469" cy="465945"/>
          </a:xfrm>
          <a:prstGeom prst="rect">
            <a:avLst/>
          </a:prstGeom>
        </p:spPr>
      </p:pic>
      <p:sp>
        <p:nvSpPr>
          <p:cNvPr id="7" name="TextBox 6"/>
          <p:cNvSpPr txBox="1"/>
          <p:nvPr/>
        </p:nvSpPr>
        <p:spPr>
          <a:xfrm>
            <a:off x="2514600" y="5257800"/>
            <a:ext cx="3766480" cy="830997"/>
          </a:xfrm>
          <a:prstGeom prst="rect">
            <a:avLst/>
          </a:prstGeom>
          <a:noFill/>
        </p:spPr>
        <p:txBody>
          <a:bodyPr wrap="none" rtlCol="0">
            <a:spAutoFit/>
          </a:bodyPr>
          <a:lstStyle/>
          <a:p>
            <a:pPr algn="ctr"/>
            <a:r>
              <a:rPr lang="en-US" sz="2400" b="1" dirty="0" smtClean="0">
                <a:solidFill>
                  <a:srgbClr val="0070C0"/>
                </a:solidFill>
              </a:rPr>
              <a:t>Loss of one or two residents</a:t>
            </a:r>
          </a:p>
          <a:p>
            <a:pPr algn="ctr"/>
            <a:r>
              <a:rPr lang="en-US" sz="2400" b="1" dirty="0" smtClean="0">
                <a:solidFill>
                  <a:srgbClr val="0070C0"/>
                </a:solidFill>
              </a:rPr>
              <a:t>disrupts the best programs!</a:t>
            </a:r>
            <a:endParaRPr lang="en-US" sz="2400" b="1" dirty="0">
              <a:solidFill>
                <a:srgbClr val="0070C0"/>
              </a:solidFill>
            </a:endParaRPr>
          </a:p>
        </p:txBody>
      </p:sp>
    </p:spTree>
    <p:extLst>
      <p:ext uri="{BB962C8B-B14F-4D97-AF65-F5344CB8AC3E}">
        <p14:creationId xmlns:p14="http://schemas.microsoft.com/office/powerpoint/2010/main" val="326890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solidFill>
                  <a:srgbClr val="0070C0"/>
                </a:solidFill>
              </a:rPr>
              <a:t>Asset Value</a:t>
            </a:r>
            <a:endParaRPr lang="en-US" b="1" dirty="0">
              <a:solidFill>
                <a:srgbClr val="0070C0"/>
              </a:solidFill>
              <a:latin typeface="Calibri Light" panose="020F0302020204030204" pitchFamily="34" charset="0"/>
            </a:endParaRPr>
          </a:p>
        </p:txBody>
      </p:sp>
      <p:sp>
        <p:nvSpPr>
          <p:cNvPr id="3" name="Content Placeholder 2"/>
          <p:cNvSpPr>
            <a:spLocks noGrp="1"/>
          </p:cNvSpPr>
          <p:nvPr>
            <p:ph idx="1"/>
          </p:nvPr>
        </p:nvSpPr>
        <p:spPr>
          <a:xfrm>
            <a:off x="457200" y="796925"/>
            <a:ext cx="8229600" cy="3851275"/>
          </a:xfrm>
        </p:spPr>
        <p:txBody>
          <a:bodyPr/>
          <a:lstStyle/>
          <a:p>
            <a:r>
              <a:rPr lang="en-US" sz="2400" dirty="0"/>
              <a:t>Lower operating costs as a percentage of </a:t>
            </a:r>
            <a:br>
              <a:rPr lang="en-US" sz="2400" dirty="0"/>
            </a:br>
            <a:r>
              <a:rPr lang="en-US" sz="2400" dirty="0" smtClean="0"/>
              <a:t>revenue </a:t>
            </a:r>
            <a:r>
              <a:rPr lang="en-US" sz="2400" dirty="0"/>
              <a:t>improve asset value.</a:t>
            </a:r>
          </a:p>
          <a:p>
            <a:r>
              <a:rPr lang="en-US" sz="2400" dirty="0" smtClean="0"/>
              <a:t>Choosing appropriate asset improvements among competing alternatives for capital is aided by benchmarking</a:t>
            </a:r>
          </a:p>
          <a:p>
            <a:r>
              <a:rPr lang="en-US" sz="2400" dirty="0" smtClean="0"/>
              <a:t>Competitive consumption indicates of well maintained assets</a:t>
            </a:r>
          </a:p>
          <a:p>
            <a:endParaRPr lang="en-US" sz="2400" dirty="0"/>
          </a:p>
        </p:txBody>
      </p:sp>
      <p:pic>
        <p:nvPicPr>
          <p:cNvPr id="5" name="Picture 4"/>
          <p:cNvPicPr>
            <a:picLocks noChangeAspect="1"/>
          </p:cNvPicPr>
          <p:nvPr/>
        </p:nvPicPr>
        <p:blipFill>
          <a:blip r:embed="rId2"/>
          <a:stretch>
            <a:fillRect/>
          </a:stretch>
        </p:blipFill>
        <p:spPr>
          <a:xfrm>
            <a:off x="86027" y="2971800"/>
            <a:ext cx="8981773" cy="2362200"/>
          </a:xfrm>
          <a:prstGeom prst="rect">
            <a:avLst/>
          </a:prstGeom>
        </p:spPr>
      </p:pic>
      <p:sp>
        <p:nvSpPr>
          <p:cNvPr id="4" name="TextBox 3"/>
          <p:cNvSpPr txBox="1"/>
          <p:nvPr/>
        </p:nvSpPr>
        <p:spPr>
          <a:xfrm>
            <a:off x="2171982" y="5715000"/>
            <a:ext cx="4590039" cy="707886"/>
          </a:xfrm>
          <a:prstGeom prst="rect">
            <a:avLst/>
          </a:prstGeom>
          <a:noFill/>
        </p:spPr>
        <p:txBody>
          <a:bodyPr wrap="none" rtlCol="0">
            <a:spAutoFit/>
          </a:bodyPr>
          <a:lstStyle/>
          <a:p>
            <a:pPr algn="ctr"/>
            <a:r>
              <a:rPr lang="en-US" sz="2000" b="1" dirty="0" smtClean="0">
                <a:solidFill>
                  <a:srgbClr val="0070C0"/>
                </a:solidFill>
              </a:rPr>
              <a:t>Asset value improves </a:t>
            </a:r>
          </a:p>
          <a:p>
            <a:pPr algn="ctr"/>
            <a:r>
              <a:rPr lang="en-US" sz="2000" b="1" dirty="0" smtClean="0">
                <a:solidFill>
                  <a:srgbClr val="0070C0"/>
                </a:solidFill>
              </a:rPr>
              <a:t>when utility consumption is competitive. </a:t>
            </a:r>
            <a:endParaRPr lang="en-US" sz="2000" b="1" dirty="0">
              <a:solidFill>
                <a:srgbClr val="0070C0"/>
              </a:solidFill>
            </a:endParaRPr>
          </a:p>
        </p:txBody>
      </p:sp>
    </p:spTree>
    <p:extLst>
      <p:ext uri="{BB962C8B-B14F-4D97-AF65-F5344CB8AC3E}">
        <p14:creationId xmlns:p14="http://schemas.microsoft.com/office/powerpoint/2010/main" val="1798544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0"/>
            <a:ext cx="5943600" cy="1143000"/>
          </a:xfrm>
        </p:spPr>
        <p:txBody>
          <a:bodyPr/>
          <a:lstStyle/>
          <a:p>
            <a:pPr algn="r"/>
            <a:r>
              <a:rPr lang="en-US" b="1" dirty="0" smtClean="0">
                <a:solidFill>
                  <a:srgbClr val="0070C0"/>
                </a:solidFill>
              </a:rPr>
              <a:t>Hidden Costs Require a Proactive Approach</a:t>
            </a:r>
            <a:endParaRPr lang="en-US" b="1" dirty="0">
              <a:solidFill>
                <a:srgbClr val="0070C0"/>
              </a:solidFill>
            </a:endParaRPr>
          </a:p>
        </p:txBody>
      </p:sp>
      <p:sp>
        <p:nvSpPr>
          <p:cNvPr id="3" name="Content Placeholder 2"/>
          <p:cNvSpPr>
            <a:spLocks noGrp="1"/>
          </p:cNvSpPr>
          <p:nvPr>
            <p:ph idx="1"/>
          </p:nvPr>
        </p:nvSpPr>
        <p:spPr/>
        <p:txBody>
          <a:bodyPr/>
          <a:lstStyle/>
          <a:p>
            <a:r>
              <a:rPr lang="en-US" sz="2800" dirty="0" smtClean="0"/>
              <a:t>Finding the hidden costs requires deeper dive into invoices.</a:t>
            </a:r>
          </a:p>
          <a:p>
            <a:r>
              <a:rPr lang="en-US" sz="2800" dirty="0" smtClean="0"/>
              <a:t>Reducing the costs requires tight coordination between corporate and property staff.</a:t>
            </a:r>
          </a:p>
          <a:p>
            <a:r>
              <a:rPr lang="en-US" sz="2800" dirty="0" smtClean="0"/>
              <a:t>Well balanced programs improve resident satisfaction.</a:t>
            </a:r>
          </a:p>
        </p:txBody>
      </p:sp>
      <p:sp>
        <p:nvSpPr>
          <p:cNvPr id="4" name="TextBox 3"/>
          <p:cNvSpPr txBox="1"/>
          <p:nvPr/>
        </p:nvSpPr>
        <p:spPr>
          <a:xfrm>
            <a:off x="2057400" y="5007114"/>
            <a:ext cx="5178020" cy="707886"/>
          </a:xfrm>
          <a:prstGeom prst="rect">
            <a:avLst/>
          </a:prstGeom>
          <a:noFill/>
        </p:spPr>
        <p:txBody>
          <a:bodyPr wrap="none" rtlCol="0">
            <a:spAutoFit/>
          </a:bodyPr>
          <a:lstStyle/>
          <a:p>
            <a:pPr algn="ctr"/>
            <a:r>
              <a:rPr lang="en-US" sz="2000" b="1" dirty="0" smtClean="0">
                <a:solidFill>
                  <a:srgbClr val="0070C0"/>
                </a:solidFill>
              </a:rPr>
              <a:t>Utility </a:t>
            </a:r>
            <a:r>
              <a:rPr lang="en-US" sz="2000" b="1" dirty="0">
                <a:solidFill>
                  <a:srgbClr val="0070C0"/>
                </a:solidFill>
              </a:rPr>
              <a:t>Management </a:t>
            </a:r>
            <a:endParaRPr lang="en-US" sz="2000" b="1" dirty="0" smtClean="0">
              <a:solidFill>
                <a:srgbClr val="0070C0"/>
              </a:solidFill>
            </a:endParaRPr>
          </a:p>
          <a:p>
            <a:pPr algn="ctr"/>
            <a:r>
              <a:rPr lang="en-US" sz="2000" b="1" dirty="0" smtClean="0">
                <a:solidFill>
                  <a:srgbClr val="0070C0"/>
                </a:solidFill>
              </a:rPr>
              <a:t>Reduces Hidden Costs &amp; Improves </a:t>
            </a:r>
            <a:r>
              <a:rPr lang="en-US" sz="2000" b="1" dirty="0">
                <a:solidFill>
                  <a:srgbClr val="0070C0"/>
                </a:solidFill>
              </a:rPr>
              <a:t>Asset </a:t>
            </a:r>
            <a:r>
              <a:rPr lang="en-US" sz="2000" b="1" dirty="0" smtClean="0">
                <a:solidFill>
                  <a:srgbClr val="0070C0"/>
                </a:solidFill>
              </a:rPr>
              <a:t>Value</a:t>
            </a:r>
            <a:r>
              <a:rPr lang="en-US" sz="2000" b="1" dirty="0">
                <a:solidFill>
                  <a:srgbClr val="0070C0"/>
                </a:solidFill>
              </a:rPr>
              <a:t>!</a:t>
            </a:r>
          </a:p>
        </p:txBody>
      </p:sp>
    </p:spTree>
    <p:extLst>
      <p:ext uri="{BB962C8B-B14F-4D97-AF65-F5344CB8AC3E}">
        <p14:creationId xmlns:p14="http://schemas.microsoft.com/office/powerpoint/2010/main" val="36635030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Did I get a good rate?</a:t>
            </a:r>
            <a:endParaRPr lang="en-US" dirty="0"/>
          </a:p>
        </p:txBody>
      </p:sp>
      <p:sp>
        <p:nvSpPr>
          <p:cNvPr id="3" name="Text Placeholder 2"/>
          <p:cNvSpPr>
            <a:spLocks noGrp="1"/>
          </p:cNvSpPr>
          <p:nvPr>
            <p:ph type="body" sz="quarter" idx="10"/>
          </p:nvPr>
        </p:nvSpPr>
        <p:spPr/>
        <p:txBody>
          <a:bodyPr/>
          <a:lstStyle/>
          <a:p>
            <a:r>
              <a:rPr lang="en-US" dirty="0" smtClean="0"/>
              <a:t>A look at energy costs</a:t>
            </a:r>
            <a:endParaRPr lang="en-US" dirty="0"/>
          </a:p>
        </p:txBody>
      </p:sp>
      <p:sp>
        <p:nvSpPr>
          <p:cNvPr id="4" name="Text Placeholder 3"/>
          <p:cNvSpPr>
            <a:spLocks noGrp="1"/>
          </p:cNvSpPr>
          <p:nvPr>
            <p:ph type="body" sz="quarter" idx="11"/>
          </p:nvPr>
        </p:nvSpPr>
        <p:spPr/>
        <p:txBody>
          <a:bodyPr/>
          <a:lstStyle/>
          <a:p>
            <a:r>
              <a:rPr lang="en-US" dirty="0" smtClean="0"/>
              <a:t>Rhonda Kreitz</a:t>
            </a:r>
            <a:endParaRPr lang="en-US" dirty="0"/>
          </a:p>
        </p:txBody>
      </p:sp>
      <p:sp>
        <p:nvSpPr>
          <p:cNvPr id="5" name="Text Placeholder 4"/>
          <p:cNvSpPr>
            <a:spLocks noGrp="1"/>
          </p:cNvSpPr>
          <p:nvPr>
            <p:ph type="body" sz="quarter" idx="12"/>
          </p:nvPr>
        </p:nvSpPr>
        <p:spPr/>
        <p:txBody>
          <a:bodyPr/>
          <a:lstStyle/>
          <a:p>
            <a:r>
              <a:rPr lang="en-US" dirty="0" smtClean="0"/>
              <a:t>President, Energy Advisory Service (EAS)</a:t>
            </a:r>
            <a:endParaRPr lang="en-US" dirty="0"/>
          </a:p>
        </p:txBody>
      </p:sp>
    </p:spTree>
    <p:extLst>
      <p:ext uri="{BB962C8B-B14F-4D97-AF65-F5344CB8AC3E}">
        <p14:creationId xmlns:p14="http://schemas.microsoft.com/office/powerpoint/2010/main" val="2235448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inkProfi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E557AE4E0BBE4481B0AABA438D98B9" ma:contentTypeVersion="1" ma:contentTypeDescription="Create a new document." ma:contentTypeScope="" ma:versionID="4ff94ec9f967fcf2a663cd26f7bb8368">
  <xsd:schema xmlns:xsd="http://www.w3.org/2001/XMLSchema" xmlns:xs="http://www.w3.org/2001/XMLSchema" xmlns:p="http://schemas.microsoft.com/office/2006/metadata/properties" xmlns:ns2="afa489d7-7a1b-4af8-ae9d-08923d7e4ef2" targetNamespace="http://schemas.microsoft.com/office/2006/metadata/properties" ma:root="true" ma:fieldsID="abe0531c4abc798a9d0eb963b43a53cb" ns2:_="">
    <xsd:import namespace="afa489d7-7a1b-4af8-ae9d-08923d7e4ef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a489d7-7a1b-4af8-ae9d-08923d7e4e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F3AC50-FC24-46F7-9873-4BE923D54FF7}">
  <ds:schemaRefs>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fa489d7-7a1b-4af8-ae9d-08923d7e4ef2"/>
    <ds:schemaRef ds:uri="http://www.w3.org/XML/1998/namespace"/>
  </ds:schemaRefs>
</ds:datastoreItem>
</file>

<file path=customXml/itemProps2.xml><?xml version="1.0" encoding="utf-8"?>
<ds:datastoreItem xmlns:ds="http://schemas.openxmlformats.org/officeDocument/2006/customXml" ds:itemID="{861D7750-AE33-4402-BE6F-3A4E4FC92D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a489d7-7a1b-4af8-ae9d-08923d7e4e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F368D2-1941-4D06-BB9B-90CAD5B951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ThinkProfitTemplate</Template>
  <TotalTime>136</TotalTime>
  <Words>911</Words>
  <Application>Microsoft Office PowerPoint</Application>
  <PresentationFormat>On-screen Show (4:3)</PresentationFormat>
  <Paragraphs>161</Paragraphs>
  <Slides>35</Slides>
  <Notes>2</Notes>
  <HiddenSlides>0</HiddenSlides>
  <MMClips>0</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ThinkProfitTemplate</vt:lpstr>
      <vt:lpstr>Office Theme</vt:lpstr>
      <vt:lpstr>1_Office Theme</vt:lpstr>
      <vt:lpstr>2_Office Theme</vt:lpstr>
      <vt:lpstr>PowerPoint Presentation</vt:lpstr>
      <vt:lpstr>Hidden Costs of Utilities</vt:lpstr>
      <vt:lpstr>What is Hidden</vt:lpstr>
      <vt:lpstr>Administrative Costs </vt:lpstr>
      <vt:lpstr>Maintenance Costs</vt:lpstr>
      <vt:lpstr>Resident Satisfaction</vt:lpstr>
      <vt:lpstr>Asset Value</vt:lpstr>
      <vt:lpstr>Hidden Costs Require a Proactive Approach</vt:lpstr>
      <vt:lpstr>Did I get a good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Unraveling the Hidden Costs and Usage of Utilities</vt:lpstr>
      <vt:lpstr>Case Study</vt:lpstr>
      <vt:lpstr>Sociodemographic Data</vt:lpstr>
      <vt:lpstr>Sociodemographic Data</vt:lpstr>
      <vt:lpstr>The User</vt:lpstr>
      <vt:lpstr>Personal Utility Management</vt:lpstr>
      <vt:lpstr>RUBS vs. Metered Service</vt:lpstr>
      <vt:lpstr>Please feel free to contact me with additional questions.  Thank You!</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Reed</dc:creator>
  <cp:lastModifiedBy>Sarah Laws</cp:lastModifiedBy>
  <cp:revision>23</cp:revision>
  <dcterms:created xsi:type="dcterms:W3CDTF">2014-10-13T11:09:21Z</dcterms:created>
  <dcterms:modified xsi:type="dcterms:W3CDTF">2014-10-22T19:27:10Z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0x01010057E557AE4E0BBE4481B0AABA438D98B9</vt:lpwstr>
  </property>
</Properties>
</file>