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2.xml"/>
  <Override ContentType="application/vnd.openxmlformats-officedocument.theme+xml" PartName="/ppt/theme/theme3.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360" r:id="rId2"/>
    <p:sldId id="292" r:id="rId3"/>
    <p:sldId id="323" r:id="rId4"/>
    <p:sldId id="275" r:id="rId5"/>
    <p:sldId id="359" r:id="rId6"/>
    <p:sldId id="353" r:id="rId7"/>
    <p:sldId id="276" r:id="rId8"/>
    <p:sldId id="297" r:id="rId9"/>
    <p:sldId id="298" r:id="rId10"/>
    <p:sldId id="296" r:id="rId11"/>
    <p:sldId id="355" r:id="rId12"/>
    <p:sldId id="278" r:id="rId13"/>
    <p:sldId id="354" r:id="rId14"/>
    <p:sldId id="357" r:id="rId15"/>
    <p:sldId id="358" r:id="rId16"/>
    <p:sldId id="287" r:id="rId17"/>
    <p:sldId id="290" r:id="rId18"/>
    <p:sldId id="288" r:id="rId19"/>
    <p:sldId id="279" r:id="rId20"/>
    <p:sldId id="356" r:id="rId21"/>
    <p:sldId id="299" r:id="rId22"/>
    <p:sldId id="320" r:id="rId23"/>
    <p:sldId id="346" r:id="rId24"/>
    <p:sldId id="362" r:id="rId25"/>
    <p:sldId id="363" r:id="rId26"/>
    <p:sldId id="361" r:id="rId27"/>
    <p:sldId id="364" r:id="rId28"/>
    <p:sldId id="283" r:id="rId29"/>
    <p:sldId id="295" r:id="rId30"/>
    <p:sldId id="281" r:id="rId31"/>
    <p:sldId id="349" r:id="rId32"/>
    <p:sldId id="285"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
          <p15:clr>
            <a:srgbClr val="A4A3A4"/>
          </p15:clr>
        </p15:guide>
        <p15:guide id="13" orient="horz" pos="4032" userDrawn="1">
          <p15:clr>
            <a:srgbClr val="A4A3A4"/>
          </p15:clr>
        </p15:guide>
        <p15:guide id="20" orient="horz" pos="434">
          <p15:clr>
            <a:srgbClr val="A4A3A4"/>
          </p15:clr>
        </p15:guide>
        <p15:guide id="22" orient="horz" pos="3720" userDrawn="1">
          <p15:clr>
            <a:srgbClr val="A4A3A4"/>
          </p15:clr>
        </p15:guide>
        <p15:guide id="23" pos="5471">
          <p15:clr>
            <a:srgbClr val="A4A3A4"/>
          </p15:clr>
        </p15:guide>
        <p15:guide id="24" orient="horz" pos="431">
          <p15:clr>
            <a:srgbClr val="A4A3A4"/>
          </p15:clr>
        </p15:guide>
        <p15:guide id="25" orient="horz" pos="775">
          <p15:clr>
            <a:srgbClr val="A4A3A4"/>
          </p15:clr>
        </p15:guide>
        <p15:guide id="27" orient="horz" pos="1056"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FFC9C9"/>
    <a:srgbClr val="C00000"/>
    <a:srgbClr val="9BD4FF"/>
    <a:srgbClr val="FFFFFF"/>
    <a:srgbClr val="0070C0"/>
    <a:srgbClr val="CCCCCC"/>
    <a:srgbClr val="7F7F7F"/>
    <a:srgbClr val="A4E646"/>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79021" autoAdjust="0"/>
  </p:normalViewPr>
  <p:slideViewPr>
    <p:cSldViewPr snapToGrid="0" showGuides="1">
      <p:cViewPr varScale="1">
        <p:scale>
          <a:sx n="67" d="100"/>
          <a:sy n="67" d="100"/>
        </p:scale>
        <p:origin x="1168" y="32"/>
      </p:cViewPr>
      <p:guideLst>
        <p:guide pos="288"/>
        <p:guide orient="horz" pos="4032"/>
        <p:guide orient="horz" pos="434"/>
        <p:guide orient="horz" pos="3720"/>
        <p:guide pos="5471"/>
        <p:guide orient="horz" pos="431"/>
        <p:guide orient="horz" pos="775"/>
        <p:guide orient="horz" pos="1056"/>
      </p:guideLst>
    </p:cSldViewPr>
  </p:slideViewPr>
  <p:outlineViewPr>
    <p:cViewPr>
      <p:scale>
        <a:sx n="33" d="100"/>
        <a:sy n="33" d="100"/>
      </p:scale>
      <p:origin x="48" y="0"/>
    </p:cViewPr>
  </p:outlineViewPr>
  <p:notesTextViewPr>
    <p:cViewPr>
      <p:scale>
        <a:sx n="1" d="1"/>
        <a:sy n="1" d="1"/>
      </p:scale>
      <p:origin x="0" y="0"/>
    </p:cViewPr>
  </p:notesTextViewPr>
  <p:notesViewPr>
    <p:cSldViewPr snapToGrid="0" showGuides="1">
      <p:cViewPr varScale="1">
        <p:scale>
          <a:sx n="83" d="100"/>
          <a:sy n="83" d="100"/>
        </p:scale>
        <p:origin x="189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2" rIns="93304" bIns="4665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04" tIns="46652" rIns="93304" bIns="46652" rtlCol="0"/>
          <a:lstStyle>
            <a:lvl1pPr algn="r">
              <a:defRPr sz="1200"/>
            </a:lvl1pPr>
          </a:lstStyle>
          <a:p>
            <a:fld id="{C82D80E6-D833-4D00-8945-DCAB52F2AE2C}" type="datetimeFigureOut">
              <a:rPr lang="en-US" smtClean="0"/>
              <a:t>6/23/2020</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4" tIns="46652" rIns="93304" bIns="466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04" tIns="46652" rIns="93304" bIns="46652" rtlCol="0" anchor="b"/>
          <a:lstStyle>
            <a:lvl1pPr algn="r">
              <a:defRPr sz="1200"/>
            </a:lvl1pPr>
          </a:lstStyle>
          <a:p>
            <a:fld id="{0510C413-ACE7-4634-A9DB-0DA67C0BE4FF}" type="slidenum">
              <a:rPr lang="en-US" smtClean="0"/>
              <a:t>‹#›</a:t>
            </a:fld>
            <a:endParaRPr lang="en-US" dirty="0"/>
          </a:p>
        </p:txBody>
      </p:sp>
    </p:spTree>
    <p:extLst>
      <p:ext uri="{BB962C8B-B14F-4D97-AF65-F5344CB8AC3E}">
        <p14:creationId xmlns:p14="http://schemas.microsoft.com/office/powerpoint/2010/main" val="404633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1564" tIns="45782" rIns="91564" bIns="45782" rtlCol="0"/>
          <a:lstStyle>
            <a:lvl1pPr algn="l">
              <a:defRPr sz="1200"/>
            </a:lvl1pPr>
          </a:lstStyle>
          <a:p>
            <a:endParaRPr lang="en-US" dirty="0"/>
          </a:p>
        </p:txBody>
      </p:sp>
      <p:sp>
        <p:nvSpPr>
          <p:cNvPr id="3" name="Date Placeholder 2"/>
          <p:cNvSpPr>
            <a:spLocks noGrp="1"/>
          </p:cNvSpPr>
          <p:nvPr>
            <p:ph type="dt" idx="1"/>
          </p:nvPr>
        </p:nvSpPr>
        <p:spPr>
          <a:xfrm>
            <a:off x="3977532" y="0"/>
            <a:ext cx="3043979" cy="465773"/>
          </a:xfrm>
          <a:prstGeom prst="rect">
            <a:avLst/>
          </a:prstGeom>
        </p:spPr>
        <p:txBody>
          <a:bodyPr vert="horz" lIns="91564" tIns="45782" rIns="91564" bIns="45782" rtlCol="0"/>
          <a:lstStyle>
            <a:lvl1pPr algn="r">
              <a:defRPr sz="1200"/>
            </a:lvl1pPr>
          </a:lstStyle>
          <a:p>
            <a:fld id="{AD27DA04-0E4C-4B92-B868-121483F00298}" type="datetimeFigureOut">
              <a:rPr lang="en-US" smtClean="0"/>
              <a:t>6/23/2020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4" tIns="45782" rIns="91564" bIns="45782" rtlCol="0" anchor="ctr"/>
          <a:lstStyle/>
          <a:p>
            <a:endParaRPr lang="en-US" dirty="0"/>
          </a:p>
        </p:txBody>
      </p:sp>
      <p:sp>
        <p:nvSpPr>
          <p:cNvPr id="5" name="Notes Placeholder 4"/>
          <p:cNvSpPr>
            <a:spLocks noGrp="1"/>
          </p:cNvSpPr>
          <p:nvPr>
            <p:ph type="body" sz="quarter" idx="3"/>
          </p:nvPr>
        </p:nvSpPr>
        <p:spPr>
          <a:xfrm>
            <a:off x="702947" y="4422460"/>
            <a:ext cx="5617208" cy="4188778"/>
          </a:xfrm>
          <a:prstGeom prst="rect">
            <a:avLst/>
          </a:prstGeom>
        </p:spPr>
        <p:txBody>
          <a:bodyPr vert="horz" lIns="91564" tIns="45782" rIns="91564" bIns="45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8"/>
            <a:ext cx="3043979" cy="465773"/>
          </a:xfrm>
          <a:prstGeom prst="rect">
            <a:avLst/>
          </a:prstGeom>
        </p:spPr>
        <p:txBody>
          <a:bodyPr vert="horz" lIns="91564" tIns="45782" rIns="91564" bIns="457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2" y="8841738"/>
            <a:ext cx="3043979" cy="465773"/>
          </a:xfrm>
          <a:prstGeom prst="rect">
            <a:avLst/>
          </a:prstGeom>
        </p:spPr>
        <p:txBody>
          <a:bodyPr vert="horz" lIns="91564" tIns="45782" rIns="91564" bIns="45782" rtlCol="0" anchor="b"/>
          <a:lstStyle>
            <a:lvl1pPr algn="r">
              <a:defRPr sz="1200"/>
            </a:lvl1pPr>
          </a:lstStyle>
          <a:p>
            <a:fld id="{F9DFD542-4572-43F7-85F2-DCDB718CA25F}" type="slidenum">
              <a:rPr lang="en-US" smtClean="0"/>
              <a:t>‹#›</a:t>
            </a:fld>
            <a:endParaRPr lang="en-US" dirty="0"/>
          </a:p>
        </p:txBody>
      </p:sp>
    </p:spTree>
    <p:extLst>
      <p:ext uri="{BB962C8B-B14F-4D97-AF65-F5344CB8AC3E}">
        <p14:creationId xmlns:p14="http://schemas.microsoft.com/office/powerpoint/2010/main" val="176004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bgov.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80D1AF-4956-4394-9A3F-45ACE16E8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922"/>
            <a:ext cx="9144000" cy="6348582"/>
          </a:xfrm>
          <a:prstGeom prst="rect">
            <a:avLst/>
          </a:prstGeom>
        </p:spPr>
      </p:pic>
      <p:sp>
        <p:nvSpPr>
          <p:cNvPr id="12" name="Title 1"/>
          <p:cNvSpPr>
            <a:spLocks noGrp="1"/>
          </p:cNvSpPr>
          <p:nvPr>
            <p:ph type="ctrTitle" hasCustomPrompt="1"/>
            <p:custDataLst>
              <p:tags r:id="rId1"/>
            </p:custDataLst>
          </p:nvPr>
        </p:nvSpPr>
        <p:spPr>
          <a:xfrm>
            <a:off x="365760" y="685800"/>
            <a:ext cx="7300155" cy="2281238"/>
          </a:xfrm>
        </p:spPr>
        <p:txBody>
          <a:bodyPr anchor="b" anchorCtr="0">
            <a:noAutofit/>
          </a:bodyPr>
          <a:lstStyle>
            <a:lvl1pPr>
              <a:lnSpc>
                <a:spcPct val="100000"/>
              </a:lnSpc>
              <a:defRPr sz="5400" b="1" cap="none" baseline="0">
                <a:solidFill>
                  <a:schemeClr val="tx1"/>
                </a:solidFill>
                <a:latin typeface="Arial" pitchFamily="34" charset="0"/>
                <a:cs typeface="Arial" pitchFamily="34" charset="0"/>
              </a:defRPr>
            </a:lvl1pPr>
          </a:lstStyle>
          <a:p>
            <a:r>
              <a:rPr lang="en-US" dirty="0"/>
              <a:t>Title of Presentation for Analyst. [54pt]</a:t>
            </a:r>
          </a:p>
        </p:txBody>
      </p:sp>
      <p:sp>
        <p:nvSpPr>
          <p:cNvPr id="5" name="TextBox 4">
            <a:extLst>
              <a:ext uri="{FF2B5EF4-FFF2-40B4-BE49-F238E27FC236}">
                <a16:creationId xmlns:a16="http://schemas.microsoft.com/office/drawing/2014/main" id="{08F3E7B6-4226-48B5-810A-BB443F920B46}"/>
              </a:ext>
            </a:extLst>
          </p:cNvPr>
          <p:cNvSpPr txBox="1"/>
          <p:nvPr userDrawn="1"/>
        </p:nvSpPr>
        <p:spPr>
          <a:xfrm>
            <a:off x="181153" y="6547452"/>
            <a:ext cx="1656272" cy="258363"/>
          </a:xfrm>
          <a:prstGeom prst="rect">
            <a:avLst/>
          </a:prstGeom>
          <a:noFill/>
        </p:spPr>
        <p:txBody>
          <a:bodyPr wrap="square" lIns="0" tIns="45720" rIns="0" bIns="45720" rtlCol="0">
            <a:noAutofit/>
          </a:bodyPr>
          <a:lstStyle/>
          <a:p>
            <a:pPr>
              <a:buClr>
                <a:srgbClr val="FFFFFF"/>
              </a:buClr>
            </a:pPr>
            <a:r>
              <a:rPr lang="en-US" sz="1050" b="1" dirty="0">
                <a:solidFill>
                  <a:schemeClr val="bg1"/>
                </a:solidFill>
                <a:latin typeface="Arial" pitchFamily="34" charset="0"/>
                <a:cs typeface="Arial" pitchFamily="34" charset="0"/>
              </a:rPr>
              <a:t>©2020 BGOV LLC</a:t>
            </a:r>
          </a:p>
        </p:txBody>
      </p:sp>
    </p:spTree>
    <p:extLst>
      <p:ext uri="{BB962C8B-B14F-4D97-AF65-F5344CB8AC3E}">
        <p14:creationId xmlns:p14="http://schemas.microsoft.com/office/powerpoint/2010/main" val="357800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BG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993" y="684213"/>
            <a:ext cx="8228013" cy="457200"/>
          </a:xfrm>
        </p:spPr>
        <p:txBody>
          <a:bodyPr>
            <a:noAutofit/>
          </a:bodyPr>
          <a:lstStyle>
            <a:lvl1pPr>
              <a:defRPr/>
            </a:lvl1pPr>
          </a:lstStyle>
          <a:p>
            <a:r>
              <a:rPr lang="en-US" dirty="0"/>
              <a:t>About Bloomberg Government</a:t>
            </a:r>
          </a:p>
        </p:txBody>
      </p:sp>
      <p:sp>
        <p:nvSpPr>
          <p:cNvPr id="7" name="Text Placeholder 4"/>
          <p:cNvSpPr>
            <a:spLocks noGrp="1"/>
          </p:cNvSpPr>
          <p:nvPr>
            <p:ph type="body" sz="quarter" idx="11"/>
          </p:nvPr>
        </p:nvSpPr>
        <p:spPr>
          <a:xfrm>
            <a:off x="4570413" y="1693863"/>
            <a:ext cx="3657600" cy="3965714"/>
          </a:xfrm>
        </p:spPr>
        <p:txBody>
          <a:bodyPr/>
          <a:lstStyle>
            <a:lvl1pPr>
              <a:buClr>
                <a:srgbClr val="81DD00"/>
              </a:buClr>
              <a:defRPr/>
            </a:lvl1pPr>
            <a:lvl2pPr>
              <a:buClr>
                <a:srgbClr val="81DD00"/>
              </a:buClr>
              <a:defRPr/>
            </a:lvl2pPr>
            <a:lvl3pPr>
              <a:buClr>
                <a:srgbClr val="81DD00"/>
              </a:buClr>
              <a:defRPr/>
            </a:lvl3pPr>
            <a:lvl4pPr>
              <a:buClr>
                <a:srgbClr val="81DD00"/>
              </a:buClr>
              <a:defRPr/>
            </a:lvl4pPr>
            <a:lvl5pPr>
              <a:buClr>
                <a:srgbClr val="81DD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34340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457200" y="5850573"/>
            <a:ext cx="6400800" cy="548640"/>
          </a:xfrm>
          <a:prstGeom prst="rect">
            <a:avLst/>
          </a:prstGeom>
          <a:noFill/>
        </p:spPr>
        <p:txBody>
          <a:bodyPr wrap="square" lIns="0" tIns="45720" rIns="0" bIns="0" rtlCol="0" anchor="b" anchorCtr="0">
            <a:noAutofit/>
          </a:bodyPr>
          <a:lstStyle/>
          <a:p>
            <a:pPr lvl="0"/>
            <a:r>
              <a:rPr lang="en-US" sz="900" b="1" dirty="0"/>
              <a:t>Disclaimer</a:t>
            </a:r>
          </a:p>
          <a:p>
            <a:pPr lvl="0"/>
            <a:r>
              <a:rPr lang="en-US" sz="900" dirty="0"/>
              <a:t>Copyright 2020 BGOV LLC.</a:t>
            </a:r>
          </a:p>
          <a:p>
            <a:pPr lvl="0"/>
            <a:r>
              <a:rPr lang="en-US" sz="900" dirty="0"/>
              <a:t>Not for redistribution except by an authorized Bloomberg Government user, and only as expressly permitted in the Bloomberg Government terms of service. All permitted uses shall cite Bloomberg Government as a source.</a:t>
            </a:r>
          </a:p>
        </p:txBody>
      </p:sp>
      <p:sp>
        <p:nvSpPr>
          <p:cNvPr id="4" name="TextBox 3"/>
          <p:cNvSpPr txBox="1"/>
          <p:nvPr userDrawn="1"/>
        </p:nvSpPr>
        <p:spPr>
          <a:xfrm>
            <a:off x="458788" y="1693863"/>
            <a:ext cx="3657600" cy="3200400"/>
          </a:xfrm>
          <a:prstGeom prst="rect">
            <a:avLst/>
          </a:prstGeom>
          <a:noFill/>
        </p:spPr>
        <p:txBody>
          <a:bodyPr wrap="square" lIns="0" tIns="45720" rIns="0" bIns="45720" rtlCol="0">
            <a:noAutofit/>
          </a:bodyPr>
          <a:lstStyle/>
          <a:p>
            <a:pPr marL="0" indent="0">
              <a:buNone/>
            </a:pPr>
            <a:r>
              <a:rPr lang="en-US" sz="1400" dirty="0"/>
              <a:t>Delivering news, analytics and data-driven decision tools, Bloomberg Government's digital workspace gives an intelligent edge to government affairs, federal and contracting professionals influencing government action. </a:t>
            </a:r>
          </a:p>
          <a:p>
            <a:pPr marL="0" indent="0">
              <a:buNone/>
            </a:pPr>
            <a:endParaRPr lang="en-US" sz="1400" dirty="0"/>
          </a:p>
          <a:p>
            <a:pPr marL="0" indent="0">
              <a:buNone/>
            </a:pPr>
            <a:r>
              <a:rPr lang="en-US" sz="1400" dirty="0"/>
              <a:t>For more information or a demo, visit</a:t>
            </a:r>
            <a:r>
              <a:rPr lang="en-US" sz="1400" baseline="0" dirty="0"/>
              <a:t> </a:t>
            </a:r>
            <a:r>
              <a:rPr lang="en-US" sz="1400" dirty="0">
                <a:hlinkClick r:id="rId2"/>
              </a:rPr>
              <a:t>www.bgov.com</a:t>
            </a:r>
            <a:r>
              <a:rPr lang="en-US" sz="1400" dirty="0"/>
              <a:t> or call +1-202-416-3450.</a:t>
            </a:r>
          </a:p>
        </p:txBody>
      </p:sp>
      <p:sp>
        <p:nvSpPr>
          <p:cNvPr id="12" name="TextBox 11"/>
          <p:cNvSpPr txBox="1"/>
          <p:nvPr userDrawn="1"/>
        </p:nvSpPr>
        <p:spPr>
          <a:xfrm>
            <a:off x="457200" y="1230313"/>
            <a:ext cx="3840480" cy="333955"/>
          </a:xfrm>
          <a:prstGeom prst="rect">
            <a:avLst/>
          </a:prstGeom>
          <a:noFill/>
        </p:spPr>
        <p:txBody>
          <a:bodyPr wrap="square" lIns="0" tIns="45720" rIns="0" bIns="45720" rtlCol="0">
            <a:noAutofit/>
          </a:bodyPr>
          <a:lstStyle/>
          <a:p>
            <a:pPr lvl="0"/>
            <a:r>
              <a:rPr lang="en-US" sz="1600" dirty="0">
                <a:gradFill>
                  <a:gsLst>
                    <a:gs pos="6000">
                      <a:srgbClr val="81DD00"/>
                    </a:gs>
                    <a:gs pos="51000">
                      <a:srgbClr val="009E6E"/>
                    </a:gs>
                    <a:gs pos="96000">
                      <a:schemeClr val="accent1"/>
                    </a:gs>
                  </a:gsLst>
                  <a:lin ang="0" scaled="0"/>
                </a:gradFill>
              </a:rPr>
              <a:t>Follow us on Twitter @BGOV</a:t>
            </a:r>
          </a:p>
        </p:txBody>
      </p:sp>
    </p:spTree>
    <p:extLst>
      <p:ext uri="{BB962C8B-B14F-4D97-AF65-F5344CB8AC3E}">
        <p14:creationId xmlns:p14="http://schemas.microsoft.com/office/powerpoint/2010/main" val="315181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8975"/>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874838"/>
            <a:ext cx="8229600" cy="4021137"/>
          </a:xfrm>
        </p:spPr>
        <p:txBody>
          <a:bodyPr/>
          <a:lstStyle>
            <a:lvl1pPr marL="231775" indent="-231775">
              <a:buClr>
                <a:srgbClr val="81DD00"/>
              </a:buClr>
              <a:buFont typeface="Arial" panose="020B0604020202020204" pitchFamily="34" charset="0"/>
              <a:buChar char="•"/>
              <a:defRPr sz="1600" baseline="0"/>
            </a:lvl1pPr>
            <a:lvl2pPr marL="231775" indent="-231775">
              <a:buClr>
                <a:srgbClr val="00C78B"/>
              </a:buClr>
              <a:defRPr sz="1600"/>
            </a:lvl2pPr>
            <a:lvl3pPr marL="457200" indent="-225425">
              <a:buClr>
                <a:srgbClr val="81DD00"/>
              </a:buClr>
              <a:defRPr sz="1600"/>
            </a:lvl3pPr>
            <a:lvl4pPr marL="688975" indent="-231775">
              <a:buClr>
                <a:srgbClr val="81DD00"/>
              </a:buClr>
              <a:defRPr sz="1400"/>
            </a:lvl4pPr>
            <a:lvl5pPr marL="914400" indent="-225425">
              <a:buClr>
                <a:srgbClr val="81DD00"/>
              </a:buClr>
              <a:defRPr sz="1400"/>
            </a:lvl5pPr>
          </a:lstStyle>
          <a:p>
            <a:pPr lvl="0"/>
            <a:r>
              <a:rPr lang="en-US" dirty="0"/>
              <a:t>First level stand alone bullet</a:t>
            </a:r>
          </a:p>
          <a:p>
            <a:pPr lvl="2"/>
            <a:r>
              <a:rPr lang="en-US" dirty="0"/>
              <a:t>Second level</a:t>
            </a:r>
          </a:p>
          <a:p>
            <a:pPr lvl="3"/>
            <a:r>
              <a:rPr lang="en-US" dirty="0"/>
              <a:t>Third level</a:t>
            </a:r>
          </a:p>
          <a:p>
            <a:pPr lvl="4"/>
            <a:r>
              <a:rPr lang="en-US" dirty="0"/>
              <a:t>Fourth level</a:t>
            </a:r>
          </a:p>
        </p:txBody>
      </p:sp>
      <p:sp>
        <p:nvSpPr>
          <p:cNvPr id="4" name="Text Placeholder 5"/>
          <p:cNvSpPr>
            <a:spLocks noGrp="1"/>
          </p:cNvSpPr>
          <p:nvPr>
            <p:ph type="body" sz="quarter" idx="11" hasCustomPrompt="1"/>
          </p:nvPr>
        </p:nvSpPr>
        <p:spPr>
          <a:xfrm>
            <a:off x="457200" y="128270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Text Placeholder 6"/>
          <p:cNvSpPr>
            <a:spLocks noGrp="1"/>
          </p:cNvSpPr>
          <p:nvPr>
            <p:ph type="body" sz="quarter" idx="13" hasCustomPrompt="1"/>
          </p:nvPr>
        </p:nvSpPr>
        <p:spPr>
          <a:xfrm>
            <a:off x="457200" y="6078855"/>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271000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200"/>
            </a:lvl1pPr>
          </a:lstStyle>
          <a:p>
            <a:r>
              <a:rPr lang="en-US" dirty="0"/>
              <a:t>&lt;Click to edit Master title style: 2-line max headline [22pt]&gt;</a:t>
            </a:r>
          </a:p>
        </p:txBody>
      </p:sp>
      <p:sp>
        <p:nvSpPr>
          <p:cNvPr id="8" name="Text Placeholder 7"/>
          <p:cNvSpPr>
            <a:spLocks noGrp="1"/>
          </p:cNvSpPr>
          <p:nvPr>
            <p:ph type="body" sz="quarter" idx="10"/>
          </p:nvPr>
        </p:nvSpPr>
        <p:spPr>
          <a:xfrm>
            <a:off x="447481" y="1526981"/>
            <a:ext cx="7772400" cy="4572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30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8975"/>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874838"/>
            <a:ext cx="8229600" cy="4021137"/>
          </a:xfrm>
        </p:spPr>
        <p:txBody>
          <a:bodyPr/>
          <a:lstStyle>
            <a:lvl1pPr marL="231775" indent="-231775">
              <a:buClr>
                <a:srgbClr val="81DD00"/>
              </a:buClr>
              <a:buFont typeface="Arial" panose="020B0604020202020204" pitchFamily="34" charset="0"/>
              <a:buChar char="•"/>
              <a:defRPr sz="1600" baseline="0"/>
            </a:lvl1pPr>
            <a:lvl2pPr marL="231775" indent="-231775">
              <a:buClr>
                <a:srgbClr val="00C78B"/>
              </a:buClr>
              <a:defRPr sz="1600"/>
            </a:lvl2pPr>
            <a:lvl3pPr marL="457200" indent="-225425">
              <a:buClr>
                <a:srgbClr val="81DD00"/>
              </a:buClr>
              <a:defRPr sz="1600"/>
            </a:lvl3pPr>
            <a:lvl4pPr marL="688975" indent="-231775">
              <a:buClr>
                <a:srgbClr val="81DD00"/>
              </a:buClr>
              <a:defRPr sz="1400"/>
            </a:lvl4pPr>
            <a:lvl5pPr marL="914400" indent="-225425">
              <a:buClr>
                <a:srgbClr val="81DD00"/>
              </a:buClr>
              <a:defRPr sz="1400"/>
            </a:lvl5pPr>
          </a:lstStyle>
          <a:p>
            <a:pPr lvl="0"/>
            <a:r>
              <a:rPr lang="en-US" dirty="0"/>
              <a:t>First level stand alone bullet</a:t>
            </a:r>
          </a:p>
          <a:p>
            <a:pPr lvl="2"/>
            <a:r>
              <a:rPr lang="en-US" dirty="0"/>
              <a:t>Second level</a:t>
            </a:r>
          </a:p>
          <a:p>
            <a:pPr lvl="3"/>
            <a:r>
              <a:rPr lang="en-US" dirty="0"/>
              <a:t>Third level</a:t>
            </a:r>
          </a:p>
          <a:p>
            <a:pPr lvl="4"/>
            <a:r>
              <a:rPr lang="en-US" dirty="0"/>
              <a:t>Fourth level</a:t>
            </a:r>
          </a:p>
        </p:txBody>
      </p:sp>
      <p:sp>
        <p:nvSpPr>
          <p:cNvPr id="4" name="Text Placeholder 5"/>
          <p:cNvSpPr>
            <a:spLocks noGrp="1"/>
          </p:cNvSpPr>
          <p:nvPr>
            <p:ph type="body" sz="quarter" idx="11" hasCustomPrompt="1"/>
          </p:nvPr>
        </p:nvSpPr>
        <p:spPr>
          <a:xfrm>
            <a:off x="457200" y="128270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Text Placeholder 6"/>
          <p:cNvSpPr>
            <a:spLocks noGrp="1"/>
          </p:cNvSpPr>
          <p:nvPr>
            <p:ph type="body" sz="quarter" idx="13" hasCustomPrompt="1"/>
          </p:nvPr>
        </p:nvSpPr>
        <p:spPr>
          <a:xfrm>
            <a:off x="457200" y="6078855"/>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107478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8975"/>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874838"/>
            <a:ext cx="8229600" cy="4021137"/>
          </a:xfrm>
        </p:spPr>
        <p:txBody>
          <a:bodyPr/>
          <a:lstStyle>
            <a:lvl1pPr marL="231775" indent="-231775">
              <a:buClr>
                <a:srgbClr val="81DD00"/>
              </a:buClr>
              <a:buFont typeface="Arial" panose="020B0604020202020204" pitchFamily="34" charset="0"/>
              <a:buChar char="•"/>
              <a:defRPr sz="1600" baseline="0"/>
            </a:lvl1pPr>
            <a:lvl2pPr marL="231775" indent="-231775">
              <a:buClr>
                <a:srgbClr val="00C78B"/>
              </a:buClr>
              <a:defRPr sz="1600"/>
            </a:lvl2pPr>
            <a:lvl3pPr marL="457200" indent="-225425">
              <a:buClr>
                <a:srgbClr val="81DD00"/>
              </a:buClr>
              <a:defRPr sz="1600"/>
            </a:lvl3pPr>
            <a:lvl4pPr marL="688975" indent="-231775">
              <a:buClr>
                <a:srgbClr val="81DD00"/>
              </a:buClr>
              <a:defRPr sz="1400"/>
            </a:lvl4pPr>
            <a:lvl5pPr marL="914400" indent="-225425">
              <a:buClr>
                <a:srgbClr val="81DD00"/>
              </a:buClr>
              <a:defRPr sz="1400"/>
            </a:lvl5pPr>
          </a:lstStyle>
          <a:p>
            <a:pPr lvl="0"/>
            <a:r>
              <a:rPr lang="en-US" dirty="0"/>
              <a:t>First level stand alone bullet</a:t>
            </a:r>
          </a:p>
          <a:p>
            <a:pPr lvl="2"/>
            <a:r>
              <a:rPr lang="en-US" dirty="0"/>
              <a:t>Second level</a:t>
            </a:r>
          </a:p>
          <a:p>
            <a:pPr lvl="3"/>
            <a:r>
              <a:rPr lang="en-US" dirty="0"/>
              <a:t>Third level</a:t>
            </a:r>
          </a:p>
          <a:p>
            <a:pPr lvl="4"/>
            <a:r>
              <a:rPr lang="en-US" dirty="0"/>
              <a:t>Fourth level</a:t>
            </a:r>
          </a:p>
        </p:txBody>
      </p:sp>
      <p:sp>
        <p:nvSpPr>
          <p:cNvPr id="4" name="Text Placeholder 5"/>
          <p:cNvSpPr>
            <a:spLocks noGrp="1"/>
          </p:cNvSpPr>
          <p:nvPr>
            <p:ph type="body" sz="quarter" idx="11" hasCustomPrompt="1"/>
          </p:nvPr>
        </p:nvSpPr>
        <p:spPr>
          <a:xfrm>
            <a:off x="457200" y="128270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Text Placeholder 6"/>
          <p:cNvSpPr>
            <a:spLocks noGrp="1"/>
          </p:cNvSpPr>
          <p:nvPr>
            <p:ph type="body" sz="quarter" idx="13" hasCustomPrompt="1"/>
          </p:nvPr>
        </p:nvSpPr>
        <p:spPr>
          <a:xfrm>
            <a:off x="457200" y="6078855"/>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34733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or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4213"/>
            <a:ext cx="8228013" cy="457200"/>
          </a:xfrm>
        </p:spPr>
        <p:txBody>
          <a:bodyPr wrap="square">
            <a:spAutoFit/>
          </a:bodyPr>
          <a:lstStyle>
            <a:lvl1pPr>
              <a:defRPr sz="2800" cap="none" baseline="0"/>
            </a:lvl1pPr>
          </a:lstStyle>
          <a:p>
            <a:r>
              <a:rPr lang="en-US" dirty="0"/>
              <a:t>Body or Overview Slide: 1-line max [28pt]</a:t>
            </a:r>
          </a:p>
        </p:txBody>
      </p:sp>
      <p:sp>
        <p:nvSpPr>
          <p:cNvPr id="8" name="Text Placeholder 7"/>
          <p:cNvSpPr>
            <a:spLocks noGrp="1"/>
          </p:cNvSpPr>
          <p:nvPr>
            <p:ph type="body" sz="quarter" idx="10" hasCustomPrompt="1"/>
          </p:nvPr>
        </p:nvSpPr>
        <p:spPr>
          <a:xfrm>
            <a:off x="447481" y="1693864"/>
            <a:ext cx="8229600" cy="4202111"/>
          </a:xfrm>
        </p:spPr>
        <p:txBody>
          <a:bodyPr/>
          <a:lstStyle>
            <a:lvl1pPr marL="231775" indent="-231775">
              <a:spcBef>
                <a:spcPts val="0"/>
              </a:spcBef>
              <a:spcAft>
                <a:spcPts val="0"/>
              </a:spcAft>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5425">
              <a:buClr>
                <a:srgbClr val="81DD00"/>
              </a:buClr>
              <a:buFont typeface="Arial" panose="020B0604020202020204" pitchFamily="34" charset="0"/>
              <a:buChar char="•"/>
              <a:defRPr sz="1600"/>
            </a:lvl2pPr>
            <a:lvl3pPr marL="688975" indent="-231775">
              <a:spcBef>
                <a:spcPts val="0"/>
              </a:spcBef>
              <a:spcAft>
                <a:spcPts val="0"/>
              </a:spcAft>
              <a:buClr>
                <a:srgbClr val="81DD00"/>
              </a:buClr>
              <a:buFont typeface="Arial" panose="020B0604020202020204" pitchFamily="34" charset="0"/>
              <a:buChar char="•"/>
              <a:defRPr sz="1600"/>
            </a:lvl3pPr>
            <a:lvl4pPr marL="914400" indent="-225425">
              <a:spcBef>
                <a:spcPts val="0"/>
              </a:spcBef>
              <a:spcAft>
                <a:spcPts val="0"/>
              </a:spcAft>
              <a:buClr>
                <a:srgbClr val="81DD00"/>
              </a:buClr>
              <a:buFont typeface="Arial" panose="020B0604020202020204" pitchFamily="34" charset="0"/>
              <a:buChar char="•"/>
              <a:defRPr sz="1400"/>
            </a:lvl4pPr>
            <a:lvl5pPr marL="1146175" indent="-231775">
              <a:spcBef>
                <a:spcPts val="0"/>
              </a:spcBef>
              <a:spcAft>
                <a:spcPts val="0"/>
              </a:spcAft>
              <a:buClr>
                <a:srgbClr val="81DD00"/>
              </a:buClr>
              <a:defRPr sz="1400"/>
            </a:lvl5pPr>
            <a:lvl6pPr marL="1149350" indent="-234950" defTabSz="1201738">
              <a:spcBef>
                <a:spcPts val="0"/>
              </a:spcBef>
              <a:spcAft>
                <a:spcPts val="0"/>
              </a:spcAft>
              <a:buClr>
                <a:srgbClr val="81DD00"/>
              </a:buClr>
              <a:defRPr sz="1400"/>
            </a:lvl6p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57200" y="1234440"/>
            <a:ext cx="8228013" cy="38735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Tree>
    <p:extLst>
      <p:ext uri="{BB962C8B-B14F-4D97-AF65-F5344CB8AC3E}">
        <p14:creationId xmlns:p14="http://schemas.microsoft.com/office/powerpoint/2010/main" val="140142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406" y="684213"/>
            <a:ext cx="8228013" cy="477054"/>
          </a:xfrm>
        </p:spPr>
        <p:txBody>
          <a:bodyPr wrap="square">
            <a:spAutoFit/>
          </a:bodyPr>
          <a:lstStyle>
            <a:lvl1pPr>
              <a:defRPr sz="2800" cap="none" baseline="0"/>
            </a:lvl1pPr>
          </a:lstStyle>
          <a:p>
            <a:r>
              <a:rPr lang="en-US" dirty="0"/>
              <a:t>Chart/Graph Slide: 1-line max [28pt]</a:t>
            </a:r>
          </a:p>
        </p:txBody>
      </p:sp>
      <p:sp>
        <p:nvSpPr>
          <p:cNvPr id="8" name="Text Placeholder 7"/>
          <p:cNvSpPr>
            <a:spLocks noGrp="1"/>
          </p:cNvSpPr>
          <p:nvPr>
            <p:ph type="body" sz="quarter" idx="10" hasCustomPrompt="1"/>
          </p:nvPr>
        </p:nvSpPr>
        <p:spPr>
          <a:xfrm>
            <a:off x="5484813" y="1693863"/>
            <a:ext cx="3200400" cy="4202112"/>
          </a:xfrm>
        </p:spPr>
        <p:txBody>
          <a:bodyPr/>
          <a:lstStyle>
            <a:lvl1pPr marL="231775" indent="-231775">
              <a:buClr>
                <a:srgbClr val="81DD00"/>
              </a:buClr>
              <a:buFont typeface="Arial" panose="020B0604020202020204" pitchFamily="34" charset="0"/>
              <a:buChar char="•"/>
              <a:defRPr sz="1600" baseline="0"/>
            </a:lvl1pPr>
            <a:lvl2pPr marL="457200" indent="-231775">
              <a:buClr>
                <a:srgbClr val="81DD00"/>
              </a:buClr>
              <a:defRPr sz="1600"/>
            </a:lvl2pPr>
            <a:lvl3pPr marL="688975" indent="-231775">
              <a:buClr>
                <a:srgbClr val="81DD00"/>
              </a:buClr>
              <a:defRPr sz="1600"/>
            </a:lvl3pPr>
            <a:lvl4pPr marL="914400" indent="-231775">
              <a:buClr>
                <a:srgbClr val="81DD00"/>
              </a:buClr>
              <a:defRPr sz="1400"/>
            </a:lvl4pPr>
            <a:lvl5pPr marL="1146175" indent="-225425">
              <a:buClr>
                <a:srgbClr val="81DD00"/>
              </a:buClr>
              <a:defRPr sz="1400"/>
            </a:lvl5p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hasCustomPrompt="1"/>
          </p:nvPr>
        </p:nvSpPr>
        <p:spPr>
          <a:xfrm>
            <a:off x="456406"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 1-line max [16pt]</a:t>
            </a:r>
          </a:p>
        </p:txBody>
      </p:sp>
      <p:sp>
        <p:nvSpPr>
          <p:cNvPr id="5" name="Chart Placeholder 4"/>
          <p:cNvSpPr>
            <a:spLocks noGrp="1"/>
          </p:cNvSpPr>
          <p:nvPr>
            <p:ph type="chart" sz="quarter" idx="12" hasCustomPrompt="1"/>
          </p:nvPr>
        </p:nvSpPr>
        <p:spPr>
          <a:xfrm>
            <a:off x="457200" y="1693863"/>
            <a:ext cx="4572000" cy="3017520"/>
          </a:xfrm>
        </p:spPr>
        <p:txBody>
          <a:bodyPr/>
          <a:lstStyle>
            <a:lvl1pPr marL="0" indent="0">
              <a:buNone/>
              <a:defRPr baseline="0"/>
            </a:lvl1pPr>
          </a:lstStyle>
          <a:p>
            <a:r>
              <a:rPr lang="en-US" dirty="0"/>
              <a:t>&lt;Add Chart&gt;</a:t>
            </a:r>
          </a:p>
        </p:txBody>
      </p:sp>
      <p:sp>
        <p:nvSpPr>
          <p:cNvPr id="7"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203198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406" y="684213"/>
            <a:ext cx="8228013" cy="457200"/>
          </a:xfrm>
        </p:spPr>
        <p:txBody>
          <a:bodyPr>
            <a:noAutofit/>
          </a:bodyPr>
          <a:lstStyle>
            <a:lvl1pPr>
              <a:defRPr/>
            </a:lvl1pPr>
          </a:lstStyle>
          <a:p>
            <a:r>
              <a:rPr lang="en-US" dirty="0"/>
              <a:t>Two-column body slide: 1-line max [28pt]</a:t>
            </a:r>
          </a:p>
        </p:txBody>
      </p:sp>
      <p:sp>
        <p:nvSpPr>
          <p:cNvPr id="5" name="Text Placeholder 4"/>
          <p:cNvSpPr>
            <a:spLocks noGrp="1"/>
          </p:cNvSpPr>
          <p:nvPr>
            <p:ph type="body" sz="quarter" idx="10" hasCustomPrompt="1"/>
          </p:nvPr>
        </p:nvSpPr>
        <p:spPr>
          <a:xfrm>
            <a:off x="457200" y="1693863"/>
            <a:ext cx="3657600" cy="4202112"/>
          </a:xfrm>
        </p:spPr>
        <p:txBody>
          <a:bodyPr/>
          <a:lstStyle>
            <a:lvl1pPr>
              <a:buClr>
                <a:srgbClr val="81DD00"/>
              </a:buClr>
              <a:defRPr/>
            </a:lvl1pPr>
            <a:lvl2pPr marL="457200" indent="-228600">
              <a:buClr>
                <a:srgbClr val="81DD00"/>
              </a:buClr>
              <a:buFont typeface="Arial" panose="020B0604020202020204" pitchFamily="34" charset="0"/>
              <a:buChar char="•"/>
              <a:defRPr/>
            </a:lvl2pPr>
            <a:lvl3pPr marL="688975" indent="-228600">
              <a:buClr>
                <a:srgbClr val="81DD00"/>
              </a:buClr>
              <a:defRPr sz="1600"/>
            </a:lvl3pPr>
            <a:lvl4pPr marL="915988" indent="-228600">
              <a:buClr>
                <a:srgbClr val="81DD00"/>
              </a:buClr>
              <a:defRPr/>
            </a:lvl4pPr>
            <a:lvl5pPr marL="1144588" indent="-228600" defTabSz="914400">
              <a:buClr>
                <a:srgbClr val="81DD00"/>
              </a:buClr>
              <a:defRPr/>
            </a:lvl5p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1" hasCustomPrompt="1"/>
          </p:nvPr>
        </p:nvSpPr>
        <p:spPr>
          <a:xfrm>
            <a:off x="4572000" y="1693863"/>
            <a:ext cx="3657600" cy="4202112"/>
          </a:xfrm>
        </p:spPr>
        <p:txBody>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a:buClr>
                <a:srgbClr val="81DD00"/>
              </a:buClr>
              <a:defRPr/>
            </a:lvl2pPr>
            <a:lvl3pPr marL="688975" indent="-228600"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3pPr>
            <a:lvl4pPr marL="915988" indent="-228600" algn="l" defTabSz="914400" rtl="0" eaLnBrk="1" latinLnBrk="0" hangingPunct="1">
              <a:spcBef>
                <a:spcPts val="0"/>
              </a:spcBef>
              <a:buClr>
                <a:srgbClr val="81DD00"/>
              </a:buClr>
              <a:buFont typeface="Arial" panose="020B0604020202020204" pitchFamily="34" charset="0"/>
              <a:buChar char="•"/>
              <a:defRPr kumimoji="0" lang="en-US" sz="14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anose="020B0604020202020204" pitchFamily="34" charset="0"/>
              <a:buChar char="•"/>
              <a:defRPr kumimoji="0" lang="en-US" sz="14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5p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993"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a:t>
            </a:r>
          </a:p>
        </p:txBody>
      </p:sp>
      <p:cxnSp>
        <p:nvCxnSpPr>
          <p:cNvPr id="8" name="Straight Connector 7"/>
          <p:cNvCxnSpPr/>
          <p:nvPr userDrawn="1"/>
        </p:nvCxnSpPr>
        <p:spPr>
          <a:xfrm>
            <a:off x="4343400" y="1828800"/>
            <a:ext cx="0" cy="39319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124841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406" y="684213"/>
            <a:ext cx="8228013" cy="457200"/>
          </a:xfrm>
        </p:spPr>
        <p:txBody>
          <a:bodyPr>
            <a:noAutofit/>
          </a:bodyPr>
          <a:lstStyle>
            <a:lvl1pPr>
              <a:defRPr/>
            </a:lvl1pPr>
          </a:lstStyle>
          <a:p>
            <a:r>
              <a:rPr lang="en-US" dirty="0"/>
              <a:t>Three-column body slide: 1-line max [28pt]</a:t>
            </a:r>
          </a:p>
        </p:txBody>
      </p:sp>
      <p:sp>
        <p:nvSpPr>
          <p:cNvPr id="5" name="Text Placeholder 4"/>
          <p:cNvSpPr>
            <a:spLocks noGrp="1"/>
          </p:cNvSpPr>
          <p:nvPr>
            <p:ph type="body" sz="quarter" idx="10" hasCustomPrompt="1"/>
          </p:nvPr>
        </p:nvSpPr>
        <p:spPr>
          <a:xfrm>
            <a:off x="457200" y="1693863"/>
            <a:ext cx="2514600" cy="4202112"/>
          </a:xfrm>
        </p:spPr>
        <p:txBody>
          <a:bodyPr/>
          <a:lstStyle>
            <a:lvl1pPr>
              <a:buClr>
                <a:srgbClr val="81DD00"/>
              </a:buClr>
              <a:defRPr/>
            </a:lvl1pPr>
            <a:lvl2pPr>
              <a:buClr>
                <a:srgbClr val="81DD00"/>
              </a:buClr>
              <a:defRPr/>
            </a:lvl2pPr>
            <a:lvl3pPr>
              <a:buClr>
                <a:srgbClr val="81DD00"/>
              </a:buClr>
              <a:defRPr/>
            </a:lvl3pPr>
            <a:lvl4pPr>
              <a:buClr>
                <a:srgbClr val="81DD00"/>
              </a:buClr>
              <a:defRPr/>
            </a:lvl4pPr>
            <a:lvl5pPr>
              <a:buClr>
                <a:srgbClr val="81DD00"/>
              </a:buClr>
              <a:defRPr/>
            </a:lvl5pPr>
          </a:lstStyle>
          <a:p>
            <a:pPr lvl="0"/>
            <a:r>
              <a:rPr lang="en-US" dirty="0"/>
              <a:t>First level </a:t>
            </a:r>
          </a:p>
          <a:p>
            <a:pPr lvl="2"/>
            <a:r>
              <a:rPr lang="en-US" dirty="0"/>
              <a:t>Second level</a:t>
            </a:r>
          </a:p>
          <a:p>
            <a:pPr lvl="3"/>
            <a:r>
              <a:rPr lang="en-US" dirty="0"/>
              <a:t>Third level</a:t>
            </a:r>
          </a:p>
          <a:p>
            <a:pPr lvl="4"/>
            <a:r>
              <a:rPr lang="en-US" dirty="0"/>
              <a:t>Fourth level</a:t>
            </a:r>
          </a:p>
        </p:txBody>
      </p:sp>
      <p:sp>
        <p:nvSpPr>
          <p:cNvPr id="7" name="Text Placeholder 4"/>
          <p:cNvSpPr>
            <a:spLocks noGrp="1"/>
          </p:cNvSpPr>
          <p:nvPr>
            <p:ph type="body" sz="quarter" idx="11" hasCustomPrompt="1"/>
          </p:nvPr>
        </p:nvSpPr>
        <p:spPr>
          <a:xfrm>
            <a:off x="6170613" y="1693863"/>
            <a:ext cx="2514600" cy="4202112"/>
          </a:xfrm>
        </p:spPr>
        <p:txBody>
          <a:bodyPr/>
          <a:lstStyle>
            <a:lvl1pPr>
              <a:buClr>
                <a:srgbClr val="81DD00"/>
              </a:buClr>
              <a:defRPr/>
            </a:lvl1pPr>
            <a:lvl2pPr>
              <a:buClr>
                <a:srgbClr val="81DD00"/>
              </a:buClr>
              <a:defRPr sz="1400"/>
            </a:lvl2pPr>
            <a:lvl3pPr>
              <a:buClr>
                <a:srgbClr val="81DD00"/>
              </a:buClr>
              <a:defRPr/>
            </a:lvl3pPr>
            <a:lvl4pPr>
              <a:buClr>
                <a:srgbClr val="81DD00"/>
              </a:buClr>
              <a:defRPr/>
            </a:lvl4pPr>
            <a:lvl5pPr>
              <a:buClr>
                <a:srgbClr val="81DD00"/>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2" hasCustomPrompt="1"/>
          </p:nvPr>
        </p:nvSpPr>
        <p:spPr>
          <a:xfrm>
            <a:off x="457993"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a:t>
            </a:r>
          </a:p>
        </p:txBody>
      </p:sp>
      <p:cxnSp>
        <p:nvCxnSpPr>
          <p:cNvPr id="8" name="Straight Connector 7"/>
          <p:cNvCxnSpPr/>
          <p:nvPr userDrawn="1"/>
        </p:nvCxnSpPr>
        <p:spPr>
          <a:xfrm>
            <a:off x="315468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
        <p:nvSpPr>
          <p:cNvPr id="9" name="Text Placeholder 4"/>
          <p:cNvSpPr>
            <a:spLocks noGrp="1"/>
          </p:cNvSpPr>
          <p:nvPr>
            <p:ph type="body" sz="quarter" idx="14" hasCustomPrompt="1"/>
          </p:nvPr>
        </p:nvSpPr>
        <p:spPr>
          <a:xfrm>
            <a:off x="3314700" y="1693863"/>
            <a:ext cx="2514600" cy="4202112"/>
          </a:xfrm>
        </p:spPr>
        <p:txBody>
          <a:bodyPr/>
          <a:lstStyle>
            <a:lvl1pPr>
              <a:buClr>
                <a:srgbClr val="81DD00"/>
              </a:buClr>
              <a:defRPr/>
            </a:lvl1pPr>
            <a:lvl2pPr>
              <a:buClr>
                <a:srgbClr val="81DD00"/>
              </a:buClr>
              <a:defRPr sz="1400"/>
            </a:lvl2pPr>
            <a:lvl3pPr>
              <a:buClr>
                <a:srgbClr val="81DD00"/>
              </a:buClr>
              <a:defRPr/>
            </a:lvl3pPr>
            <a:lvl4pPr>
              <a:buClr>
                <a:srgbClr val="81DD00"/>
              </a:buClr>
              <a:defRPr/>
            </a:lvl4pPr>
            <a:lvl5pPr>
              <a:buClr>
                <a:srgbClr val="81DD00"/>
              </a:buCl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598932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94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993" y="684213"/>
            <a:ext cx="8228013" cy="457200"/>
          </a:xfrm>
        </p:spPr>
        <p:txBody>
          <a:bodyPr>
            <a:noAutofit/>
          </a:bodyPr>
          <a:lstStyle>
            <a:lvl1pPr>
              <a:defRPr/>
            </a:lvl1pPr>
          </a:lstStyle>
          <a:p>
            <a:r>
              <a:rPr lang="en-US" dirty="0"/>
              <a:t>Blank slide: 1-line max [28pt]&gt;</a:t>
            </a:r>
          </a:p>
        </p:txBody>
      </p:sp>
      <p:sp>
        <p:nvSpPr>
          <p:cNvPr id="6" name="Text Placeholder 5"/>
          <p:cNvSpPr>
            <a:spLocks noGrp="1"/>
          </p:cNvSpPr>
          <p:nvPr>
            <p:ph type="body" sz="quarter" idx="10" hasCustomPrompt="1"/>
          </p:nvPr>
        </p:nvSpPr>
        <p:spPr>
          <a:xfrm>
            <a:off x="457200"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a:t>
            </a:r>
          </a:p>
        </p:txBody>
      </p:sp>
      <p:sp>
        <p:nvSpPr>
          <p:cNvPr id="7"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69754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ct Slide Stack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993" y="684213"/>
            <a:ext cx="8228013" cy="457200"/>
          </a:xfrm>
        </p:spPr>
        <p:txBody>
          <a:bodyPr>
            <a:noAutofit/>
          </a:bodyPr>
          <a:lstStyle>
            <a:lvl1pPr>
              <a:defRPr baseline="0"/>
            </a:lvl1pPr>
          </a:lstStyle>
          <a:p>
            <a:r>
              <a:rPr lang="en-US" dirty="0"/>
              <a:t>Fact slide stacked: 1-line max [28pt]</a:t>
            </a:r>
          </a:p>
        </p:txBody>
      </p:sp>
      <p:sp>
        <p:nvSpPr>
          <p:cNvPr id="7" name="Text Placeholder 4"/>
          <p:cNvSpPr>
            <a:spLocks noGrp="1"/>
          </p:cNvSpPr>
          <p:nvPr>
            <p:ph type="body" sz="quarter" idx="11" hasCustomPrompt="1"/>
          </p:nvPr>
        </p:nvSpPr>
        <p:spPr>
          <a:xfrm>
            <a:off x="4570413" y="1693863"/>
            <a:ext cx="3657600" cy="4202112"/>
          </a:xfrm>
        </p:spPr>
        <p:txBody>
          <a:bodyPr/>
          <a:lstStyle>
            <a:lvl1pPr>
              <a:buClr>
                <a:srgbClr val="81DD00"/>
              </a:buClr>
              <a:defRPr/>
            </a:lvl1pPr>
            <a:lvl2pPr marL="457200" indent="-228600">
              <a:buClr>
                <a:srgbClr val="81DD00"/>
              </a:buClr>
              <a:defRPr/>
            </a:lvl2pPr>
            <a:lvl3pPr marL="688975" indent="-231775">
              <a:buClr>
                <a:srgbClr val="81DD00"/>
              </a:buClr>
              <a:defRPr/>
            </a:lvl3pPr>
            <a:lvl4pPr marL="914400" indent="-225425">
              <a:buClr>
                <a:srgbClr val="81DD00"/>
              </a:buClr>
              <a:defRPr/>
            </a:lvl4pPr>
            <a:lvl5pPr marL="917575" indent="-228600">
              <a:buClr>
                <a:srgbClr val="81DD00"/>
              </a:buClr>
              <a:defRPr/>
            </a:lvl5pPr>
          </a:lstStyle>
          <a:p>
            <a:pPr lvl="0"/>
            <a:r>
              <a:rPr lang="en-US" dirty="0"/>
              <a:t>First level stand alone bullet</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2" hasCustomPrompt="1"/>
          </p:nvPr>
        </p:nvSpPr>
        <p:spPr>
          <a:xfrm>
            <a:off x="457200"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a:t>
            </a:r>
          </a:p>
        </p:txBody>
      </p:sp>
      <p:cxnSp>
        <p:nvCxnSpPr>
          <p:cNvPr id="8" name="Straight Connector 7"/>
          <p:cNvCxnSpPr/>
          <p:nvPr userDrawn="1"/>
        </p:nvCxnSpPr>
        <p:spPr>
          <a:xfrm>
            <a:off x="434340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3" hasCustomPrompt="1"/>
          </p:nvPr>
        </p:nvSpPr>
        <p:spPr>
          <a:xfrm>
            <a:off x="457200"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spTree>
    <p:extLst>
      <p:ext uri="{BB962C8B-B14F-4D97-AF65-F5344CB8AC3E}">
        <p14:creationId xmlns:p14="http://schemas.microsoft.com/office/powerpoint/2010/main" val="360278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ct slid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993" y="684213"/>
            <a:ext cx="8228013" cy="457200"/>
          </a:xfrm>
        </p:spPr>
        <p:txBody>
          <a:bodyPr>
            <a:noAutofit/>
          </a:bodyPr>
          <a:lstStyle>
            <a:lvl1pPr>
              <a:defRPr baseline="0"/>
            </a:lvl1pPr>
          </a:lstStyle>
          <a:p>
            <a:r>
              <a:rPr lang="en-US" dirty="0"/>
              <a:t>Fact slide columns: 1-line max [28pt]</a:t>
            </a:r>
          </a:p>
        </p:txBody>
      </p:sp>
      <p:sp>
        <p:nvSpPr>
          <p:cNvPr id="6" name="Text Placeholder 5"/>
          <p:cNvSpPr>
            <a:spLocks noGrp="1"/>
          </p:cNvSpPr>
          <p:nvPr>
            <p:ph type="body" sz="quarter" idx="12" hasCustomPrompt="1"/>
          </p:nvPr>
        </p:nvSpPr>
        <p:spPr>
          <a:xfrm>
            <a:off x="457200" y="1230313"/>
            <a:ext cx="8228013" cy="365760"/>
          </a:xfrm>
        </p:spPr>
        <p:txBody>
          <a:bodyPr/>
          <a:lstStyle>
            <a:lvl1pPr marL="0" indent="0">
              <a:buNone/>
              <a:defRPr b="0" baseline="0">
                <a:solidFill>
                  <a:schemeClr val="tx1">
                    <a:lumMod val="50000"/>
                    <a:lumOff val="50000"/>
                  </a:schemeClr>
                </a:solidFill>
              </a:defRPr>
            </a:lvl1pPr>
          </a:lstStyle>
          <a:p>
            <a:pPr lvl="0"/>
            <a:r>
              <a:rPr lang="en-US" dirty="0"/>
              <a:t>Optional subhead goes here.</a:t>
            </a:r>
          </a:p>
        </p:txBody>
      </p:sp>
      <p:sp>
        <p:nvSpPr>
          <p:cNvPr id="10" name="Text Placeholder 6"/>
          <p:cNvSpPr>
            <a:spLocks noGrp="1"/>
          </p:cNvSpPr>
          <p:nvPr>
            <p:ph type="body" sz="quarter" idx="13" hasCustomPrompt="1"/>
          </p:nvPr>
        </p:nvSpPr>
        <p:spPr>
          <a:xfrm>
            <a:off x="457993" y="6124893"/>
            <a:ext cx="8228013"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Notes: &lt;</a:t>
            </a:r>
            <a:r>
              <a:rPr lang="en-US" dirty="0" err="1"/>
              <a:t>tk</a:t>
            </a:r>
            <a:r>
              <a:rPr lang="en-US" dirty="0"/>
              <a:t>&gt;</a:t>
            </a:r>
          </a:p>
          <a:p>
            <a:pPr lvl="0"/>
            <a:r>
              <a:rPr lang="en-US" dirty="0"/>
              <a:t>Source: &lt;</a:t>
            </a:r>
            <a:r>
              <a:rPr lang="en-US" dirty="0" err="1"/>
              <a:t>tk</a:t>
            </a:r>
            <a:r>
              <a:rPr lang="en-US" dirty="0"/>
              <a:t>&gt;</a:t>
            </a:r>
          </a:p>
        </p:txBody>
      </p:sp>
      <p:cxnSp>
        <p:nvCxnSpPr>
          <p:cNvPr id="7" name="Straight Connector 6"/>
          <p:cNvCxnSpPr/>
          <p:nvPr userDrawn="1"/>
        </p:nvCxnSpPr>
        <p:spPr>
          <a:xfrm>
            <a:off x="4343400" y="1828800"/>
            <a:ext cx="0" cy="39319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69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age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684213"/>
            <a:ext cx="3657600" cy="457200"/>
          </a:xfrm>
        </p:spPr>
        <p:txBody>
          <a:bodyPr>
            <a:noAutofit/>
          </a:bodyPr>
          <a:lstStyle>
            <a:lvl1pPr>
              <a:defRPr baseline="0"/>
            </a:lvl1pPr>
          </a:lstStyle>
          <a:p>
            <a:r>
              <a:rPr lang="en-US" dirty="0"/>
              <a:t>Quote page w/ photo</a:t>
            </a:r>
          </a:p>
        </p:txBody>
      </p:sp>
      <p:sp>
        <p:nvSpPr>
          <p:cNvPr id="7" name="Text Placeholder 6"/>
          <p:cNvSpPr>
            <a:spLocks noGrp="1"/>
          </p:cNvSpPr>
          <p:nvPr>
            <p:ph type="body" sz="quarter" idx="13" hasCustomPrompt="1"/>
          </p:nvPr>
        </p:nvSpPr>
        <p:spPr>
          <a:xfrm>
            <a:off x="458788" y="6124893"/>
            <a:ext cx="3657600" cy="274320"/>
          </a:xfrm>
        </p:spPr>
        <p:txBody>
          <a:bodyPr bIns="0" anchor="b" anchorCtr="0"/>
          <a:lstStyle>
            <a:lvl1pPr marL="0" indent="0">
              <a:buNone/>
              <a:defRPr sz="900" baseline="0"/>
            </a:lvl1pPr>
            <a:lvl2pPr marL="168275" indent="0">
              <a:buNone/>
              <a:defRPr/>
            </a:lvl2pPr>
            <a:lvl3pPr marL="396875" indent="0">
              <a:buNone/>
              <a:defRPr/>
            </a:lvl3pPr>
            <a:lvl4pPr marL="625475" indent="0">
              <a:buNone/>
              <a:defRPr/>
            </a:lvl4pPr>
            <a:lvl5pPr marL="854075" indent="0">
              <a:buNone/>
              <a:defRPr/>
            </a:lvl5pPr>
          </a:lstStyle>
          <a:p>
            <a:pPr lvl="0"/>
            <a:r>
              <a:rPr lang="en-US" dirty="0"/>
              <a:t>Source: &lt;</a:t>
            </a:r>
            <a:r>
              <a:rPr lang="en-US" dirty="0" err="1"/>
              <a:t>tk</a:t>
            </a:r>
            <a:r>
              <a:rPr lang="en-US" dirty="0"/>
              <a:t>&gt;</a:t>
            </a:r>
          </a:p>
        </p:txBody>
      </p:sp>
      <p:sp>
        <p:nvSpPr>
          <p:cNvPr id="4" name="TextBox 3"/>
          <p:cNvSpPr txBox="1"/>
          <p:nvPr userDrawn="1"/>
        </p:nvSpPr>
        <p:spPr>
          <a:xfrm>
            <a:off x="457200" y="1392238"/>
            <a:ext cx="971550" cy="952500"/>
          </a:xfrm>
          <a:prstGeom prst="rect">
            <a:avLst/>
          </a:prstGeom>
          <a:noFill/>
        </p:spPr>
        <p:txBody>
          <a:bodyPr wrap="square" lIns="0" tIns="45720" rIns="0" bIns="45720" rtlCol="0">
            <a:noAutofit/>
          </a:bodyPr>
          <a:lstStyle/>
          <a:p>
            <a:pPr lvl="0"/>
            <a:r>
              <a:rPr lang="en-US" sz="11700" dirty="0">
                <a:solidFill>
                  <a:srgbClr val="81DD00"/>
                </a:solidFill>
              </a:rPr>
              <a:t>“</a:t>
            </a:r>
          </a:p>
        </p:txBody>
      </p:sp>
      <p:sp>
        <p:nvSpPr>
          <p:cNvPr id="9" name="Text Placeholder 5"/>
          <p:cNvSpPr>
            <a:spLocks noGrp="1"/>
          </p:cNvSpPr>
          <p:nvPr>
            <p:ph type="body" sz="quarter" idx="12" hasCustomPrompt="1"/>
          </p:nvPr>
        </p:nvSpPr>
        <p:spPr>
          <a:xfrm>
            <a:off x="457200" y="4798378"/>
            <a:ext cx="3657600" cy="365760"/>
          </a:xfrm>
        </p:spPr>
        <p:txBody>
          <a:bodyPr/>
          <a:lstStyle>
            <a:lvl1pPr marL="0" indent="0">
              <a:buNone/>
              <a:defRPr b="0" baseline="0">
                <a:gradFill>
                  <a:gsLst>
                    <a:gs pos="6000">
                      <a:srgbClr val="81DD00"/>
                    </a:gs>
                    <a:gs pos="51000">
                      <a:srgbClr val="00C78B"/>
                    </a:gs>
                    <a:gs pos="96000">
                      <a:srgbClr val="00B9E4"/>
                    </a:gs>
                  </a:gsLst>
                  <a:lin ang="0" scaled="1"/>
                </a:gradFill>
              </a:defRPr>
            </a:lvl1pPr>
          </a:lstStyle>
          <a:p>
            <a:pPr lvl="0"/>
            <a:r>
              <a:rPr lang="en-US" dirty="0"/>
              <a:t>First &amp; last name</a:t>
            </a:r>
          </a:p>
        </p:txBody>
      </p:sp>
      <p:sp>
        <p:nvSpPr>
          <p:cNvPr id="10" name="Text Placeholder 9"/>
          <p:cNvSpPr>
            <a:spLocks noGrp="1"/>
          </p:cNvSpPr>
          <p:nvPr>
            <p:ph type="body" sz="quarter" idx="14" hasCustomPrompt="1"/>
          </p:nvPr>
        </p:nvSpPr>
        <p:spPr>
          <a:xfrm>
            <a:off x="457200" y="2222737"/>
            <a:ext cx="3657600" cy="2019300"/>
          </a:xfrm>
        </p:spPr>
        <p:txBody>
          <a:bodyPr tIns="0" rIns="91440"/>
          <a:lstStyle>
            <a:lvl1pPr marL="0" indent="0">
              <a:buClr>
                <a:srgbClr val="81DD00"/>
              </a:buClr>
              <a:buFont typeface="Arial" panose="020B0604020202020204" pitchFamily="34" charset="0"/>
              <a:buNone/>
              <a:defRPr sz="1600" baseline="0"/>
            </a:lvl1pPr>
            <a:lvl2pPr marL="457200" indent="-228600">
              <a:buClr>
                <a:srgbClr val="81DD00"/>
              </a:buClr>
              <a:buFont typeface="Arial" panose="020B0604020202020204" pitchFamily="34" charset="0"/>
              <a:buChar char="•"/>
              <a:defRPr sz="1600"/>
            </a:lvl2pPr>
            <a:lvl3pPr marL="685800" indent="-228600">
              <a:buClr>
                <a:srgbClr val="81DD00"/>
              </a:buClr>
              <a:buFont typeface="Arial" panose="020B0604020202020204" pitchFamily="34" charset="0"/>
              <a:buChar char="•"/>
              <a:defRPr sz="1600"/>
            </a:lvl3pPr>
            <a:lvl4pPr marL="1028700" indent="-342900">
              <a:buFont typeface="Arial" panose="020B0604020202020204" pitchFamily="34" charset="0"/>
              <a:buChar char="•"/>
              <a:defRPr sz="1600"/>
            </a:lvl4pPr>
            <a:lvl5pPr marL="1257300" indent="-342900">
              <a:buFont typeface="Arial" panose="020B0604020202020204" pitchFamily="34" charset="0"/>
              <a:buChar char="•"/>
              <a:defRPr sz="1600"/>
            </a:lvl5pPr>
          </a:lstStyle>
          <a:p>
            <a:pPr lvl="0"/>
            <a:r>
              <a:rPr lang="en-US" dirty="0"/>
              <a:t>&lt;Insert text&gt;</a:t>
            </a:r>
          </a:p>
        </p:txBody>
      </p:sp>
    </p:spTree>
    <p:extLst>
      <p:ext uri="{BB962C8B-B14F-4D97-AF65-F5344CB8AC3E}">
        <p14:creationId xmlns:p14="http://schemas.microsoft.com/office/powerpoint/2010/main" val="333409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5120640" y="0"/>
            <a:ext cx="4023360" cy="731520"/>
            <a:chOff x="1371600" y="2286000"/>
            <a:chExt cx="4023360" cy="731520"/>
          </a:xfrm>
        </p:grpSpPr>
        <p:cxnSp>
          <p:nvCxnSpPr>
            <p:cNvPr id="8" name="Straight Connector 7"/>
            <p:cNvCxnSpPr/>
            <p:nvPr/>
          </p:nvCxnSpPr>
          <p:spPr>
            <a:xfrm flipV="1">
              <a:off x="1371600" y="2651760"/>
              <a:ext cx="402336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71600" y="2286000"/>
              <a:ext cx="402336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3736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0312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6888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3464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3192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344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9496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6616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97680" y="2286000"/>
              <a:ext cx="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371600" y="3017520"/>
              <a:ext cx="402336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160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3736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0312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6888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464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040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6616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3192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9768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6344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37160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3736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0312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46888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3464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20040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6616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93192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9768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63440" y="2286000"/>
              <a:ext cx="731520" cy="7315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71600" y="2286000"/>
              <a:ext cx="365760" cy="36576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029200" y="2651760"/>
              <a:ext cx="365760" cy="36576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29200" y="2289810"/>
              <a:ext cx="365760" cy="36576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71600" y="2651760"/>
              <a:ext cx="365760" cy="36576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993" y="684213"/>
            <a:ext cx="8228013" cy="4572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693863"/>
            <a:ext cx="8228013" cy="4202112"/>
          </a:xfrm>
          <a:prstGeom prst="rect">
            <a:avLst/>
          </a:prstGeom>
        </p:spPr>
        <p:txBody>
          <a:bodyPr vert="horz" lIns="0" tIns="45720" rIns="0" bIns="45720" rtlCol="0">
            <a:noAutofit/>
          </a:bodyPr>
          <a:lstStyle/>
          <a:p>
            <a:pPr lvl="0"/>
            <a:r>
              <a:rPr lang="en-US" dirty="0"/>
              <a:t>First level stand alone bullet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Slide Number Placeholder 5"/>
          <p:cNvSpPr txBox="1">
            <a:spLocks/>
          </p:cNvSpPr>
          <p:nvPr>
            <p:custDataLst>
              <p:tags r:id="rId16"/>
            </p:custDataLst>
          </p:nvPr>
        </p:nvSpPr>
        <p:spPr>
          <a:xfrm rot="5400000">
            <a:off x="8611586" y="108423"/>
            <a:ext cx="351448" cy="481450"/>
          </a:xfrm>
          <a:prstGeom prst="rect">
            <a:avLst/>
          </a:prstGeom>
        </p:spPr>
        <p:txBody>
          <a:bodyPr vert="vert270" lIns="91440" tIns="45720" rIns="91440" bIns="45720" rtlCol="0" anchor="ctr"/>
          <a:lstStyle>
            <a:defPPr>
              <a:defRPr lang="en-US"/>
            </a:defPPr>
            <a:lvl1pPr marL="0" algn="ctr" defTabSz="914400" rtl="0" eaLnBrk="1" latinLnBrk="0" hangingPunct="1">
              <a:defRPr lang="en-US" sz="2000" b="1" kern="1200" smtClean="0">
                <a:solidFill>
                  <a:srgbClr val="60606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83C57C-80DA-45D5-BFE5-7583B8192761}" type="slidenum">
              <a:rPr lang="en-US" smtClean="0"/>
              <a:pPr/>
              <a:t>‹#›</a:t>
            </a:fld>
            <a:endParaRPr lang="en-US" dirty="0"/>
          </a:p>
        </p:txBody>
      </p:sp>
      <p:sp>
        <p:nvSpPr>
          <p:cNvPr id="4" name="TextBox 3">
            <a:extLst>
              <a:ext uri="{FF2B5EF4-FFF2-40B4-BE49-F238E27FC236}">
                <a16:creationId xmlns:a16="http://schemas.microsoft.com/office/drawing/2014/main" id="{4AF96FBE-0958-4A4C-8F3A-3C2847CE2735}"/>
              </a:ext>
            </a:extLst>
          </p:cNvPr>
          <p:cNvSpPr txBox="1"/>
          <p:nvPr userDrawn="1"/>
        </p:nvSpPr>
        <p:spPr>
          <a:xfrm>
            <a:off x="474457" y="6605096"/>
            <a:ext cx="2018581" cy="345863"/>
          </a:xfrm>
          <a:prstGeom prst="rect">
            <a:avLst/>
          </a:prstGeom>
          <a:noFill/>
        </p:spPr>
        <p:txBody>
          <a:bodyPr wrap="square" lIns="0" tIns="45720" rIns="0" bIns="45720" rtlCol="0">
            <a:noAutofit/>
          </a:bodyPr>
          <a:lstStyle/>
          <a:p>
            <a:pPr>
              <a:buClr>
                <a:srgbClr val="FFFFFF"/>
              </a:buClr>
            </a:pPr>
            <a:r>
              <a:rPr lang="en-US" sz="850" b="1" dirty="0">
                <a:solidFill>
                  <a:schemeClr val="accent2">
                    <a:lumMod val="60000"/>
                    <a:lumOff val="40000"/>
                  </a:schemeClr>
                </a:solidFill>
                <a:latin typeface="+mj-lt"/>
                <a:cs typeface="Arial" pitchFamily="34" charset="0"/>
              </a:rPr>
              <a:t>©2020 BGOV LLC</a:t>
            </a: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417316" y="6448425"/>
            <a:ext cx="2322581" cy="212141"/>
          </a:xfrm>
          <a:prstGeom prst="rect">
            <a:avLst/>
          </a:prstGeom>
        </p:spPr>
      </p:pic>
    </p:spTree>
    <p:extLst>
      <p:ext uri="{BB962C8B-B14F-4D97-AF65-F5344CB8AC3E}">
        <p14:creationId xmlns:p14="http://schemas.microsoft.com/office/powerpoint/2010/main" val="272162227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4" r:id="rId4"/>
    <p:sldLayoutId id="2147483668" r:id="rId5"/>
    <p:sldLayoutId id="2147483662" r:id="rId6"/>
    <p:sldLayoutId id="2147483669" r:id="rId7"/>
    <p:sldLayoutId id="2147483670" r:id="rId8"/>
    <p:sldLayoutId id="2147483671" r:id="rId9"/>
    <p:sldLayoutId id="2147483672" r:id="rId10"/>
    <p:sldLayoutId id="2147483674" r:id="rId11"/>
    <p:sldLayoutId id="2147483675" r:id="rId12"/>
    <p:sldLayoutId id="2147483676" r:id="rId13"/>
    <p:sldLayoutId id="2147483677" r:id="rId14"/>
  </p:sldLayoutIdLst>
  <p:txStyles>
    <p:titleStyle>
      <a:lvl1pPr algn="l" defTabSz="914400" rtl="0" eaLnBrk="1" latinLnBrk="0" hangingPunct="1">
        <a:spcBef>
          <a:spcPct val="0"/>
        </a:spcBef>
        <a:buNone/>
        <a:defRPr sz="2800" b="1" kern="1200" cap="none" baseline="0">
          <a:solidFill>
            <a:schemeClr val="tx1"/>
          </a:solidFill>
          <a:latin typeface="Arial" pitchFamily="34" charset="0"/>
          <a:ea typeface="+mj-ea"/>
          <a:cs typeface="Arial" pitchFamily="34" charset="0"/>
        </a:defRPr>
      </a:lvl1pPr>
    </p:titleStyle>
    <p:body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8600" algn="l" defTabSz="914400" rtl="0" eaLnBrk="1" latinLnBrk="0" hangingPunct="1">
        <a:spcBef>
          <a:spcPts val="0"/>
        </a:spcBef>
        <a:buClr>
          <a:srgbClr val="81DD0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0"/>
        </a:spcBef>
        <a:buClr>
          <a:srgbClr val="81DD00"/>
        </a:buClr>
        <a:buFont typeface="Arial" pitchFamily="34" charset="0"/>
        <a:buChar char="•"/>
        <a:defRPr sz="140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arget="../media/image5.jpeg" Type="http://schemas.openxmlformats.org/officeDocument/2006/relationships/imag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bgov.com/core/news/#!/articles/PWM67YDWLU69"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www.nrcc.org/2019/02/08/nrcc-announces-55-offensive-targets-2020-cycle/"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dccc.org/frontline/"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ccc.org/memo-dccc-expands-offensive-battlefield-39-districts/" TargetMode="External"/><Relationship Id="rId2" Type="http://schemas.openxmlformats.org/officeDocument/2006/relationships/hyperlink" Target="https://dccc.org/democrats-go-offense-dccc-chairwoman-cheri-bustos-announces-initial-2020-offensive-battlefield/" TargetMode="External"/><Relationship Id="rId1" Type="http://schemas.openxmlformats.org/officeDocument/2006/relationships/slideLayout" Target="../slideLayouts/slideLayout13.xml"/><Relationship Id="rId4" Type="http://schemas.openxmlformats.org/officeDocument/2006/relationships/hyperlink" Target="https://dccc.org/wp-content/uploads/2020/01/01162020-Battlefield-Expansio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okpolitical.com/ratings/house-race-ratings"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gov.com/core/news/#!/articles/PORX836JTSE8"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bgov.com/core/news/#!/articles/Q3E8996JTSE8" TargetMode="External"/><Relationship Id="rId2" Type="http://schemas.openxmlformats.org/officeDocument/2006/relationships/hyperlink" Target="https://www.bgov.com/core/news/#!/articles/Q3HOGBDWLU6N"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www.bloomberg.com/graphics/2020-presidential-delegates-tracker/"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loomberg.com/graphics/2020-presidential-delegates-tracker/"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bloomberg.com/graphics/2020-presidential-delegates-tracker/"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okpolitical.com/sites/default/files/2019-11/EC%20102919.pdf" TargetMode="External"/><Relationship Id="rId2" Type="http://schemas.openxmlformats.org/officeDocument/2006/relationships/hyperlink" Target="https://www.cookpolitical.com/sites/default/files/2019-01/EC.pdf" TargetMode="Externa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www.cookpolitical.com/ratings/governor-race-ratings"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open.spotify.com/show/0UU44u97nIKRxG5hbpHll1"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www.stitcher.com/podcast/downballot-counts" TargetMode="External"/><Relationship Id="rId5" Type="http://schemas.openxmlformats.org/officeDocument/2006/relationships/hyperlink" Target="https://overcast.fm/itunes1495251500/downballot-counts" TargetMode="External"/><Relationship Id="rId4" Type="http://schemas.openxmlformats.org/officeDocument/2006/relationships/hyperlink" Target="https://podcasts.apple.com/us/podcast/downballot-counts/id149525150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bgov.com/core/u/XAlj1yYoAAA=" TargetMode="External"/><Relationship Id="rId2" Type="http://schemas.openxmlformats.org/officeDocument/2006/relationships/hyperlink" Target="https://www.bgov.com/core/u/XAli6yYoAAA=" TargetMode="External"/><Relationship Id="rId1" Type="http://schemas.openxmlformats.org/officeDocument/2006/relationships/slideLayout" Target="../slideLayouts/slideLayout10.xml"/><Relationship Id="rId4" Type="http://schemas.openxmlformats.org/officeDocument/2006/relationships/hyperlink" Target="https://about.bgov.com/podcasts/" TargetMode="External"/></Relationships>
</file>

<file path=ppt/slides/_rels/slide4.xml.rels><?xml version="1.0" encoding="UTF-8" standalone="yes" ?><Relationships xmlns="http://schemas.openxmlformats.org/package/2006/relationships"><Relationship Id="rId2" Target="../media/image3.jpeg" Type="http://schemas.openxmlformats.org/officeDocument/2006/relationships/image"/><Relationship Id="rId1" Target="../slideLayouts/slideLayout11.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cookpolitical.com/ratings/senate-race-rating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a:t>BGOV OnPoint: </a:t>
            </a:r>
            <a:br>
              <a:rPr lang="en-US" sz="3600" dirty="0"/>
            </a:br>
            <a:r>
              <a:rPr lang="en-US" dirty="0"/>
              <a:t>2020 Election Outlook</a:t>
            </a:r>
          </a:p>
        </p:txBody>
      </p:sp>
      <p:sp>
        <p:nvSpPr>
          <p:cNvPr id="6" name="Text Placeholder 10"/>
          <p:cNvSpPr txBox="1">
            <a:spLocks/>
          </p:cNvSpPr>
          <p:nvPr/>
        </p:nvSpPr>
        <p:spPr>
          <a:xfrm>
            <a:off x="317500" y="5942013"/>
            <a:ext cx="4030261" cy="228600"/>
          </a:xfrm>
          <a:prstGeom prst="rect">
            <a:avLst/>
          </a:prstGeom>
          <a:noFill/>
        </p:spPr>
        <p:txBody>
          <a:bodyPr lIns="0" tIns="0" rIns="0" bIns="0"/>
          <a:lstStyle>
            <a:lvl1pPr marL="342900" indent="-342900" algn="l" defTabSz="914400" rtl="0" eaLnBrk="1" latinLnBrk="0" hangingPunct="1">
              <a:spcBef>
                <a:spcPct val="20000"/>
              </a:spcBef>
              <a:buFont typeface="Arial" pitchFamily="34" charset="0"/>
              <a:buNone/>
              <a:defRPr sz="1400" b="1" kern="1200" baseline="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solidFill>
                  <a:schemeClr val="accent2"/>
                </a:solidFill>
                <a:latin typeface="Arial" pitchFamily="34" charset="0"/>
                <a:cs typeface="Arial" pitchFamily="34" charset="0"/>
              </a:rPr>
              <a:t>March 11, 2020</a:t>
            </a:r>
          </a:p>
        </p:txBody>
      </p:sp>
      <p:sp>
        <p:nvSpPr>
          <p:cNvPr id="17" name="Text Placeholder 10"/>
          <p:cNvSpPr txBox="1">
            <a:spLocks/>
          </p:cNvSpPr>
          <p:nvPr/>
        </p:nvSpPr>
        <p:spPr>
          <a:xfrm>
            <a:off x="317500" y="3242603"/>
            <a:ext cx="2743200" cy="2470810"/>
          </a:xfrm>
          <a:prstGeom prst="rect">
            <a:avLst/>
          </a:prstGeom>
        </p:spPr>
        <p:txBody>
          <a:bodyPr lIns="0" tIns="0" rIns="0" bIns="0" anchor="b"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baseline="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800" b="0" dirty="0">
                <a:gradFill>
                  <a:gsLst>
                    <a:gs pos="6000">
                      <a:srgbClr val="81DD00"/>
                    </a:gs>
                    <a:gs pos="51000">
                      <a:srgbClr val="00C78B"/>
                    </a:gs>
                    <a:gs pos="96000">
                      <a:srgbClr val="00B9E4"/>
                    </a:gs>
                  </a:gsLst>
                  <a:lin ang="0" scaled="1"/>
                </a:gradFill>
                <a:latin typeface="Arial" pitchFamily="34" charset="0"/>
                <a:cs typeface="Arial" pitchFamily="34" charset="0"/>
              </a:rPr>
              <a:t>By Bloomberg Staff</a:t>
            </a:r>
          </a:p>
          <a:p>
            <a:pPr>
              <a:spcBef>
                <a:spcPts val="0"/>
              </a:spcBef>
              <a:defRPr/>
            </a:pPr>
            <a:r>
              <a:rPr lang="en-US" sz="1400" b="0" dirty="0">
                <a:solidFill>
                  <a:schemeClr val="accent2"/>
                </a:solidFill>
                <a:latin typeface="Arial" pitchFamily="34" charset="0"/>
                <a:cs typeface="Arial" pitchFamily="34" charset="0"/>
              </a:rPr>
              <a:t>bgoveditors@bgov.com</a:t>
            </a:r>
          </a:p>
        </p:txBody>
      </p:sp>
    </p:spTree>
    <p:extLst>
      <p:ext uri="{BB962C8B-B14F-4D97-AF65-F5344CB8AC3E}">
        <p14:creationId xmlns:p14="http://schemas.microsoft.com/office/powerpoint/2010/main" val="145380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2020 Democratic-Held Senate Seats</a:t>
            </a:r>
          </a:p>
        </p:txBody>
      </p:sp>
      <p:graphicFrame>
        <p:nvGraphicFramePr>
          <p:cNvPr id="6" name="Table 5"/>
          <p:cNvGraphicFramePr>
            <a:graphicFrameLocks noGrp="1"/>
          </p:cNvGraphicFramePr>
          <p:nvPr>
            <p:extLst>
              <p:ext uri="{D42A27DB-BD31-4B8C-83A1-F6EECF244321}">
                <p14:modId xmlns:p14="http://schemas.microsoft.com/office/powerpoint/2010/main" val="2868478635"/>
              </p:ext>
            </p:extLst>
          </p:nvPr>
        </p:nvGraphicFramePr>
        <p:xfrm>
          <a:off x="457200" y="1481328"/>
          <a:ext cx="8123207" cy="4338395"/>
        </p:xfrm>
        <a:graphic>
          <a:graphicData uri="http://schemas.openxmlformats.org/drawingml/2006/table">
            <a:tbl>
              <a:tblPr firstRow="1" bandRow="1">
                <a:tableStyleId>{B301B821-A1FF-4177-AEE7-76D212191A09}</a:tableStyleId>
              </a:tblPr>
              <a:tblGrid>
                <a:gridCol w="1843177">
                  <a:extLst>
                    <a:ext uri="{9D8B030D-6E8A-4147-A177-3AD203B41FA5}">
                      <a16:colId xmlns:a16="http://schemas.microsoft.com/office/drawing/2014/main" val="20000"/>
                    </a:ext>
                  </a:extLst>
                </a:gridCol>
                <a:gridCol w="1256006">
                  <a:extLst>
                    <a:ext uri="{9D8B030D-6E8A-4147-A177-3AD203B41FA5}">
                      <a16:colId xmlns:a16="http://schemas.microsoft.com/office/drawing/2014/main" val="20001"/>
                    </a:ext>
                  </a:extLst>
                </a:gridCol>
                <a:gridCol w="1256006">
                  <a:extLst>
                    <a:ext uri="{9D8B030D-6E8A-4147-A177-3AD203B41FA5}">
                      <a16:colId xmlns:a16="http://schemas.microsoft.com/office/drawing/2014/main" val="20002"/>
                    </a:ext>
                  </a:extLst>
                </a:gridCol>
                <a:gridCol w="1256006">
                  <a:extLst>
                    <a:ext uri="{9D8B030D-6E8A-4147-A177-3AD203B41FA5}">
                      <a16:colId xmlns:a16="http://schemas.microsoft.com/office/drawing/2014/main" val="20003"/>
                    </a:ext>
                  </a:extLst>
                </a:gridCol>
                <a:gridCol w="1256006">
                  <a:extLst>
                    <a:ext uri="{9D8B030D-6E8A-4147-A177-3AD203B41FA5}">
                      <a16:colId xmlns:a16="http://schemas.microsoft.com/office/drawing/2014/main" val="20004"/>
                    </a:ext>
                  </a:extLst>
                </a:gridCol>
                <a:gridCol w="1256006">
                  <a:extLst>
                    <a:ext uri="{9D8B030D-6E8A-4147-A177-3AD203B41FA5}">
                      <a16:colId xmlns:a16="http://schemas.microsoft.com/office/drawing/2014/main" val="20005"/>
                    </a:ext>
                  </a:extLst>
                </a:gridCol>
              </a:tblGrid>
              <a:tr h="316523">
                <a:tc>
                  <a:txBody>
                    <a:bodyPr/>
                    <a:lstStyle/>
                    <a:p>
                      <a:pPr marL="0" marR="0" algn="l">
                        <a:lnSpc>
                          <a:spcPct val="107000"/>
                        </a:lnSpc>
                        <a:spcBef>
                          <a:spcPts val="0"/>
                        </a:spcBef>
                        <a:spcAft>
                          <a:spcPts val="0"/>
                        </a:spcAft>
                      </a:pPr>
                      <a:r>
                        <a:rPr lang="en-US" sz="1000" dirty="0">
                          <a:effectLst/>
                        </a:rPr>
                        <a:t>Incumbent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ctr"/>
                      <a:r>
                        <a:rPr lang="en-US" sz="1000" u="none" strike="noStrike" dirty="0">
                          <a:effectLst/>
                        </a:rPr>
                        <a:t>2016 </a:t>
                      </a:r>
                      <a:br>
                        <a:rPr lang="en-US" sz="1000" u="none" strike="noStrike" dirty="0">
                          <a:effectLst/>
                        </a:rPr>
                      </a:br>
                      <a:r>
                        <a:rPr lang="en-US" sz="1000" u="none" strike="noStrike" dirty="0">
                          <a:effectLst/>
                        </a:rPr>
                        <a:t>Presidential</a:t>
                      </a:r>
                      <a:r>
                        <a:rPr lang="en-US" sz="1000" u="none" strike="noStrike" baseline="0" dirty="0">
                          <a:effectLst/>
                        </a:rPr>
                        <a:t> </a:t>
                      </a:r>
                      <a:r>
                        <a:rPr lang="en-US" sz="1000" u="none" strike="noStrike" dirty="0">
                          <a:effectLst/>
                        </a:rPr>
                        <a:t>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2016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a:t>
                      </a:r>
                      <a:br>
                        <a:rPr lang="en-US" sz="1000" u="none" strike="noStrike" dirty="0">
                          <a:effectLst/>
                        </a:rPr>
                      </a:br>
                      <a:r>
                        <a:rPr lang="en-US" sz="1000" u="none" strike="noStrike" dirty="0">
                          <a:effectLst/>
                        </a:rPr>
                        <a:t>Presidential</a:t>
                      </a:r>
                      <a:r>
                        <a:rPr lang="en-US" sz="1000" u="none" strike="noStrike" baseline="0" dirty="0">
                          <a:effectLst/>
                        </a:rPr>
                        <a:t> 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Cash on</a:t>
                      </a:r>
                      <a:r>
                        <a:rPr lang="en-US" sz="1000" u="none" strike="noStrike" baseline="0" dirty="0">
                          <a:effectLst/>
                        </a:rPr>
                        <a:t> Hand</a:t>
                      </a:r>
                      <a:br>
                        <a:rPr lang="en-US" sz="1000" u="none" strike="noStrike" baseline="0" dirty="0">
                          <a:effectLst/>
                        </a:rPr>
                      </a:br>
                      <a:r>
                        <a:rPr lang="en-US" sz="1000" u="none" strike="noStrike" dirty="0">
                          <a:effectLst/>
                        </a:rPr>
                        <a:t>(Dec. 31)</a:t>
                      </a:r>
                      <a:endParaRPr lang="en-US" sz="1000" b="1" i="0" u="none" strike="noStrike" dirty="0">
                        <a:solidFill>
                          <a:schemeClr val="tx1"/>
                        </a:solidFill>
                        <a:effectLst/>
                        <a:latin typeface="+mn-lt"/>
                      </a:endParaRPr>
                    </a:p>
                  </a:txBody>
                  <a:tcPr anchor="ctr"/>
                </a:tc>
                <a:extLst>
                  <a:ext uri="{0D108BD9-81ED-4DB2-BD59-A6C34878D82A}">
                    <a16:rowId xmlns:a16="http://schemas.microsoft.com/office/drawing/2014/main" val="10000"/>
                  </a:ext>
                </a:extLst>
              </a:tr>
              <a:tr h="316523">
                <a:tc>
                  <a:txBody>
                    <a:bodyPr/>
                    <a:lstStyle/>
                    <a:p>
                      <a:pPr marL="0" marR="0" algn="l">
                        <a:lnSpc>
                          <a:spcPct val="107000"/>
                        </a:lnSpc>
                        <a:spcBef>
                          <a:spcPts val="0"/>
                        </a:spcBef>
                        <a:spcAft>
                          <a:spcPts val="0"/>
                        </a:spcAft>
                      </a:pPr>
                      <a:r>
                        <a:rPr lang="en-US" sz="1000" dirty="0">
                          <a:effectLst/>
                          <a:latin typeface="+mn-lt"/>
                        </a:rPr>
                        <a:t>Doug Jones (Ala.)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27.7%</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22.2%</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$7,422,821</a:t>
                      </a:r>
                    </a:p>
                  </a:txBody>
                  <a:tcPr marL="9525" marR="9525" marT="9525" marB="0" anchor="ctr"/>
                </a:tc>
                <a:extLst>
                  <a:ext uri="{0D108BD9-81ED-4DB2-BD59-A6C34878D82A}">
                    <a16:rowId xmlns:a16="http://schemas.microsoft.com/office/drawing/2014/main" val="10001"/>
                  </a:ext>
                </a:extLst>
              </a:tr>
              <a:tr h="31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Chris Coons (Del.)</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11.4%</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18.6%</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$2,647,091</a:t>
                      </a:r>
                    </a:p>
                  </a:txBody>
                  <a:tcPr marL="9525" marR="9525" marT="9525" marB="0" anchor="ctr"/>
                </a:tc>
                <a:extLst>
                  <a:ext uri="{0D108BD9-81ED-4DB2-BD59-A6C34878D82A}">
                    <a16:rowId xmlns:a16="http://schemas.microsoft.com/office/drawing/2014/main" val="10002"/>
                  </a:ext>
                </a:extLst>
              </a:tr>
              <a:tr h="31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Dick Durbin (Ill.)</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17.1%</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16.9%</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$4,636,452</a:t>
                      </a:r>
                    </a:p>
                  </a:txBody>
                  <a:tcPr marL="9525" marR="9525" marT="9525" marB="0" anchor="ctr"/>
                </a:tc>
                <a:extLst>
                  <a:ext uri="{0D108BD9-81ED-4DB2-BD59-A6C34878D82A}">
                    <a16:rowId xmlns:a16="http://schemas.microsoft.com/office/drawing/2014/main" val="10003"/>
                  </a:ext>
                </a:extLst>
              </a:tr>
              <a:tr h="31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Ed Markey (Mass.)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27.2%</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23.1%</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$4,550,451</a:t>
                      </a:r>
                    </a:p>
                  </a:txBody>
                  <a:tcPr marL="9525" marR="9525" marT="9525" marB="0" anchor="ctr"/>
                </a:tc>
                <a:extLst>
                  <a:ext uri="{0D108BD9-81ED-4DB2-BD59-A6C34878D82A}">
                    <a16:rowId xmlns:a16="http://schemas.microsoft.com/office/drawing/2014/main" val="10004"/>
                  </a:ext>
                </a:extLst>
              </a:tr>
              <a:tr h="31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Gary Peters (Mich.)</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0.2%</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9.5%</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$8,036,796</a:t>
                      </a:r>
                    </a:p>
                  </a:txBody>
                  <a:tcPr marL="9525" marR="9525" marT="9525" marB="0" anchor="ctr"/>
                </a:tc>
                <a:extLst>
                  <a:ext uri="{0D108BD9-81ED-4DB2-BD59-A6C34878D82A}">
                    <a16:rowId xmlns:a16="http://schemas.microsoft.com/office/drawing/2014/main" val="10005"/>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kern="1200" dirty="0">
                          <a:effectLst/>
                          <a:latin typeface="+mn-lt"/>
                        </a:rPr>
                        <a:t>Tina Smith (Minn.)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1.5%</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7.7%</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$3,623,188</a:t>
                      </a:r>
                    </a:p>
                  </a:txBody>
                  <a:tcPr marL="9525" marR="9525" marT="9525" marB="0" anchor="ctr"/>
                </a:tc>
                <a:extLst>
                  <a:ext uri="{0D108BD9-81ED-4DB2-BD59-A6C34878D82A}">
                    <a16:rowId xmlns:a16="http://schemas.microsoft.com/office/drawing/2014/main" val="10006"/>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Jeanne Shaheen (N.H.)</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0.4%</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5.6%</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$5,757,662</a:t>
                      </a:r>
                    </a:p>
                  </a:txBody>
                  <a:tcPr marL="9525" marR="9525" marT="9525" marB="0" anchor="ctr"/>
                </a:tc>
                <a:extLst>
                  <a:ext uri="{0D108BD9-81ED-4DB2-BD59-A6C34878D82A}">
                    <a16:rowId xmlns:a16="http://schemas.microsoft.com/office/drawing/2014/main" val="10009"/>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Cory Booker (N.J.)</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14.1%</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17.8%</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$53,551</a:t>
                      </a:r>
                    </a:p>
                  </a:txBody>
                  <a:tcPr marL="9525" marR="9525" marT="9525" marB="0" anchor="ctr"/>
                </a:tc>
                <a:extLst>
                  <a:ext uri="{0D108BD9-81ED-4DB2-BD59-A6C34878D82A}">
                    <a16:rowId xmlns:a16="http://schemas.microsoft.com/office/drawing/2014/main" val="10007"/>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Open (N.M.)</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8.2%</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10.1%</a:t>
                      </a:r>
                      <a:endParaRPr lang="en-US" sz="1000" b="0" i="0" u="none" strike="noStrike" dirty="0">
                        <a:solidFill>
                          <a:schemeClr val="tx1"/>
                        </a:solidFill>
                        <a:effectLst/>
                        <a:latin typeface="+mn-lt"/>
                      </a:endParaRPr>
                    </a:p>
                  </a:txBody>
                  <a:tcPr anchor="ctr"/>
                </a:tc>
                <a:tc>
                  <a:txBody>
                    <a:bodyPr/>
                    <a:lstStyle/>
                    <a:p>
                      <a:pPr algn="r" fontAlgn="b"/>
                      <a:r>
                        <a:rPr lang="en-US" sz="1000" u="none" strike="noStrike" dirty="0">
                          <a:solidFill>
                            <a:schemeClr val="tx1"/>
                          </a:solidFill>
                          <a:effectLst/>
                          <a:latin typeface="+mn-lt"/>
                        </a:rPr>
                        <a:t>N/A </a:t>
                      </a:r>
                      <a:endParaRPr lang="en-US" sz="1000" b="0" i="0" u="none" strike="noStrike" dirty="0">
                        <a:solidFill>
                          <a:schemeClr val="tx1"/>
                        </a:solidFill>
                        <a:effectLst/>
                        <a:latin typeface="+mn-lt"/>
                      </a:endParaRPr>
                    </a:p>
                  </a:txBody>
                  <a:tcPr anchor="ctr"/>
                </a:tc>
                <a:extLst>
                  <a:ext uri="{0D108BD9-81ED-4DB2-BD59-A6C34878D82A}">
                    <a16:rowId xmlns:a16="http://schemas.microsoft.com/office/drawing/2014/main" val="10008"/>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Jeff Merkley (Ore.)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11.0%</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12.1%</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$3,222,344</a:t>
                      </a:r>
                    </a:p>
                  </a:txBody>
                  <a:tcPr marL="9525" marR="9525" marT="9525" marB="0" anchor="ctr"/>
                </a:tc>
                <a:extLst>
                  <a:ext uri="{0D108BD9-81ED-4DB2-BD59-A6C34878D82A}">
                    <a16:rowId xmlns:a16="http://schemas.microsoft.com/office/drawing/2014/main" val="10010"/>
                  </a:ext>
                </a:extLst>
              </a:tr>
              <a:tr h="30800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Jack Reed (R.I.)</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15.5%</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27.5%</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$2,832,024</a:t>
                      </a:r>
                    </a:p>
                  </a:txBody>
                  <a:tcPr marL="9525" marR="9525" marT="9525" marB="0" anchor="ctr"/>
                </a:tc>
                <a:extLst>
                  <a:ext uri="{0D108BD9-81ED-4DB2-BD59-A6C34878D82A}">
                    <a16:rowId xmlns:a16="http://schemas.microsoft.com/office/drawing/2014/main" val="10011"/>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Mark Warner (Va.)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5.3%</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3.9%</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$7,459,886</a:t>
                      </a:r>
                    </a:p>
                  </a:txBody>
                  <a:tcPr marL="9525" marR="9525" marT="9525" marB="0" anchor="ctr"/>
                </a:tc>
                <a:extLst>
                  <a:ext uri="{0D108BD9-81ED-4DB2-BD59-A6C34878D82A}">
                    <a16:rowId xmlns:a16="http://schemas.microsoft.com/office/drawing/2014/main" val="10012"/>
                  </a:ext>
                </a:extLst>
              </a:tr>
            </a:tbl>
          </a:graphicData>
        </a:graphic>
      </p:graphicFrame>
      <p:sp>
        <p:nvSpPr>
          <p:cNvPr id="7" name="TextBox 6"/>
          <p:cNvSpPr txBox="1"/>
          <p:nvPr/>
        </p:nvSpPr>
        <p:spPr>
          <a:xfrm>
            <a:off x="457200" y="5943600"/>
            <a:ext cx="8119872" cy="457200"/>
          </a:xfrm>
          <a:prstGeom prst="rect">
            <a:avLst/>
          </a:prstGeom>
          <a:noFill/>
        </p:spPr>
        <p:txBody>
          <a:bodyPr wrap="square" lIns="0" tIns="45720" rIns="0" bIns="45720" rtlCol="0">
            <a:noAutofit/>
          </a:bodyPr>
          <a:lstStyle/>
          <a:p>
            <a:pPr>
              <a:buClr>
                <a:srgbClr val="FFFFFF"/>
              </a:buClr>
            </a:pPr>
            <a:r>
              <a:rPr lang="en-US" sz="1000" dirty="0">
                <a:latin typeface="Arial" pitchFamily="34" charset="0"/>
                <a:cs typeface="Arial" pitchFamily="34" charset="0"/>
              </a:rPr>
              <a:t>Source: Bloomberg Government; Federal Election Commission</a:t>
            </a:r>
          </a:p>
          <a:p>
            <a:pPr>
              <a:buClr>
                <a:srgbClr val="FFFFFF"/>
              </a:buClr>
            </a:pPr>
            <a:r>
              <a:rPr lang="en-US" sz="1000" dirty="0">
                <a:latin typeface="Arial" pitchFamily="34" charset="0"/>
                <a:cs typeface="Arial" pitchFamily="34" charset="0"/>
              </a:rPr>
              <a:t>Notes: </a:t>
            </a:r>
            <a:r>
              <a:rPr lang="en-US" sz="1000" dirty="0"/>
              <a:t>Tom Udall (D-N.M.) is retiring; Jones’ cash-on-hand total is current to Feb. 12, Durbin’s to Feb. 26</a:t>
            </a:r>
            <a:endParaRPr lang="en-US" sz="1000" dirty="0">
              <a:solidFill>
                <a:srgbClr val="000000"/>
              </a:solidFill>
              <a:latin typeface="Arial" pitchFamily="34" charset="0"/>
              <a:cs typeface="Arial" pitchFamily="34" charset="0"/>
            </a:endParaRPr>
          </a:p>
          <a:p>
            <a:pPr>
              <a:buClr>
                <a:srgbClr val="FFFFFF"/>
              </a:buClr>
            </a:pP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7896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Senate Women in the Balance</a:t>
            </a:r>
          </a:p>
        </p:txBody>
      </p:sp>
      <p:sp>
        <p:nvSpPr>
          <p:cNvPr id="3" name="Text Placeholder 2"/>
          <p:cNvSpPr>
            <a:spLocks noGrp="1"/>
          </p:cNvSpPr>
          <p:nvPr>
            <p:ph type="body" sz="quarter" idx="10"/>
          </p:nvPr>
        </p:nvSpPr>
        <p:spPr>
          <a:xfrm>
            <a:off x="455612" y="1250302"/>
            <a:ext cx="8429596" cy="1550771"/>
          </a:xfrm>
        </p:spPr>
        <p:txBody>
          <a:bodyPr/>
          <a:lstStyle/>
          <a:p>
            <a:pPr marL="0" indent="0">
              <a:buNone/>
            </a:pPr>
            <a:r>
              <a:rPr lang="en-US" dirty="0">
                <a:solidFill>
                  <a:schemeClr val="tx1">
                    <a:lumMod val="50000"/>
                    <a:lumOff val="50000"/>
                  </a:schemeClr>
                </a:solidFill>
              </a:rPr>
              <a:t>There are 26 women in the Senate, or 26% of the membership. Two of the 17 Democratic women and six of the nine Republican women are on the ballot this year.</a:t>
            </a:r>
          </a:p>
        </p:txBody>
      </p:sp>
      <p:pic>
        <p:nvPicPr>
          <p:cNvPr id="5" name="Picture 4" descr="A picture containing text, map&#10;&#10;Description automatically generated">
            <a:extLst>
              <a:ext uri="{FF2B5EF4-FFF2-40B4-BE49-F238E27FC236}">
                <a16:creationId xmlns:a16="http://schemas.microsoft.com/office/drawing/2014/main" id="{CEF89E5C-15D1-4139-AC38-7E9F6CFDE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552" r="1504" b="14555"/>
          <a:stretch/>
        </p:blipFill>
        <p:spPr>
          <a:xfrm>
            <a:off x="258793" y="2114682"/>
            <a:ext cx="8885208" cy="3884491"/>
          </a:xfrm>
          <a:prstGeom prst="rect">
            <a:avLst/>
          </a:prstGeom>
        </p:spPr>
      </p:pic>
      <p:sp>
        <p:nvSpPr>
          <p:cNvPr id="6" name="Text Placeholder 4">
            <a:extLst>
              <a:ext uri="{FF2B5EF4-FFF2-40B4-BE49-F238E27FC236}">
                <a16:creationId xmlns:a16="http://schemas.microsoft.com/office/drawing/2014/main" id="{08206132-3C1A-4DD5-B9FB-E491FEF15C9A}"/>
              </a:ext>
            </a:extLst>
          </p:cNvPr>
          <p:cNvSpPr txBox="1">
            <a:spLocks/>
          </p:cNvSpPr>
          <p:nvPr/>
        </p:nvSpPr>
        <p:spPr>
          <a:xfrm>
            <a:off x="457197" y="6314400"/>
            <a:ext cx="8228013" cy="274320"/>
          </a:xfrm>
          <a:prstGeom prst="rect">
            <a:avLst/>
          </a:prstGeom>
        </p:spPr>
        <p:txBody>
          <a:bodyPr vert="horz" lIns="0" tIns="45720" rIns="0" bIns="0" rtlCol="0" anchor="b" anchorCtr="0">
            <a:noAutofit/>
          </a:bodyPr>
          <a:lstStyle>
            <a:lvl1pPr marL="0" indent="0" algn="l" defTabSz="914400" rtl="0" eaLnBrk="1" latinLnBrk="0" hangingPunct="1">
              <a:spcBef>
                <a:spcPts val="0"/>
              </a:spcBef>
              <a:buClr>
                <a:srgbClr val="81DD00"/>
              </a:buClr>
              <a:buFont typeface="Arial" panose="020B0604020202020204" pitchFamily="34" charset="0"/>
              <a:buNone/>
              <a:defRPr kumimoji="0" lang="en-US" sz="900" b="0" i="0" u="none" strike="noStrike" kern="1200" cap="none" spc="0" normalizeH="0" baseline="0">
                <a:ln>
                  <a:noFill/>
                </a:ln>
                <a:solidFill>
                  <a:srgbClr val="000000"/>
                </a:solidFill>
                <a:effectLst/>
                <a:uLnTx/>
                <a:uFillTx/>
                <a:latin typeface="Arial" pitchFamily="34" charset="0"/>
                <a:ea typeface="+mn-ea"/>
                <a:cs typeface="Arial" pitchFamily="34" charset="0"/>
              </a:defRPr>
            </a:lvl1pPr>
            <a:lvl2pPr marL="168275" indent="0" algn="l" defTabSz="914400" rtl="0" eaLnBrk="1" latinLnBrk="0" hangingPunct="1">
              <a:spcBef>
                <a:spcPts val="0"/>
              </a:spcBef>
              <a:buClr>
                <a:srgbClr val="81DD00"/>
              </a:buClr>
              <a:buFont typeface="Arial" panose="020B0604020202020204" pitchFamily="34" charset="0"/>
              <a:buNone/>
              <a:defRPr sz="1600" kern="1200">
                <a:solidFill>
                  <a:schemeClr val="tx1"/>
                </a:solidFill>
                <a:latin typeface="Arial" pitchFamily="34" charset="0"/>
                <a:ea typeface="+mn-ea"/>
                <a:cs typeface="Arial" pitchFamily="34" charset="0"/>
              </a:defRPr>
            </a:lvl2pPr>
            <a:lvl3pPr marL="396875" indent="0" algn="l" defTabSz="914400" rtl="0" eaLnBrk="1" latinLnBrk="0" hangingPunct="1">
              <a:spcBef>
                <a:spcPts val="0"/>
              </a:spcBef>
              <a:buClr>
                <a:srgbClr val="81DD00"/>
              </a:buClr>
              <a:buFont typeface="Arial" pitchFamily="34" charset="0"/>
              <a:buNone/>
              <a:defRPr sz="1400" kern="1200">
                <a:solidFill>
                  <a:schemeClr val="tx1"/>
                </a:solidFill>
                <a:latin typeface="Arial" pitchFamily="34" charset="0"/>
                <a:ea typeface="+mn-ea"/>
                <a:cs typeface="Arial" pitchFamily="34" charset="0"/>
              </a:defRPr>
            </a:lvl3pPr>
            <a:lvl4pPr marL="625475" indent="0" algn="l" defTabSz="914400" rtl="0" eaLnBrk="1" latinLnBrk="0" hangingPunct="1">
              <a:spcBef>
                <a:spcPts val="0"/>
              </a:spcBef>
              <a:buClr>
                <a:srgbClr val="81DD00"/>
              </a:buClr>
              <a:buFont typeface="Arial" panose="020B0604020202020204" pitchFamily="34" charset="0"/>
              <a:buNone/>
              <a:tabLst/>
              <a:defRPr sz="1400" kern="1200">
                <a:solidFill>
                  <a:schemeClr val="tx1"/>
                </a:solidFill>
                <a:latin typeface="Arial" pitchFamily="34" charset="0"/>
                <a:ea typeface="+mn-ea"/>
                <a:cs typeface="Arial" pitchFamily="34" charset="0"/>
              </a:defRPr>
            </a:lvl4pPr>
            <a:lvl5pPr marL="854075" indent="0" algn="l" defTabSz="914400" rtl="0" eaLnBrk="1" latinLnBrk="0" hangingPunct="1">
              <a:spcBef>
                <a:spcPts val="0"/>
              </a:spcBef>
              <a:buClr>
                <a:srgbClr val="81DD00"/>
              </a:buClr>
              <a:buFont typeface="Arial" pitchFamily="34" charset="0"/>
              <a:buNone/>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Note: Data of March 11</a:t>
            </a:r>
          </a:p>
        </p:txBody>
      </p:sp>
    </p:spTree>
    <p:extLst>
      <p:ext uri="{BB962C8B-B14F-4D97-AF65-F5344CB8AC3E}">
        <p14:creationId xmlns:p14="http://schemas.microsoft.com/office/powerpoint/2010/main" val="346803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77054"/>
          </a:xfrm>
        </p:spPr>
        <p:txBody>
          <a:bodyPr/>
          <a:lstStyle/>
          <a:p>
            <a:r>
              <a:rPr lang="en-US" dirty="0"/>
              <a:t>Big Picture on 2020 House Races</a:t>
            </a:r>
          </a:p>
        </p:txBody>
      </p:sp>
      <p:sp>
        <p:nvSpPr>
          <p:cNvPr id="3" name="Text Placeholder 2"/>
          <p:cNvSpPr>
            <a:spLocks noGrp="1"/>
          </p:cNvSpPr>
          <p:nvPr>
            <p:ph type="body" sz="quarter" idx="10"/>
          </p:nvPr>
        </p:nvSpPr>
        <p:spPr>
          <a:xfrm>
            <a:off x="455612" y="1376362"/>
            <a:ext cx="8429596" cy="1424711"/>
          </a:xfrm>
        </p:spPr>
        <p:txBody>
          <a:bodyPr/>
          <a:lstStyle/>
          <a:p>
            <a:pPr marL="0" indent="0">
              <a:buClr>
                <a:srgbClr val="0070C0"/>
              </a:buClr>
              <a:buNone/>
            </a:pPr>
            <a:r>
              <a:rPr lang="en-US" b="1" dirty="0">
                <a:solidFill>
                  <a:schemeClr val="tx1"/>
                </a:solidFill>
              </a:rPr>
              <a:t>All 435 House seats are up in 2020</a:t>
            </a:r>
          </a:p>
          <a:p>
            <a:pPr>
              <a:buClr>
                <a:srgbClr val="0070C0"/>
              </a:buClr>
            </a:pPr>
            <a:r>
              <a:rPr lang="en-US" dirty="0">
                <a:solidFill>
                  <a:schemeClr val="tx1"/>
                </a:solidFill>
              </a:rPr>
              <a:t>Democrats are defending their majority after a net gain of 40 seats in 2018 election </a:t>
            </a:r>
          </a:p>
          <a:p>
            <a:pPr>
              <a:buClr>
                <a:srgbClr val="0070C0"/>
              </a:buClr>
            </a:pPr>
            <a:r>
              <a:rPr lang="en-US" dirty="0">
                <a:solidFill>
                  <a:schemeClr val="tx1"/>
                </a:solidFill>
              </a:rPr>
              <a:t>Republicans would need to net around 18 seats to flip the chamber</a:t>
            </a:r>
          </a:p>
          <a:p>
            <a:pPr>
              <a:buClr>
                <a:srgbClr val="0070C0"/>
              </a:buClr>
            </a:pPr>
            <a:r>
              <a:rPr lang="en-US" dirty="0">
                <a:solidFill>
                  <a:schemeClr val="tx1"/>
                </a:solidFill>
              </a:rPr>
              <a:t>Some of the most closely watched races will be districts won by the other party’s 2016 presidential candidate</a:t>
            </a:r>
            <a:endParaRPr lang="en-US" dirty="0"/>
          </a:p>
        </p:txBody>
      </p:sp>
      <p:pic>
        <p:nvPicPr>
          <p:cNvPr id="7" name="Picture 6">
            <a:extLst>
              <a:ext uri="{FF2B5EF4-FFF2-40B4-BE49-F238E27FC236}">
                <a16:creationId xmlns:a16="http://schemas.microsoft.com/office/drawing/2014/main" id="{05FEF62D-E576-45A2-8DFC-CE1476607FDD}"/>
              </a:ext>
            </a:extLst>
          </p:cNvPr>
          <p:cNvPicPr>
            <a:picLocks noChangeAspect="1"/>
          </p:cNvPicPr>
          <p:nvPr/>
        </p:nvPicPr>
        <p:blipFill>
          <a:blip r:embed="rId2"/>
          <a:stretch>
            <a:fillRect/>
          </a:stretch>
        </p:blipFill>
        <p:spPr>
          <a:xfrm>
            <a:off x="1973810" y="3011406"/>
            <a:ext cx="5393199" cy="3096096"/>
          </a:xfrm>
          <a:prstGeom prst="rect">
            <a:avLst/>
          </a:prstGeom>
        </p:spPr>
      </p:pic>
    </p:spTree>
    <p:extLst>
      <p:ext uri="{BB962C8B-B14F-4D97-AF65-F5344CB8AC3E}">
        <p14:creationId xmlns:p14="http://schemas.microsoft.com/office/powerpoint/2010/main" val="202200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EEDB-B51E-4C56-9AD3-D5C3595A1A22}"/>
              </a:ext>
            </a:extLst>
          </p:cNvPr>
          <p:cNvSpPr>
            <a:spLocks noGrp="1"/>
          </p:cNvSpPr>
          <p:nvPr>
            <p:ph type="title"/>
          </p:nvPr>
        </p:nvSpPr>
        <p:spPr/>
        <p:txBody>
          <a:bodyPr/>
          <a:lstStyle/>
          <a:p>
            <a:r>
              <a:rPr lang="en-US" dirty="0"/>
              <a:t>Congressional Comings &amp; Goings</a:t>
            </a:r>
          </a:p>
        </p:txBody>
      </p:sp>
      <p:sp>
        <p:nvSpPr>
          <p:cNvPr id="4" name="Text Placeholder 3">
            <a:extLst>
              <a:ext uri="{FF2B5EF4-FFF2-40B4-BE49-F238E27FC236}">
                <a16:creationId xmlns:a16="http://schemas.microsoft.com/office/drawing/2014/main" id="{B316481F-EB54-4A7F-9988-06F695611507}"/>
              </a:ext>
            </a:extLst>
          </p:cNvPr>
          <p:cNvSpPr>
            <a:spLocks noGrp="1"/>
          </p:cNvSpPr>
          <p:nvPr>
            <p:ph type="body" sz="quarter" idx="13"/>
          </p:nvPr>
        </p:nvSpPr>
        <p:spPr>
          <a:xfrm>
            <a:off x="457992" y="6252096"/>
            <a:ext cx="8228013" cy="274320"/>
          </a:xfrm>
        </p:spPr>
        <p:txBody>
          <a:bodyPr/>
          <a:lstStyle/>
          <a:p>
            <a:r>
              <a:rPr lang="en-US" dirty="0">
                <a:solidFill>
                  <a:schemeClr val="tx1"/>
                </a:solidFill>
              </a:rPr>
              <a:t>Source: Bloomberg Government; as of March 11</a:t>
            </a:r>
          </a:p>
        </p:txBody>
      </p:sp>
      <p:sp>
        <p:nvSpPr>
          <p:cNvPr id="5" name="Text Placeholder 2">
            <a:extLst>
              <a:ext uri="{FF2B5EF4-FFF2-40B4-BE49-F238E27FC236}">
                <a16:creationId xmlns:a16="http://schemas.microsoft.com/office/drawing/2014/main" id="{DDE31116-1339-4AE2-95BF-B83F97E01482}"/>
              </a:ext>
            </a:extLst>
          </p:cNvPr>
          <p:cNvSpPr>
            <a:spLocks noGrp="1"/>
          </p:cNvSpPr>
          <p:nvPr>
            <p:ph type="body" sz="quarter" idx="10"/>
          </p:nvPr>
        </p:nvSpPr>
        <p:spPr>
          <a:xfrm>
            <a:off x="457993" y="1334876"/>
            <a:ext cx="2232907" cy="4617575"/>
          </a:xfrm>
        </p:spPr>
        <p:txBody>
          <a:bodyPr/>
          <a:lstStyle/>
          <a:p>
            <a:pPr marL="0" indent="0" algn="ctr">
              <a:buNone/>
            </a:pPr>
            <a:r>
              <a:rPr lang="en-US" sz="2000" b="1" dirty="0">
                <a:solidFill>
                  <a:schemeClr val="tx1"/>
                </a:solidFill>
              </a:rPr>
              <a:t>Senate</a:t>
            </a:r>
          </a:p>
          <a:p>
            <a:pPr marL="0" indent="0">
              <a:buNone/>
            </a:pPr>
            <a:endParaRPr lang="en-US" sz="1000" b="1" dirty="0">
              <a:solidFill>
                <a:schemeClr val="tx1"/>
              </a:solidFill>
            </a:endParaRPr>
          </a:p>
          <a:p>
            <a:pPr marL="0" indent="0">
              <a:buNone/>
            </a:pPr>
            <a:r>
              <a:rPr lang="en-US" sz="1200" b="1" dirty="0">
                <a:solidFill>
                  <a:schemeClr val="tx1"/>
                </a:solidFill>
              </a:rPr>
              <a:t>Resigned</a:t>
            </a:r>
          </a:p>
          <a:p>
            <a:pPr marL="171450" indent="-171450">
              <a:buFont typeface="Arial" panose="020B0604020202020204" pitchFamily="34" charset="0"/>
              <a:buChar char="•"/>
            </a:pPr>
            <a:r>
              <a:rPr lang="en-US" sz="1000" dirty="0">
                <a:solidFill>
                  <a:schemeClr val="tx1"/>
                </a:solidFill>
              </a:rPr>
              <a:t>Johnny Isakson (R-Ga.) resigned Dec. 31, 2019; Kelly Loeffler</a:t>
            </a:r>
            <a:r>
              <a:rPr lang="en-US" sz="1000" dirty="0">
                <a:solidFill>
                  <a:srgbClr val="FF0000"/>
                </a:solidFill>
              </a:rPr>
              <a:t> </a:t>
            </a:r>
            <a:r>
              <a:rPr lang="en-US" sz="1000" dirty="0">
                <a:solidFill>
                  <a:schemeClr val="tx1"/>
                </a:solidFill>
              </a:rPr>
              <a:t>(R) was appointed to serve out the term</a:t>
            </a:r>
          </a:p>
          <a:p>
            <a:pPr marL="0" indent="0">
              <a:buNone/>
            </a:pPr>
            <a:endParaRPr lang="en-US" sz="1000" b="1" dirty="0">
              <a:solidFill>
                <a:schemeClr val="tx1"/>
              </a:solidFill>
            </a:endParaRPr>
          </a:p>
          <a:p>
            <a:pPr marL="0" indent="0">
              <a:buNone/>
            </a:pPr>
            <a:r>
              <a:rPr lang="en-US" sz="1200" b="1" dirty="0">
                <a:solidFill>
                  <a:schemeClr val="tx1"/>
                </a:solidFill>
              </a:rPr>
              <a:t>Not seeking re-election</a:t>
            </a:r>
          </a:p>
          <a:p>
            <a:pPr marL="171450" indent="-171450">
              <a:buFont typeface="Arial" panose="020B0604020202020204" pitchFamily="34" charset="0"/>
              <a:buChar char="•"/>
            </a:pPr>
            <a:r>
              <a:rPr lang="en-US" sz="1000" dirty="0">
                <a:solidFill>
                  <a:schemeClr val="tx1"/>
                </a:solidFill>
              </a:rPr>
              <a:t>Lamar Alexander (R-Tenn.)</a:t>
            </a:r>
          </a:p>
          <a:p>
            <a:pPr marL="171450" indent="-171450">
              <a:buFont typeface="Arial" panose="020B0604020202020204" pitchFamily="34" charset="0"/>
              <a:buChar char="•"/>
            </a:pPr>
            <a:r>
              <a:rPr lang="en-US" sz="1000" dirty="0">
                <a:solidFill>
                  <a:schemeClr val="tx1"/>
                </a:solidFill>
              </a:rPr>
              <a:t>Mike Enzi (R-Wyo.)</a:t>
            </a:r>
          </a:p>
          <a:p>
            <a:pPr marL="171450" indent="-171450">
              <a:buFont typeface="Arial" panose="020B0604020202020204" pitchFamily="34" charset="0"/>
              <a:buChar char="•"/>
            </a:pPr>
            <a:r>
              <a:rPr lang="en-US" sz="1000" dirty="0">
                <a:solidFill>
                  <a:schemeClr val="tx1"/>
                </a:solidFill>
              </a:rPr>
              <a:t>Pat Roberts (R-Kan.)</a:t>
            </a:r>
          </a:p>
          <a:p>
            <a:pPr marL="171450" indent="-171450">
              <a:buFont typeface="Arial" panose="020B0604020202020204" pitchFamily="34" charset="0"/>
              <a:buChar char="•"/>
            </a:pPr>
            <a:r>
              <a:rPr lang="en-US" sz="1000" dirty="0">
                <a:solidFill>
                  <a:schemeClr val="tx1"/>
                </a:solidFill>
              </a:rPr>
              <a:t>Tom Udall (D-N.M.)</a:t>
            </a:r>
          </a:p>
          <a:p>
            <a:endParaRPr lang="en-US" sz="1000" dirty="0">
              <a:solidFill>
                <a:schemeClr val="tx1"/>
              </a:solidFill>
            </a:endParaRPr>
          </a:p>
          <a:p>
            <a:pPr marL="0" indent="0">
              <a:buNone/>
            </a:pPr>
            <a:r>
              <a:rPr lang="en-US" sz="1200" b="1" dirty="0">
                <a:solidFill>
                  <a:schemeClr val="tx1"/>
                </a:solidFill>
              </a:rPr>
              <a:t>Running for president</a:t>
            </a:r>
          </a:p>
          <a:p>
            <a:pPr marL="171450" indent="-171450">
              <a:buFont typeface="Arial" panose="020B0604020202020204" pitchFamily="34" charset="0"/>
              <a:buChar char="•"/>
            </a:pPr>
            <a:r>
              <a:rPr lang="en-US" sz="1000" dirty="0">
                <a:solidFill>
                  <a:schemeClr val="tx1"/>
                </a:solidFill>
              </a:rPr>
              <a:t>Bernie Sanders (I-Vt.)</a:t>
            </a:r>
          </a:p>
          <a:p>
            <a:endParaRPr lang="en-US" dirty="0">
              <a:solidFill>
                <a:schemeClr val="tx1"/>
              </a:solidFill>
            </a:endParaRPr>
          </a:p>
          <a:p>
            <a:pPr marL="0" indent="0">
              <a:buNone/>
            </a:pPr>
            <a:endParaRPr lang="en-US" dirty="0">
              <a:solidFill>
                <a:schemeClr val="tx1"/>
              </a:solidFill>
            </a:endParaRPr>
          </a:p>
        </p:txBody>
      </p:sp>
      <p:sp>
        <p:nvSpPr>
          <p:cNvPr id="6" name="Text Placeholder 3">
            <a:extLst>
              <a:ext uri="{FF2B5EF4-FFF2-40B4-BE49-F238E27FC236}">
                <a16:creationId xmlns:a16="http://schemas.microsoft.com/office/drawing/2014/main" id="{8B8C8373-5AC0-47E8-930C-328CAEC41FB7}"/>
              </a:ext>
            </a:extLst>
          </p:cNvPr>
          <p:cNvSpPr txBox="1">
            <a:spLocks/>
          </p:cNvSpPr>
          <p:nvPr/>
        </p:nvSpPr>
        <p:spPr>
          <a:xfrm>
            <a:off x="2952398" y="1334876"/>
            <a:ext cx="5733608" cy="2356894"/>
          </a:xfrm>
          <a:prstGeom prst="rect">
            <a:avLst/>
          </a:prstGeom>
        </p:spPr>
        <p:txBody>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8600" algn="l" defTabSz="914400" rtl="0" eaLnBrk="1" latinLnBrk="0" hangingPunct="1">
              <a:spcBef>
                <a:spcPts val="0"/>
              </a:spcBef>
              <a:buClr>
                <a:srgbClr val="81DD0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0"/>
              </a:spcBef>
              <a:buClr>
                <a:srgbClr val="81DD00"/>
              </a:buClr>
              <a:buFont typeface="Arial" pitchFamily="34" charset="0"/>
              <a:buChar char="•"/>
              <a:defRPr sz="140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tx1"/>
                </a:solidFill>
              </a:rPr>
              <a:t>House</a:t>
            </a:r>
          </a:p>
          <a:p>
            <a:pPr marL="0" indent="0" algn="ctr">
              <a:buFont typeface="Arial" panose="020B0604020202020204" pitchFamily="34" charset="0"/>
              <a:buNone/>
            </a:pPr>
            <a:endParaRPr lang="en-US" sz="1000" b="1" dirty="0">
              <a:solidFill>
                <a:schemeClr val="tx1"/>
              </a:solidFill>
            </a:endParaRPr>
          </a:p>
          <a:p>
            <a:pPr marL="0" indent="0">
              <a:buFont typeface="Arial" panose="020B0604020202020204" pitchFamily="34" charset="0"/>
              <a:buNone/>
            </a:pPr>
            <a:r>
              <a:rPr lang="en-US" sz="1000" b="1" dirty="0">
                <a:solidFill>
                  <a:schemeClr val="tx1"/>
                </a:solidFill>
              </a:rPr>
              <a:t>Special election winners</a:t>
            </a:r>
          </a:p>
          <a:p>
            <a:r>
              <a:rPr lang="en-US" sz="800" dirty="0">
                <a:solidFill>
                  <a:schemeClr val="tx1"/>
                </a:solidFill>
              </a:rPr>
              <a:t>NC-03 – Greg Murphy (R) elected Sept. 10, 2019</a:t>
            </a:r>
          </a:p>
          <a:p>
            <a:r>
              <a:rPr lang="en-US" sz="800" dirty="0">
                <a:solidFill>
                  <a:schemeClr val="tx1"/>
                </a:solidFill>
              </a:rPr>
              <a:t>NC-09 – Dan Bishop (R) elected Sept. 10, 2019</a:t>
            </a:r>
          </a:p>
          <a:p>
            <a:r>
              <a:rPr lang="en-US" sz="800" dirty="0">
                <a:solidFill>
                  <a:schemeClr val="tx1"/>
                </a:solidFill>
              </a:rPr>
              <a:t>PA-12 – Fred Keller (R) elected May 21, 2019</a:t>
            </a:r>
          </a:p>
          <a:p>
            <a:pPr marL="0" indent="0">
              <a:lnSpc>
                <a:spcPct val="150000"/>
              </a:lnSpc>
              <a:buClr>
                <a:srgbClr val="0070C0"/>
              </a:buClr>
              <a:buFont typeface="Arial" panose="020B0604020202020204" pitchFamily="34" charset="0"/>
              <a:buNone/>
            </a:pPr>
            <a:r>
              <a:rPr lang="en-US" sz="1000" b="1" dirty="0">
                <a:solidFill>
                  <a:schemeClr val="tx1"/>
                </a:solidFill>
              </a:rPr>
              <a:t>Party switches </a:t>
            </a:r>
          </a:p>
          <a:p>
            <a:r>
              <a:rPr lang="en-US" sz="800" dirty="0">
                <a:solidFill>
                  <a:schemeClr val="tx1"/>
                </a:solidFill>
              </a:rPr>
              <a:t>NJ-02 – Jeff Van Drew switched from the Democratic to Republican party Jan. 7</a:t>
            </a:r>
            <a:endParaRPr lang="en-US" sz="1000" b="1" dirty="0">
              <a:solidFill>
                <a:schemeClr val="tx1"/>
              </a:solidFill>
            </a:endParaRPr>
          </a:p>
          <a:p>
            <a:pPr marL="0" indent="0">
              <a:lnSpc>
                <a:spcPct val="150000"/>
              </a:lnSpc>
              <a:buClr>
                <a:srgbClr val="0070C0"/>
              </a:buClr>
              <a:buFont typeface="Arial" panose="020B0604020202020204" pitchFamily="34" charset="0"/>
              <a:buNone/>
            </a:pPr>
            <a:r>
              <a:rPr lang="en-US" sz="1000" b="1" dirty="0">
                <a:solidFill>
                  <a:schemeClr val="tx1"/>
                </a:solidFill>
              </a:rPr>
              <a:t>Vacancies/pending vacancies</a:t>
            </a:r>
          </a:p>
          <a:p>
            <a:r>
              <a:rPr lang="en-US" sz="800" dirty="0">
                <a:solidFill>
                  <a:schemeClr val="tx1"/>
                </a:solidFill>
              </a:rPr>
              <a:t>CA-25 – Katie Hill (D) resigned Nov. 3, 2019; special election May 12</a:t>
            </a:r>
          </a:p>
          <a:p>
            <a:r>
              <a:rPr lang="en-US" sz="800" dirty="0">
                <a:solidFill>
                  <a:schemeClr val="tx1"/>
                </a:solidFill>
              </a:rPr>
              <a:t>CA-50 – Duncan Hunter (R) resigned Jan. 13; no special election</a:t>
            </a:r>
          </a:p>
          <a:p>
            <a:r>
              <a:rPr lang="en-US" sz="800" dirty="0">
                <a:solidFill>
                  <a:schemeClr val="tx1"/>
                </a:solidFill>
              </a:rPr>
              <a:t>MD-07 – Elijah Cummings (D) died Oct. 17, 2019; special election April 28</a:t>
            </a:r>
          </a:p>
          <a:p>
            <a:r>
              <a:rPr lang="en-US" sz="800" dirty="0">
                <a:solidFill>
                  <a:schemeClr val="tx1"/>
                </a:solidFill>
              </a:rPr>
              <a:t>NC-11 – Mark Meadows (R) was named White House chief of staff March 6, hasn’t resigned</a:t>
            </a:r>
          </a:p>
          <a:p>
            <a:r>
              <a:rPr lang="en-US" sz="800" dirty="0">
                <a:solidFill>
                  <a:schemeClr val="tx1"/>
                </a:solidFill>
              </a:rPr>
              <a:t>NY-27 – Chris Collins (R) resigned Sept. 30, 2019; special election April 28</a:t>
            </a:r>
          </a:p>
          <a:p>
            <a:r>
              <a:rPr lang="en-US" sz="800" dirty="0">
                <a:solidFill>
                  <a:schemeClr val="tx1"/>
                </a:solidFill>
              </a:rPr>
              <a:t>WI-07 – Sean Duffy (R) resigned Sept. 23, 2019; special election May 12</a:t>
            </a:r>
          </a:p>
        </p:txBody>
      </p:sp>
      <p:sp>
        <p:nvSpPr>
          <p:cNvPr id="7" name="Text Placeholder 3">
            <a:extLst>
              <a:ext uri="{FF2B5EF4-FFF2-40B4-BE49-F238E27FC236}">
                <a16:creationId xmlns:a16="http://schemas.microsoft.com/office/drawing/2014/main" id="{FFAD570C-0FAA-40C1-9677-F83FB1A9416F}"/>
              </a:ext>
            </a:extLst>
          </p:cNvPr>
          <p:cNvSpPr txBox="1">
            <a:spLocks/>
          </p:cNvSpPr>
          <p:nvPr/>
        </p:nvSpPr>
        <p:spPr>
          <a:xfrm>
            <a:off x="2952398" y="3664389"/>
            <a:ext cx="6140447" cy="1479323"/>
          </a:xfrm>
          <a:prstGeom prst="rect">
            <a:avLst/>
          </a:prstGeom>
        </p:spPr>
        <p:txBody>
          <a:bodyPr numCol="3"/>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8600" algn="l" defTabSz="914400" rtl="0" eaLnBrk="1" latinLnBrk="0" hangingPunct="1">
              <a:spcBef>
                <a:spcPts val="0"/>
              </a:spcBef>
              <a:buClr>
                <a:srgbClr val="81DD0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0"/>
              </a:spcBef>
              <a:buClr>
                <a:srgbClr val="81DD00"/>
              </a:buClr>
              <a:buFont typeface="Arial" pitchFamily="34" charset="0"/>
              <a:buChar char="•"/>
              <a:defRPr sz="140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chemeClr val="tx1"/>
                </a:solidFill>
              </a:rPr>
              <a:t>Not seeking re-election</a:t>
            </a:r>
          </a:p>
          <a:p>
            <a:r>
              <a:rPr lang="en-US" sz="800" dirty="0">
                <a:solidFill>
                  <a:schemeClr val="tx1"/>
                </a:solidFill>
              </a:rPr>
              <a:t>AL-02 – Martha Roby (R)</a:t>
            </a:r>
          </a:p>
          <a:p>
            <a:r>
              <a:rPr lang="en-US" sz="800" dirty="0">
                <a:solidFill>
                  <a:schemeClr val="tx1"/>
                </a:solidFill>
              </a:rPr>
              <a:t>CA-53 – Susan Davis (D)</a:t>
            </a:r>
          </a:p>
          <a:p>
            <a:r>
              <a:rPr lang="en-US" sz="800" dirty="0">
                <a:solidFill>
                  <a:schemeClr val="tx1"/>
                </a:solidFill>
              </a:rPr>
              <a:t>FL-03 – Ted Yoho (R) </a:t>
            </a:r>
          </a:p>
          <a:p>
            <a:r>
              <a:rPr lang="en-US" sz="800" dirty="0">
                <a:solidFill>
                  <a:schemeClr val="tx1"/>
                </a:solidFill>
              </a:rPr>
              <a:t>FL-19 – Francis Rooney (R)</a:t>
            </a:r>
          </a:p>
          <a:p>
            <a:r>
              <a:rPr lang="en-US" sz="800" dirty="0">
                <a:solidFill>
                  <a:schemeClr val="tx1"/>
                </a:solidFill>
              </a:rPr>
              <a:t>GA-07 – Rob Woodall (R)</a:t>
            </a:r>
          </a:p>
          <a:p>
            <a:r>
              <a:rPr lang="en-US" sz="800" dirty="0">
                <a:solidFill>
                  <a:schemeClr val="tx1"/>
                </a:solidFill>
              </a:rPr>
              <a:t>GA-14 – Tom Graves (R)</a:t>
            </a:r>
          </a:p>
          <a:p>
            <a:r>
              <a:rPr lang="en-US" sz="800" dirty="0">
                <a:solidFill>
                  <a:schemeClr val="tx1"/>
                </a:solidFill>
              </a:rPr>
              <a:t>HI-02 – Tulsi Gabbard (D)</a:t>
            </a:r>
          </a:p>
          <a:p>
            <a:r>
              <a:rPr lang="en-US" sz="800" dirty="0">
                <a:solidFill>
                  <a:schemeClr val="tx1"/>
                </a:solidFill>
              </a:rPr>
              <a:t>IA-02 – Dave Loebsack (D)</a:t>
            </a:r>
          </a:p>
          <a:p>
            <a:r>
              <a:rPr lang="en-US" sz="800" dirty="0">
                <a:solidFill>
                  <a:schemeClr val="tx1"/>
                </a:solidFill>
              </a:rPr>
              <a:t>IL-15 – John Shimkus (R)</a:t>
            </a:r>
          </a:p>
          <a:p>
            <a:r>
              <a:rPr lang="en-US" sz="800" dirty="0">
                <a:solidFill>
                  <a:schemeClr val="tx1"/>
                </a:solidFill>
              </a:rPr>
              <a:t>IN-01 – Pete Visclosky (D)</a:t>
            </a:r>
          </a:p>
          <a:p>
            <a:pPr marL="0" indent="0">
              <a:buNone/>
            </a:pPr>
            <a:endParaRPr lang="en-US" sz="1050" dirty="0">
              <a:solidFill>
                <a:schemeClr val="tx1"/>
              </a:solidFill>
            </a:endParaRPr>
          </a:p>
          <a:p>
            <a:r>
              <a:rPr lang="en-US" sz="800" dirty="0">
                <a:solidFill>
                  <a:schemeClr val="tx1"/>
                </a:solidFill>
              </a:rPr>
              <a:t>IN-05 – Susan Brooks (R)</a:t>
            </a:r>
          </a:p>
          <a:p>
            <a:r>
              <a:rPr lang="en-US" sz="800" dirty="0">
                <a:solidFill>
                  <a:schemeClr val="tx1"/>
                </a:solidFill>
              </a:rPr>
              <a:t>LA-05 – Ralph Abraham (R)</a:t>
            </a:r>
          </a:p>
          <a:p>
            <a:r>
              <a:rPr lang="en-US" sz="800" dirty="0">
                <a:solidFill>
                  <a:schemeClr val="tx1"/>
                </a:solidFill>
              </a:rPr>
              <a:t>MI-10 – Paul Mitchell (R)</a:t>
            </a:r>
          </a:p>
          <a:p>
            <a:r>
              <a:rPr lang="en-US" sz="800" dirty="0">
                <a:solidFill>
                  <a:schemeClr val="tx1"/>
                </a:solidFill>
              </a:rPr>
              <a:t>NC-02 – George Holding (R)</a:t>
            </a:r>
          </a:p>
          <a:p>
            <a:r>
              <a:rPr lang="en-US" sz="800" dirty="0">
                <a:solidFill>
                  <a:schemeClr val="tx1"/>
                </a:solidFill>
              </a:rPr>
              <a:t>NC-06 – Mark Walker (R)</a:t>
            </a:r>
          </a:p>
          <a:p>
            <a:r>
              <a:rPr lang="en-US" sz="800" dirty="0">
                <a:solidFill>
                  <a:schemeClr val="tx1"/>
                </a:solidFill>
              </a:rPr>
              <a:t>NY-02 – Peter King (R)</a:t>
            </a:r>
          </a:p>
          <a:p>
            <a:r>
              <a:rPr lang="en-US" sz="800" dirty="0">
                <a:solidFill>
                  <a:schemeClr val="tx1"/>
                </a:solidFill>
              </a:rPr>
              <a:t>NY-15 – José Serrano (D)</a:t>
            </a:r>
          </a:p>
          <a:p>
            <a:r>
              <a:rPr lang="en-US" sz="800" dirty="0">
                <a:solidFill>
                  <a:schemeClr val="tx1"/>
                </a:solidFill>
              </a:rPr>
              <a:t>NY-17 – Nita Lowey (D)</a:t>
            </a:r>
          </a:p>
          <a:p>
            <a:r>
              <a:rPr lang="en-US" sz="800" dirty="0">
                <a:solidFill>
                  <a:schemeClr val="tx1"/>
                </a:solidFill>
              </a:rPr>
              <a:t>OR-02 – Greg Walden (R)</a:t>
            </a:r>
          </a:p>
          <a:p>
            <a:endParaRPr lang="en-US" sz="800" dirty="0">
              <a:solidFill>
                <a:schemeClr val="tx1"/>
              </a:solidFill>
            </a:endParaRPr>
          </a:p>
          <a:p>
            <a:endParaRPr lang="en-US" sz="800" dirty="0">
              <a:solidFill>
                <a:schemeClr val="tx1"/>
              </a:solidFill>
            </a:endParaRPr>
          </a:p>
          <a:p>
            <a:r>
              <a:rPr lang="en-US" sz="800" dirty="0">
                <a:solidFill>
                  <a:schemeClr val="tx1"/>
                </a:solidFill>
              </a:rPr>
              <a:t>TN-01 – Phil Roe (R)</a:t>
            </a:r>
            <a:endParaRPr lang="en-US" sz="1050" dirty="0">
              <a:solidFill>
                <a:schemeClr val="tx1"/>
              </a:solidFill>
            </a:endParaRPr>
          </a:p>
          <a:p>
            <a:r>
              <a:rPr lang="en-US" sz="800" dirty="0">
                <a:solidFill>
                  <a:schemeClr val="tx1"/>
                </a:solidFill>
              </a:rPr>
              <a:t>TX-11 – Michael Conaway (R)</a:t>
            </a:r>
          </a:p>
          <a:p>
            <a:r>
              <a:rPr lang="en-US" sz="800" dirty="0">
                <a:solidFill>
                  <a:schemeClr val="tx1"/>
                </a:solidFill>
              </a:rPr>
              <a:t>TX-13 – Mac Thornberry (R)</a:t>
            </a:r>
          </a:p>
          <a:p>
            <a:r>
              <a:rPr lang="en-US" sz="800" dirty="0">
                <a:solidFill>
                  <a:schemeClr val="tx1"/>
                </a:solidFill>
              </a:rPr>
              <a:t>TX-17 – Bill Flores (R)</a:t>
            </a:r>
          </a:p>
          <a:p>
            <a:r>
              <a:rPr lang="en-US" sz="800" dirty="0">
                <a:solidFill>
                  <a:schemeClr val="tx1"/>
                </a:solidFill>
              </a:rPr>
              <a:t>TX-22 – Pete Olson (R)</a:t>
            </a:r>
          </a:p>
          <a:p>
            <a:r>
              <a:rPr lang="en-US" sz="800" dirty="0">
                <a:solidFill>
                  <a:schemeClr val="tx1"/>
                </a:solidFill>
              </a:rPr>
              <a:t>TX-23 – Will Hurd (R)</a:t>
            </a:r>
          </a:p>
          <a:p>
            <a:r>
              <a:rPr lang="en-US" sz="800" dirty="0">
                <a:solidFill>
                  <a:schemeClr val="tx1"/>
                </a:solidFill>
              </a:rPr>
              <a:t>TX-24 – Kenny Marchant (R)</a:t>
            </a:r>
          </a:p>
          <a:p>
            <a:r>
              <a:rPr lang="en-US" sz="800" dirty="0">
                <a:solidFill>
                  <a:schemeClr val="tx1"/>
                </a:solidFill>
              </a:rPr>
              <a:t>WA-10 – Denny Heck (D)</a:t>
            </a:r>
          </a:p>
          <a:p>
            <a:r>
              <a:rPr lang="en-US" sz="800" spc="-20" dirty="0">
                <a:solidFill>
                  <a:schemeClr val="tx1"/>
                </a:solidFill>
              </a:rPr>
              <a:t>WI-05 – Jim Sensenbrenner (R)</a:t>
            </a:r>
          </a:p>
        </p:txBody>
      </p:sp>
      <p:cxnSp>
        <p:nvCxnSpPr>
          <p:cNvPr id="9" name="Straight Connector 8">
            <a:extLst>
              <a:ext uri="{FF2B5EF4-FFF2-40B4-BE49-F238E27FC236}">
                <a16:creationId xmlns:a16="http://schemas.microsoft.com/office/drawing/2014/main" id="{8580943C-C80F-426A-B5E9-73B6D1608426}"/>
              </a:ext>
            </a:extLst>
          </p:cNvPr>
          <p:cNvCxnSpPr/>
          <p:nvPr/>
        </p:nvCxnSpPr>
        <p:spPr>
          <a:xfrm>
            <a:off x="2808880" y="1964485"/>
            <a:ext cx="0" cy="404105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91B585E9-CD73-45CC-B11B-938E3E31E49F}"/>
              </a:ext>
            </a:extLst>
          </p:cNvPr>
          <p:cNvSpPr txBox="1">
            <a:spLocks/>
          </p:cNvSpPr>
          <p:nvPr/>
        </p:nvSpPr>
        <p:spPr>
          <a:xfrm>
            <a:off x="2936395" y="5133024"/>
            <a:ext cx="5765614" cy="1107887"/>
          </a:xfrm>
          <a:prstGeom prst="rect">
            <a:avLst/>
          </a:prstGeom>
        </p:spPr>
        <p:txBody>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8600" algn="l" defTabSz="914400" rtl="0" eaLnBrk="1" latinLnBrk="0" hangingPunct="1">
              <a:spcBef>
                <a:spcPts val="0"/>
              </a:spcBef>
              <a:buClr>
                <a:srgbClr val="81DD0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0"/>
              </a:spcBef>
              <a:buClr>
                <a:srgbClr val="81DD00"/>
              </a:buClr>
              <a:buFont typeface="Arial" pitchFamily="34" charset="0"/>
              <a:buChar char="•"/>
              <a:defRPr sz="140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chemeClr val="tx1"/>
                </a:solidFill>
              </a:rPr>
              <a:t>Seeking other office</a:t>
            </a:r>
          </a:p>
          <a:p>
            <a:r>
              <a:rPr lang="en-US" sz="800" dirty="0">
                <a:solidFill>
                  <a:schemeClr val="tx1"/>
                </a:solidFill>
              </a:rPr>
              <a:t>AL-01 – Bradley Byrne (R), Senate (lost in primary)</a:t>
            </a:r>
          </a:p>
          <a:p>
            <a:r>
              <a:rPr lang="en-US" sz="800" dirty="0">
                <a:solidFill>
                  <a:schemeClr val="tx1"/>
                </a:solidFill>
              </a:rPr>
              <a:t>CA-08 – Paul Cook (R), elected in March to San Bernardino County Board of Supervisors </a:t>
            </a:r>
          </a:p>
          <a:p>
            <a:r>
              <a:rPr lang="en-US" sz="800" dirty="0">
                <a:solidFill>
                  <a:schemeClr val="tx1"/>
                </a:solidFill>
              </a:rPr>
              <a:t>GA-09 – Doug Collins (R), Senate</a:t>
            </a:r>
          </a:p>
          <a:p>
            <a:r>
              <a:rPr lang="en-US" sz="800" dirty="0">
                <a:solidFill>
                  <a:schemeClr val="tx1"/>
                </a:solidFill>
              </a:rPr>
              <a:t>HI-02 – Tulsi Gabbard (D), president</a:t>
            </a:r>
          </a:p>
          <a:p>
            <a:r>
              <a:rPr lang="en-US" sz="800" dirty="0">
                <a:solidFill>
                  <a:schemeClr val="tx1"/>
                </a:solidFill>
              </a:rPr>
              <a:t>KS-01 – Roger Marshall (R), Senate</a:t>
            </a:r>
          </a:p>
          <a:p>
            <a:r>
              <a:rPr lang="en-US" sz="800" dirty="0">
                <a:solidFill>
                  <a:schemeClr val="tx1"/>
                </a:solidFill>
              </a:rPr>
              <a:t>MA-04 – Joe Kennedy (D), Senate</a:t>
            </a:r>
          </a:p>
          <a:p>
            <a:r>
              <a:rPr lang="en-US" sz="800" dirty="0">
                <a:solidFill>
                  <a:schemeClr val="tx1"/>
                </a:solidFill>
              </a:rPr>
              <a:t>MT-AL – Greg Gianforte (R), governor </a:t>
            </a:r>
          </a:p>
          <a:p>
            <a:r>
              <a:rPr lang="en-US" sz="800" dirty="0">
                <a:solidFill>
                  <a:schemeClr val="tx1"/>
                </a:solidFill>
              </a:rPr>
              <a:t>NM-03 – Ben Ray Luján (D), Senate</a:t>
            </a:r>
          </a:p>
          <a:p>
            <a:r>
              <a:rPr lang="en-US" sz="800" dirty="0">
                <a:solidFill>
                  <a:schemeClr val="tx1"/>
                </a:solidFill>
              </a:rPr>
              <a:t>UT-01 – Rob Bishop (R), lieutenant governor</a:t>
            </a:r>
          </a:p>
        </p:txBody>
      </p:sp>
    </p:spTree>
    <p:extLst>
      <p:ext uri="{BB962C8B-B14F-4D97-AF65-F5344CB8AC3E}">
        <p14:creationId xmlns:p14="http://schemas.microsoft.com/office/powerpoint/2010/main" val="279327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Tuesday and the House</a:t>
            </a:r>
          </a:p>
        </p:txBody>
      </p:sp>
      <p:sp>
        <p:nvSpPr>
          <p:cNvPr id="5" name="Freeform 975"/>
          <p:cNvSpPr>
            <a:spLocks noChangeAspect="1"/>
          </p:cNvSpPr>
          <p:nvPr/>
        </p:nvSpPr>
        <p:spPr bwMode="auto">
          <a:xfrm>
            <a:off x="584998" y="1230638"/>
            <a:ext cx="793882" cy="1166062"/>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1000" b="1" dirty="0">
                <a:solidFill>
                  <a:schemeClr val="bg1"/>
                </a:solidFill>
              </a:rPr>
              <a:t> </a:t>
            </a:r>
            <a:r>
              <a:rPr lang="en-US" sz="1000" b="1" dirty="0">
                <a:solidFill>
                  <a:srgbClr val="5A5A5A"/>
                </a:solidFill>
              </a:rPr>
              <a:t>Calif.</a:t>
            </a:r>
            <a:br>
              <a:rPr lang="en-US" sz="1000" b="1" dirty="0">
                <a:solidFill>
                  <a:srgbClr val="5A5A5A"/>
                </a:solidFill>
              </a:rPr>
            </a:br>
            <a:r>
              <a:rPr lang="en-US" sz="1000" b="1" dirty="0">
                <a:solidFill>
                  <a:srgbClr val="5A5A5A"/>
                </a:solidFill>
              </a:rPr>
              <a:t>(53 seats)</a:t>
            </a:r>
          </a:p>
        </p:txBody>
      </p:sp>
      <p:sp>
        <p:nvSpPr>
          <p:cNvPr id="6" name="Freeform 825"/>
          <p:cNvSpPr>
            <a:spLocks noChangeAspect="1"/>
          </p:cNvSpPr>
          <p:nvPr/>
        </p:nvSpPr>
        <p:spPr bwMode="auto">
          <a:xfrm>
            <a:off x="470530" y="2528509"/>
            <a:ext cx="1112453" cy="1083929"/>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8" name="Freeform 910"/>
          <p:cNvSpPr>
            <a:spLocks noChangeAspect="1"/>
          </p:cNvSpPr>
          <p:nvPr/>
        </p:nvSpPr>
        <p:spPr bwMode="auto">
          <a:xfrm rot="625645">
            <a:off x="399390" y="3728025"/>
            <a:ext cx="1323184" cy="600334"/>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9" name="Freeform 715"/>
          <p:cNvSpPr>
            <a:spLocks noChangeAspect="1"/>
          </p:cNvSpPr>
          <p:nvPr/>
        </p:nvSpPr>
        <p:spPr bwMode="auto">
          <a:xfrm>
            <a:off x="743084" y="5472199"/>
            <a:ext cx="730030" cy="677534"/>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Ark.</a:t>
            </a:r>
          </a:p>
          <a:p>
            <a:pPr algn="ctr"/>
            <a:r>
              <a:rPr lang="en-US" sz="1000" b="1" dirty="0">
                <a:solidFill>
                  <a:srgbClr val="5A5A5A"/>
                </a:solidFill>
              </a:rPr>
              <a:t>(4 seats)</a:t>
            </a:r>
          </a:p>
        </p:txBody>
      </p:sp>
      <p:sp>
        <p:nvSpPr>
          <p:cNvPr id="11" name="Freeform 727"/>
          <p:cNvSpPr>
            <a:spLocks noChangeAspect="1"/>
          </p:cNvSpPr>
          <p:nvPr/>
        </p:nvSpPr>
        <p:spPr bwMode="auto">
          <a:xfrm>
            <a:off x="814522" y="4509497"/>
            <a:ext cx="564358" cy="800101"/>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13" name="Text Placeholder 2"/>
          <p:cNvSpPr>
            <a:spLocks noGrp="1"/>
          </p:cNvSpPr>
          <p:nvPr>
            <p:ph type="body" sz="quarter" idx="10"/>
          </p:nvPr>
        </p:nvSpPr>
        <p:spPr>
          <a:xfrm>
            <a:off x="1835684" y="1234249"/>
            <a:ext cx="6976534" cy="1162451"/>
          </a:xfrm>
        </p:spPr>
        <p:txBody>
          <a:bodyPr/>
          <a:lstStyle/>
          <a:p>
            <a:pPr marL="285750" indent="-285750">
              <a:buFont typeface="Arial" panose="020B0604020202020204" pitchFamily="34" charset="0"/>
              <a:buChar char="•"/>
            </a:pPr>
            <a:r>
              <a:rPr lang="en-US" dirty="0">
                <a:solidFill>
                  <a:schemeClr val="tx1"/>
                </a:solidFill>
              </a:rPr>
              <a:t>Special election in ex-Rep. Katie Hill’s (D) district</a:t>
            </a:r>
          </a:p>
          <a:p>
            <a:pPr marL="285750" indent="-285750">
              <a:buFont typeface="Arial" panose="020B0604020202020204" pitchFamily="34" charset="0"/>
              <a:buChar char="•"/>
            </a:pPr>
            <a:r>
              <a:rPr lang="en-US" dirty="0">
                <a:solidFill>
                  <a:schemeClr val="tx1"/>
                </a:solidFill>
              </a:rPr>
              <a:t>Ex-Rep. Darrell </a:t>
            </a:r>
            <a:r>
              <a:rPr lang="en-US" dirty="0" err="1">
                <a:solidFill>
                  <a:schemeClr val="tx1"/>
                </a:solidFill>
              </a:rPr>
              <a:t>Issa</a:t>
            </a:r>
            <a:r>
              <a:rPr lang="en-US" dirty="0">
                <a:solidFill>
                  <a:schemeClr val="tx1"/>
                </a:solidFill>
              </a:rPr>
              <a:t> (R) seeks comeback</a:t>
            </a:r>
          </a:p>
          <a:p>
            <a:pPr marL="285750" indent="-285750">
              <a:buFont typeface="Arial" panose="020B0604020202020204" pitchFamily="34" charset="0"/>
              <a:buChar char="•"/>
            </a:pPr>
            <a:r>
              <a:rPr lang="en-US" dirty="0">
                <a:solidFill>
                  <a:schemeClr val="tx1"/>
                </a:solidFill>
              </a:rPr>
              <a:t>Open-seat races to replace Reps. Susan Davis (D), Paul Cook (R)</a:t>
            </a:r>
          </a:p>
          <a:p>
            <a:pPr marL="285750" indent="-285750">
              <a:buFont typeface="Arial" panose="020B0604020202020204" pitchFamily="34" charset="0"/>
              <a:buChar char="•"/>
            </a:pPr>
            <a:r>
              <a:rPr lang="en-US" dirty="0">
                <a:solidFill>
                  <a:schemeClr val="tx1"/>
                </a:solidFill>
              </a:rPr>
              <a:t>GOP targeting freshman Democrats in Orange County, Central Valley</a:t>
            </a:r>
          </a:p>
          <a:p>
            <a:pPr marL="285750" indent="-285750">
              <a:buFont typeface="Arial" panose="020B0604020202020204" pitchFamily="34" charset="0"/>
              <a:buChar char="•"/>
            </a:pPr>
            <a:endParaRPr lang="en-US" dirty="0">
              <a:solidFill>
                <a:schemeClr val="tx1"/>
              </a:solidFill>
            </a:endParaRPr>
          </a:p>
        </p:txBody>
      </p:sp>
      <p:sp>
        <p:nvSpPr>
          <p:cNvPr id="15" name="Text Placeholder 2"/>
          <p:cNvSpPr>
            <a:spLocks noGrp="1"/>
          </p:cNvSpPr>
          <p:nvPr>
            <p:ph type="body" sz="quarter" idx="10"/>
          </p:nvPr>
        </p:nvSpPr>
        <p:spPr>
          <a:xfrm>
            <a:off x="1863642" y="2678720"/>
            <a:ext cx="6976534" cy="659341"/>
          </a:xfrm>
        </p:spPr>
        <p:txBody>
          <a:bodyPr/>
          <a:lstStyle/>
          <a:p>
            <a:pPr marL="285750" indent="-285750">
              <a:buFont typeface="Arial" panose="020B0604020202020204" pitchFamily="34" charset="0"/>
              <a:buChar char="•"/>
            </a:pPr>
            <a:r>
              <a:rPr lang="en-US" dirty="0">
                <a:solidFill>
                  <a:schemeClr val="tx1"/>
                </a:solidFill>
              </a:rPr>
              <a:t>Reps. Kay Granger (R), Henry Cuellar (D) survive primary challenges</a:t>
            </a:r>
          </a:p>
          <a:p>
            <a:pPr marL="285750" indent="-285750">
              <a:buFont typeface="Arial" panose="020B0604020202020204" pitchFamily="34" charset="0"/>
              <a:buChar char="•"/>
            </a:pPr>
            <a:r>
              <a:rPr lang="en-US" dirty="0">
                <a:solidFill>
                  <a:schemeClr val="tx1"/>
                </a:solidFill>
              </a:rPr>
              <a:t>Former Rep. Pete Sessions (R) advances to runoff in new district</a:t>
            </a:r>
          </a:p>
          <a:p>
            <a:pPr marL="285750" indent="-285750">
              <a:buFont typeface="Arial" panose="020B0604020202020204" pitchFamily="34" charset="0"/>
              <a:buChar char="•"/>
            </a:pPr>
            <a:r>
              <a:rPr lang="en-US" dirty="0">
                <a:solidFill>
                  <a:schemeClr val="tx1"/>
                </a:solidFill>
              </a:rPr>
              <a:t>Pierce Bush comes up short in open-seat primary</a:t>
            </a:r>
          </a:p>
        </p:txBody>
      </p:sp>
      <p:sp>
        <p:nvSpPr>
          <p:cNvPr id="17" name="Text Placeholder 2"/>
          <p:cNvSpPr>
            <a:spLocks noGrp="1"/>
          </p:cNvSpPr>
          <p:nvPr>
            <p:ph type="body" sz="quarter" idx="10"/>
          </p:nvPr>
        </p:nvSpPr>
        <p:spPr>
          <a:xfrm>
            <a:off x="1835684" y="3728025"/>
            <a:ext cx="6976534" cy="659341"/>
          </a:xfrm>
        </p:spPr>
        <p:txBody>
          <a:bodyPr/>
          <a:lstStyle/>
          <a:p>
            <a:pPr marL="285750" indent="-285750">
              <a:buFont typeface="Arial" panose="020B0604020202020204" pitchFamily="34" charset="0"/>
              <a:buChar char="•"/>
            </a:pPr>
            <a:r>
              <a:rPr lang="en-US" dirty="0">
                <a:solidFill>
                  <a:schemeClr val="tx1"/>
                </a:solidFill>
              </a:rPr>
              <a:t>New congressional map likely to net Democrats two seats</a:t>
            </a:r>
          </a:p>
          <a:p>
            <a:pPr marL="285750" indent="-285750">
              <a:buFont typeface="Arial" panose="020B0604020202020204" pitchFamily="34" charset="0"/>
              <a:buChar char="•"/>
            </a:pPr>
            <a:r>
              <a:rPr lang="en-US" dirty="0">
                <a:solidFill>
                  <a:schemeClr val="tx1"/>
                </a:solidFill>
              </a:rPr>
              <a:t>11th District GOP runoff to replace Mark Meadows (R)</a:t>
            </a:r>
          </a:p>
        </p:txBody>
      </p:sp>
      <p:sp>
        <p:nvSpPr>
          <p:cNvPr id="18" name="Text Placeholder 2"/>
          <p:cNvSpPr>
            <a:spLocks noGrp="1"/>
          </p:cNvSpPr>
          <p:nvPr>
            <p:ph type="body" sz="quarter" idx="10"/>
          </p:nvPr>
        </p:nvSpPr>
        <p:spPr>
          <a:xfrm>
            <a:off x="1863642" y="4526524"/>
            <a:ext cx="6976534" cy="659341"/>
          </a:xfrm>
        </p:spPr>
        <p:txBody>
          <a:bodyPr/>
          <a:lstStyle/>
          <a:p>
            <a:pPr marL="285750" indent="-285750">
              <a:buFont typeface="Arial" panose="020B0604020202020204" pitchFamily="34" charset="0"/>
              <a:buChar char="•"/>
            </a:pPr>
            <a:r>
              <a:rPr lang="en-US" dirty="0">
                <a:solidFill>
                  <a:schemeClr val="tx1"/>
                </a:solidFill>
              </a:rPr>
              <a:t>GOP races to replace Reps. Bradley Byrne (R), Martha Roby (R)</a:t>
            </a:r>
            <a:br>
              <a:rPr lang="en-US" dirty="0">
                <a:solidFill>
                  <a:schemeClr val="tx1"/>
                </a:solidFill>
              </a:rPr>
            </a:br>
            <a:r>
              <a:rPr lang="en-US" dirty="0">
                <a:solidFill>
                  <a:schemeClr val="tx1"/>
                </a:solidFill>
              </a:rPr>
              <a:t>advance to March 31 runoffs</a:t>
            </a:r>
          </a:p>
        </p:txBody>
      </p:sp>
      <p:sp>
        <p:nvSpPr>
          <p:cNvPr id="19" name="Text Placeholder 2"/>
          <p:cNvSpPr>
            <a:spLocks noGrp="1"/>
          </p:cNvSpPr>
          <p:nvPr>
            <p:ph type="body" sz="quarter" idx="10"/>
          </p:nvPr>
        </p:nvSpPr>
        <p:spPr>
          <a:xfrm>
            <a:off x="1835684" y="5575829"/>
            <a:ext cx="6976534" cy="659341"/>
          </a:xfrm>
        </p:spPr>
        <p:txBody>
          <a:bodyPr/>
          <a:lstStyle/>
          <a:p>
            <a:pPr marL="285750" indent="-285750">
              <a:buFont typeface="Arial" panose="020B0604020202020204" pitchFamily="34" charset="0"/>
              <a:buChar char="•"/>
            </a:pPr>
            <a:r>
              <a:rPr lang="en-US" dirty="0">
                <a:solidFill>
                  <a:schemeClr val="tx1"/>
                </a:solidFill>
              </a:rPr>
              <a:t>All four GOP House members unopposed in primaries</a:t>
            </a:r>
          </a:p>
          <a:p>
            <a:pPr marL="285750" indent="-285750">
              <a:buFont typeface="Arial" panose="020B0604020202020204" pitchFamily="34" charset="0"/>
              <a:buChar char="•"/>
            </a:pPr>
            <a:r>
              <a:rPr lang="en-US" dirty="0">
                <a:solidFill>
                  <a:schemeClr val="tx1"/>
                </a:solidFill>
              </a:rPr>
              <a:t>Rep. French Hill (R) faces state Sen. Joyce Elliott (D) in November</a:t>
            </a:r>
          </a:p>
        </p:txBody>
      </p:sp>
      <p:sp>
        <p:nvSpPr>
          <p:cNvPr id="20" name="TextBox 19"/>
          <p:cNvSpPr txBox="1"/>
          <p:nvPr/>
        </p:nvSpPr>
        <p:spPr>
          <a:xfrm>
            <a:off x="743084" y="3792034"/>
            <a:ext cx="658592" cy="287867"/>
          </a:xfrm>
          <a:prstGeom prst="rect">
            <a:avLst/>
          </a:prstGeom>
          <a:noFill/>
        </p:spPr>
        <p:txBody>
          <a:bodyPr wrap="square" lIns="0" tIns="45720" rIns="0" bIns="45720" rtlCol="0">
            <a:noAutofit/>
          </a:bodyPr>
          <a:lstStyle/>
          <a:p>
            <a:pPr algn="ctr"/>
            <a:r>
              <a:rPr lang="en-US" sz="1000" b="1" dirty="0">
                <a:solidFill>
                  <a:srgbClr val="5A5A5A"/>
                </a:solidFill>
              </a:rPr>
              <a:t>N.C.</a:t>
            </a:r>
          </a:p>
          <a:p>
            <a:pPr algn="ctr"/>
            <a:r>
              <a:rPr lang="en-US" sz="1000" b="1" dirty="0">
                <a:solidFill>
                  <a:srgbClr val="5A5A5A"/>
                </a:solidFill>
              </a:rPr>
              <a:t>(13 seats)</a:t>
            </a:r>
          </a:p>
          <a:p>
            <a:pPr>
              <a:buClr>
                <a:srgbClr val="FFFFFF"/>
              </a:buClr>
            </a:pPr>
            <a:endParaRPr lang="en-US" sz="1400" dirty="0">
              <a:solidFill>
                <a:srgbClr val="000000"/>
              </a:solidFill>
              <a:latin typeface="Arial" pitchFamily="34" charset="0"/>
              <a:cs typeface="Arial" pitchFamily="34" charset="0"/>
            </a:endParaRPr>
          </a:p>
        </p:txBody>
      </p:sp>
      <p:sp>
        <p:nvSpPr>
          <p:cNvPr id="22" name="TextBox 21"/>
          <p:cNvSpPr txBox="1"/>
          <p:nvPr/>
        </p:nvSpPr>
        <p:spPr>
          <a:xfrm>
            <a:off x="743084" y="2822948"/>
            <a:ext cx="685516" cy="372533"/>
          </a:xfrm>
          <a:prstGeom prst="rect">
            <a:avLst/>
          </a:prstGeom>
          <a:noFill/>
        </p:spPr>
        <p:txBody>
          <a:bodyPr wrap="square" lIns="0" tIns="45720" rIns="0" bIns="45720" rtlCol="0">
            <a:noAutofit/>
          </a:bodyPr>
          <a:lstStyle/>
          <a:p>
            <a:pPr algn="ctr">
              <a:buClr>
                <a:srgbClr val="FFFFFF"/>
              </a:buClr>
            </a:pPr>
            <a:r>
              <a:rPr lang="en-US" sz="1000" b="1" dirty="0">
                <a:solidFill>
                  <a:srgbClr val="5A5A5A"/>
                </a:solidFill>
              </a:rPr>
              <a:t>Texas</a:t>
            </a:r>
          </a:p>
          <a:p>
            <a:pPr algn="ctr">
              <a:buClr>
                <a:srgbClr val="FFFFFF"/>
              </a:buClr>
            </a:pPr>
            <a:r>
              <a:rPr lang="en-US" sz="1000" b="1" dirty="0">
                <a:solidFill>
                  <a:srgbClr val="5A5A5A"/>
                </a:solidFill>
              </a:rPr>
              <a:t>(36 seats)</a:t>
            </a:r>
          </a:p>
        </p:txBody>
      </p:sp>
      <p:sp>
        <p:nvSpPr>
          <p:cNvPr id="23" name="TextBox 22"/>
          <p:cNvSpPr txBox="1"/>
          <p:nvPr/>
        </p:nvSpPr>
        <p:spPr>
          <a:xfrm>
            <a:off x="729622" y="4690130"/>
            <a:ext cx="685516" cy="372533"/>
          </a:xfrm>
          <a:prstGeom prst="rect">
            <a:avLst/>
          </a:prstGeom>
          <a:noFill/>
        </p:spPr>
        <p:txBody>
          <a:bodyPr wrap="square" lIns="0" tIns="45720" rIns="0" bIns="45720" rtlCol="0">
            <a:noAutofit/>
          </a:bodyPr>
          <a:lstStyle/>
          <a:p>
            <a:pPr algn="ctr">
              <a:buClr>
                <a:srgbClr val="FFFFFF"/>
              </a:buClr>
            </a:pPr>
            <a:r>
              <a:rPr lang="en-US" sz="1000" b="1" dirty="0">
                <a:solidFill>
                  <a:srgbClr val="5A5A5A"/>
                </a:solidFill>
              </a:rPr>
              <a:t>Ala.</a:t>
            </a:r>
          </a:p>
          <a:p>
            <a:pPr algn="ctr">
              <a:buClr>
                <a:srgbClr val="FFFFFF"/>
              </a:buClr>
            </a:pPr>
            <a:r>
              <a:rPr lang="en-US" sz="1000" b="1" dirty="0">
                <a:solidFill>
                  <a:srgbClr val="5A5A5A"/>
                </a:solidFill>
              </a:rPr>
              <a:t>(7 seats)</a:t>
            </a:r>
          </a:p>
        </p:txBody>
      </p:sp>
    </p:spTree>
    <p:extLst>
      <p:ext uri="{BB962C8B-B14F-4D97-AF65-F5344CB8AC3E}">
        <p14:creationId xmlns:p14="http://schemas.microsoft.com/office/powerpoint/2010/main" val="293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More House Races to Watch</a:t>
            </a:r>
          </a:p>
        </p:txBody>
      </p:sp>
      <p:sp>
        <p:nvSpPr>
          <p:cNvPr id="3" name="Text Placeholder 2"/>
          <p:cNvSpPr>
            <a:spLocks noGrp="1"/>
          </p:cNvSpPr>
          <p:nvPr>
            <p:ph type="body" sz="quarter" idx="10"/>
          </p:nvPr>
        </p:nvSpPr>
        <p:spPr>
          <a:xfrm>
            <a:off x="455610" y="1276772"/>
            <a:ext cx="8468696" cy="5037763"/>
          </a:xfrm>
        </p:spPr>
        <p:txBody>
          <a:bodyPr/>
          <a:lstStyle/>
          <a:p>
            <a:pPr marL="0" indent="0">
              <a:buNone/>
            </a:pPr>
            <a:r>
              <a:rPr lang="en-US" b="1" dirty="0"/>
              <a:t>Several incumbents facing higher-profile primary challengers</a:t>
            </a:r>
          </a:p>
          <a:p>
            <a:pPr marL="0" indent="0">
              <a:buNone/>
            </a:pPr>
            <a:endParaRPr lang="en-US" sz="800" dirty="0"/>
          </a:p>
          <a:p>
            <a:pPr lvl="1">
              <a:buClr>
                <a:srgbClr val="81DD00"/>
              </a:buClr>
            </a:pPr>
            <a:r>
              <a:rPr lang="en-US" sz="1400" dirty="0">
                <a:latin typeface="+mn-lt"/>
              </a:rPr>
              <a:t>Some progressive Democrats are aiming to repeat Alexandria Ocasio-Cortez’s upset win </a:t>
            </a:r>
            <a:r>
              <a:rPr lang="en-US" sz="1400" dirty="0">
                <a:latin typeface="+mn-lt"/>
                <a:hlinkClick r:id="rId2"/>
              </a:rPr>
              <a:t>by mounting liberal primary bids</a:t>
            </a:r>
            <a:r>
              <a:rPr lang="en-US" sz="1400" dirty="0">
                <a:latin typeface="+mn-lt"/>
              </a:rPr>
              <a:t> to oust long-time incumbents</a:t>
            </a:r>
          </a:p>
          <a:p>
            <a:pPr lvl="2"/>
            <a:r>
              <a:rPr lang="en-US" sz="1400" dirty="0">
                <a:latin typeface="+mn-lt"/>
              </a:rPr>
              <a:t>New York (June 23): </a:t>
            </a:r>
            <a:r>
              <a:rPr lang="en-US" sz="1400" b="1" dirty="0">
                <a:latin typeface="+mn-lt"/>
              </a:rPr>
              <a:t>Eliot Engel</a:t>
            </a:r>
            <a:r>
              <a:rPr lang="en-US" sz="1400" dirty="0">
                <a:latin typeface="+mn-lt"/>
              </a:rPr>
              <a:t>, </a:t>
            </a:r>
            <a:r>
              <a:rPr lang="en-US" sz="1400" b="1" dirty="0">
                <a:latin typeface="+mn-lt"/>
              </a:rPr>
              <a:t>Jerry Nadler</a:t>
            </a:r>
            <a:r>
              <a:rPr lang="en-US" sz="1400" dirty="0">
                <a:latin typeface="+mn-lt"/>
              </a:rPr>
              <a:t>, </a:t>
            </a:r>
            <a:r>
              <a:rPr lang="en-US" sz="1400" b="1" dirty="0">
                <a:latin typeface="+mn-lt"/>
              </a:rPr>
              <a:t>Carolyn Maloney</a:t>
            </a:r>
            <a:r>
              <a:rPr lang="en-US" sz="1400" dirty="0">
                <a:latin typeface="+mn-lt"/>
              </a:rPr>
              <a:t>, and </a:t>
            </a:r>
            <a:r>
              <a:rPr lang="en-US" sz="1400" b="1" dirty="0">
                <a:latin typeface="+mn-lt"/>
              </a:rPr>
              <a:t>Yvette Clarke</a:t>
            </a:r>
          </a:p>
          <a:p>
            <a:pPr lvl="2"/>
            <a:r>
              <a:rPr lang="en-US" sz="1400" dirty="0">
                <a:latin typeface="+mn-lt"/>
              </a:rPr>
              <a:t>Massachusetts (Sept. 1): </a:t>
            </a:r>
            <a:r>
              <a:rPr lang="en-US" sz="1400" b="1" dirty="0">
                <a:latin typeface="+mn-lt"/>
              </a:rPr>
              <a:t>Richard Neal</a:t>
            </a:r>
          </a:p>
          <a:p>
            <a:pPr lvl="2"/>
            <a:r>
              <a:rPr lang="en-US" sz="1400" dirty="0">
                <a:latin typeface="+mn-lt"/>
              </a:rPr>
              <a:t>Maryland (April 28): Majority Leader </a:t>
            </a:r>
            <a:r>
              <a:rPr lang="en-US" sz="1400" b="1" dirty="0">
                <a:latin typeface="+mn-lt"/>
              </a:rPr>
              <a:t>Steny Hoyer</a:t>
            </a:r>
            <a:r>
              <a:rPr lang="en-US" sz="1400" dirty="0">
                <a:latin typeface="+mn-lt"/>
              </a:rPr>
              <a:t> </a:t>
            </a:r>
          </a:p>
          <a:p>
            <a:pPr lvl="2"/>
            <a:r>
              <a:rPr lang="en-US" sz="1400" dirty="0">
                <a:latin typeface="+mn-lt"/>
              </a:rPr>
              <a:t>Illinois (March 17): </a:t>
            </a:r>
            <a:r>
              <a:rPr lang="en-US" sz="1400" b="1" spc="-30" dirty="0"/>
              <a:t>Dan Lipinski</a:t>
            </a:r>
          </a:p>
          <a:p>
            <a:pPr lvl="2"/>
            <a:r>
              <a:rPr lang="en-US" sz="1400" spc="-30" dirty="0">
                <a:latin typeface="+mn-lt"/>
              </a:rPr>
              <a:t>Ohio (March 17): </a:t>
            </a:r>
            <a:r>
              <a:rPr lang="en-US" sz="1400" b="1" spc="-30" dirty="0">
                <a:latin typeface="+mn-lt"/>
              </a:rPr>
              <a:t>Joyce Beatty</a:t>
            </a:r>
            <a:endParaRPr lang="en-US" sz="1400" dirty="0">
              <a:latin typeface="+mn-lt"/>
            </a:endParaRPr>
          </a:p>
          <a:p>
            <a:pPr lvl="2"/>
            <a:endParaRPr lang="en-US" sz="1400" dirty="0"/>
          </a:p>
          <a:p>
            <a:pPr lvl="1">
              <a:buClr>
                <a:srgbClr val="81DD00"/>
              </a:buClr>
            </a:pPr>
            <a:r>
              <a:rPr lang="en-US" sz="1400" spc="-30" dirty="0"/>
              <a:t>Ocasio-Cortez hails from a safely Democratic urban district and it’s unclear if a similar anti-incumbency phenomenon would be replicated in more centrist or suburban districts</a:t>
            </a:r>
          </a:p>
          <a:p>
            <a:pPr lvl="1">
              <a:buClr>
                <a:srgbClr val="81DD00"/>
              </a:buClr>
            </a:pPr>
            <a:endParaRPr lang="en-US" sz="1400" dirty="0"/>
          </a:p>
          <a:p>
            <a:pPr lvl="1">
              <a:buClr>
                <a:srgbClr val="81DD00"/>
              </a:buClr>
            </a:pPr>
            <a:r>
              <a:rPr lang="en-US" sz="1400" dirty="0"/>
              <a:t>An Iowa state senator aims to force out embattled incumbent </a:t>
            </a:r>
            <a:r>
              <a:rPr lang="en-US" sz="1400" b="1" dirty="0"/>
              <a:t>Steve King </a:t>
            </a:r>
            <a:r>
              <a:rPr lang="en-US" sz="1400" dirty="0"/>
              <a:t>in the GOP primary; King’s 2018 Democratic opponent also plans to run again after losing to King by only 3 points in 2018</a:t>
            </a:r>
          </a:p>
          <a:p>
            <a:pPr marL="0" lvl="1" indent="0">
              <a:buClr>
                <a:srgbClr val="0070C0"/>
              </a:buClr>
              <a:buNone/>
            </a:pPr>
            <a:endParaRPr lang="en-US" sz="1400"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p:txBody>
      </p:sp>
    </p:spTree>
    <p:extLst>
      <p:ext uri="{BB962C8B-B14F-4D97-AF65-F5344CB8AC3E}">
        <p14:creationId xmlns:p14="http://schemas.microsoft.com/office/powerpoint/2010/main" val="192301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GOP Aims to Defeat Trump-District Democrats</a:t>
            </a:r>
          </a:p>
        </p:txBody>
      </p:sp>
      <p:sp>
        <p:nvSpPr>
          <p:cNvPr id="8" name="Text Placeholder 2"/>
          <p:cNvSpPr>
            <a:spLocks noGrp="1"/>
          </p:cNvSpPr>
          <p:nvPr>
            <p:ph type="body" sz="quarter" idx="10"/>
          </p:nvPr>
        </p:nvSpPr>
        <p:spPr>
          <a:xfrm>
            <a:off x="455611" y="1209181"/>
            <a:ext cx="8080718" cy="902788"/>
          </a:xfrm>
        </p:spPr>
        <p:txBody>
          <a:bodyPr/>
          <a:lstStyle/>
          <a:p>
            <a:pPr>
              <a:buClr>
                <a:srgbClr val="0070C0"/>
              </a:buClr>
            </a:pPr>
            <a:r>
              <a:rPr lang="en-US" dirty="0"/>
              <a:t>House Republicans released a list of more than </a:t>
            </a:r>
            <a:r>
              <a:rPr lang="en-US" dirty="0">
                <a:solidFill>
                  <a:schemeClr val="tx1"/>
                </a:solidFill>
              </a:rPr>
              <a:t>50</a:t>
            </a:r>
            <a:r>
              <a:rPr lang="en-US" dirty="0"/>
              <a:t> seats they intend to target in 2020</a:t>
            </a:r>
          </a:p>
          <a:p>
            <a:pPr>
              <a:buClr>
                <a:srgbClr val="0070C0"/>
              </a:buClr>
            </a:pPr>
            <a:r>
              <a:rPr lang="en-US" dirty="0">
                <a:solidFill>
                  <a:schemeClr val="tx1"/>
                </a:solidFill>
              </a:rPr>
              <a:t>Among them are 30 districts that Trump won in 2016 (</a:t>
            </a:r>
            <a:r>
              <a:rPr lang="en-US" u="sng" dirty="0">
                <a:solidFill>
                  <a:schemeClr val="tx1"/>
                </a:solidFill>
              </a:rPr>
              <a:t>underlined</a:t>
            </a:r>
            <a:r>
              <a:rPr lang="en-US" dirty="0">
                <a:solidFill>
                  <a:schemeClr val="tx1"/>
                </a:solidFill>
              </a:rPr>
              <a:t>)</a:t>
            </a:r>
          </a:p>
          <a:p>
            <a:pPr>
              <a:buClr>
                <a:srgbClr val="0070C0"/>
              </a:buClr>
            </a:pPr>
            <a:r>
              <a:rPr lang="en-US" dirty="0">
                <a:solidFill>
                  <a:schemeClr val="tx1"/>
                </a:solidFill>
              </a:rPr>
              <a:t>40 members are facing their first re-election bids</a:t>
            </a:r>
          </a:p>
        </p:txBody>
      </p:sp>
      <p:sp>
        <p:nvSpPr>
          <p:cNvPr id="9" name="Text Placeholder 4"/>
          <p:cNvSpPr>
            <a:spLocks noGrp="1"/>
          </p:cNvSpPr>
          <p:nvPr>
            <p:ph type="body" sz="quarter" idx="13"/>
          </p:nvPr>
        </p:nvSpPr>
        <p:spPr>
          <a:xfrm>
            <a:off x="455611" y="6029336"/>
            <a:ext cx="8228013" cy="365368"/>
          </a:xfrm>
        </p:spPr>
        <p:txBody>
          <a:bodyPr/>
          <a:lstStyle/>
          <a:p>
            <a:r>
              <a:rPr lang="en-US" dirty="0"/>
              <a:t>Source: National Republican Congressional Committee </a:t>
            </a:r>
            <a:r>
              <a:rPr lang="en-US" dirty="0">
                <a:hlinkClick r:id="rId2"/>
              </a:rPr>
              <a:t>press release</a:t>
            </a:r>
            <a:r>
              <a:rPr lang="en-US" dirty="0"/>
              <a:t> Feb. 8, 2019</a:t>
            </a:r>
          </a:p>
          <a:p>
            <a:r>
              <a:rPr lang="en-US" dirty="0"/>
              <a:t>Note: Horsford earlier served one term, but won his seat back in 2018; the 2020 election will be his first re-election bid</a:t>
            </a:r>
          </a:p>
        </p:txBody>
      </p:sp>
      <p:graphicFrame>
        <p:nvGraphicFramePr>
          <p:cNvPr id="10" name="Table 9"/>
          <p:cNvGraphicFramePr>
            <a:graphicFrameLocks noGrp="1"/>
          </p:cNvGraphicFramePr>
          <p:nvPr>
            <p:extLst>
              <p:ext uri="{D42A27DB-BD31-4B8C-83A1-F6EECF244321}">
                <p14:modId xmlns:p14="http://schemas.microsoft.com/office/powerpoint/2010/main" val="643715108"/>
              </p:ext>
            </p:extLst>
          </p:nvPr>
        </p:nvGraphicFramePr>
        <p:xfrm>
          <a:off x="455611" y="2092992"/>
          <a:ext cx="8249004" cy="3977640"/>
        </p:xfrm>
        <a:graphic>
          <a:graphicData uri="http://schemas.openxmlformats.org/drawingml/2006/table">
            <a:tbl>
              <a:tblPr firstRow="1" bandRow="1">
                <a:tableStyleId>{B301B821-A1FF-4177-AEE7-76D212191A09}</a:tableStyleId>
              </a:tblPr>
              <a:tblGrid>
                <a:gridCol w="2062251">
                  <a:extLst>
                    <a:ext uri="{9D8B030D-6E8A-4147-A177-3AD203B41FA5}">
                      <a16:colId xmlns:a16="http://schemas.microsoft.com/office/drawing/2014/main" val="20000"/>
                    </a:ext>
                  </a:extLst>
                </a:gridCol>
                <a:gridCol w="2062251">
                  <a:extLst>
                    <a:ext uri="{9D8B030D-6E8A-4147-A177-3AD203B41FA5}">
                      <a16:colId xmlns:a16="http://schemas.microsoft.com/office/drawing/2014/main" val="20001"/>
                    </a:ext>
                  </a:extLst>
                </a:gridCol>
                <a:gridCol w="2062251">
                  <a:extLst>
                    <a:ext uri="{9D8B030D-6E8A-4147-A177-3AD203B41FA5}">
                      <a16:colId xmlns:a16="http://schemas.microsoft.com/office/drawing/2014/main" val="20002"/>
                    </a:ext>
                  </a:extLst>
                </a:gridCol>
                <a:gridCol w="2062251">
                  <a:extLst>
                    <a:ext uri="{9D8B030D-6E8A-4147-A177-3AD203B41FA5}">
                      <a16:colId xmlns:a16="http://schemas.microsoft.com/office/drawing/2014/main" val="20003"/>
                    </a:ext>
                  </a:extLst>
                </a:gridCol>
              </a:tblGrid>
              <a:tr h="265176">
                <a:tc gridSpan="4">
                  <a:txBody>
                    <a:bodyPr/>
                    <a:lstStyle/>
                    <a:p>
                      <a:pPr algn="l"/>
                      <a:r>
                        <a:rPr lang="en-US" sz="1000" dirty="0"/>
                        <a:t>NRCC</a:t>
                      </a:r>
                      <a:r>
                        <a:rPr lang="en-US" sz="1000" baseline="0" dirty="0"/>
                        <a:t> Targets List           </a:t>
                      </a:r>
                      <a:endParaRPr lang="en-US" sz="1000" dirty="0">
                        <a:solidFill>
                          <a:schemeClr val="tx1"/>
                        </a:solidFill>
                        <a:latin typeface="+mn-lt"/>
                      </a:endParaRPr>
                    </a:p>
                  </a:txBody>
                  <a:tcPr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extLst>
                  <a:ext uri="{0D108BD9-81ED-4DB2-BD59-A6C34878D82A}">
                    <a16:rowId xmlns:a16="http://schemas.microsoft.com/office/drawing/2014/main" val="10000"/>
                  </a:ext>
                </a:extLst>
              </a:tr>
              <a:tr h="265176">
                <a:tc>
                  <a:txBody>
                    <a:bodyPr/>
                    <a:lstStyle/>
                    <a:p>
                      <a:pPr algn="l" fontAlgn="ctr"/>
                      <a:r>
                        <a:rPr lang="en-US" sz="1000" u="sng" strike="noStrike" dirty="0">
                          <a:effectLst/>
                        </a:rPr>
                        <a:t>AZ-01 – Tom O’Halleran</a:t>
                      </a:r>
                      <a:endParaRPr lang="en-US" sz="1000" b="0" i="0" u="sng" strike="noStrike" dirty="0">
                        <a:solidFill>
                          <a:srgbClr val="333333"/>
                        </a:solidFill>
                        <a:effectLst/>
                        <a:latin typeface="+mn-lt"/>
                      </a:endParaRPr>
                    </a:p>
                  </a:txBody>
                  <a:tcPr anchor="ctr"/>
                </a:tc>
                <a:tc>
                  <a:txBody>
                    <a:bodyPr/>
                    <a:lstStyle/>
                    <a:p>
                      <a:pPr algn="l" fontAlgn="ctr"/>
                      <a:r>
                        <a:rPr lang="en-US" sz="1000" u="sng" strike="noStrike" dirty="0">
                          <a:effectLst/>
                        </a:rPr>
                        <a:t>GA-06 – Lucy McBath</a:t>
                      </a:r>
                      <a:endParaRPr lang="en-US" sz="1000" b="1" i="0" u="sng" strike="noStrike" dirty="0">
                        <a:solidFill>
                          <a:srgbClr val="333333"/>
                        </a:solidFill>
                        <a:effectLst/>
                        <a:latin typeface="+mn-lt"/>
                      </a:endParaRPr>
                    </a:p>
                  </a:txBody>
                  <a:tcPr anchor="ctr"/>
                </a:tc>
                <a:tc>
                  <a:txBody>
                    <a:bodyPr/>
                    <a:lstStyle/>
                    <a:p>
                      <a:pPr algn="l" fontAlgn="ctr"/>
                      <a:r>
                        <a:rPr lang="en-US" sz="1000" u="sng" strike="noStrike" dirty="0">
                          <a:effectLst/>
                        </a:rPr>
                        <a:t>NH-01 – Chris Pappas</a:t>
                      </a:r>
                      <a:endParaRPr lang="en-US" sz="1000" b="1" i="0" u="sng" strike="noStrike" dirty="0">
                        <a:solidFill>
                          <a:srgbClr val="333333"/>
                        </a:solidFill>
                        <a:effectLst/>
                        <a:latin typeface="+mn-lt"/>
                      </a:endParaRPr>
                    </a:p>
                  </a:txBody>
                  <a:tcPr anchor="ctr"/>
                </a:tc>
                <a:tc>
                  <a:txBody>
                    <a:bodyPr/>
                    <a:lstStyle/>
                    <a:p>
                      <a:pPr algn="l" fontAlgn="ctr"/>
                      <a:r>
                        <a:rPr lang="en-US" sz="1000" u="none" strike="noStrike" dirty="0">
                          <a:effectLst/>
                        </a:rPr>
                        <a:t>PA-07 – Susan Wild</a:t>
                      </a:r>
                      <a:endParaRPr lang="en-US" sz="1000" b="1" i="0" u="none" strike="noStrike" dirty="0">
                        <a:solidFill>
                          <a:srgbClr val="333333"/>
                        </a:solidFill>
                        <a:effectLst/>
                        <a:latin typeface="+mn-lt"/>
                      </a:endParaRPr>
                    </a:p>
                  </a:txBody>
                  <a:tcPr anchor="ctr"/>
                </a:tc>
                <a:extLst>
                  <a:ext uri="{0D108BD9-81ED-4DB2-BD59-A6C34878D82A}">
                    <a16:rowId xmlns:a16="http://schemas.microsoft.com/office/drawing/2014/main" val="10001"/>
                  </a:ext>
                </a:extLst>
              </a:tr>
              <a:tr h="265176">
                <a:tc>
                  <a:txBody>
                    <a:bodyPr/>
                    <a:lstStyle/>
                    <a:p>
                      <a:pPr algn="l" fontAlgn="ctr"/>
                      <a:r>
                        <a:rPr lang="en-US" sz="1000" u="none" strike="noStrike" dirty="0">
                          <a:effectLst/>
                        </a:rPr>
                        <a:t>AZ-02 – Ann Kirkpatrick</a:t>
                      </a:r>
                      <a:endParaRPr lang="en-US" sz="1000" b="0" i="0" u="none" strike="noStrike" dirty="0">
                        <a:solidFill>
                          <a:srgbClr val="333333"/>
                        </a:solidFill>
                        <a:effectLst/>
                        <a:latin typeface="+mn-lt"/>
                      </a:endParaRPr>
                    </a:p>
                  </a:txBody>
                  <a:tcPr anchor="ctr"/>
                </a:tc>
                <a:tc>
                  <a:txBody>
                    <a:bodyPr/>
                    <a:lstStyle/>
                    <a:p>
                      <a:pPr algn="l" fontAlgn="ctr"/>
                      <a:r>
                        <a:rPr lang="en-US" sz="1000" u="sng" strike="noStrike" dirty="0">
                          <a:effectLst/>
                        </a:rPr>
                        <a:t>IA-01 – Abby Finkenauer</a:t>
                      </a:r>
                      <a:endParaRPr lang="en-US" sz="1000" b="1" i="0" u="sng" strike="noStrike" dirty="0">
                        <a:solidFill>
                          <a:srgbClr val="333333"/>
                        </a:solidFill>
                        <a:effectLst/>
                        <a:latin typeface="+mn-lt"/>
                      </a:endParaRPr>
                    </a:p>
                  </a:txBody>
                  <a:tcPr anchor="ctr"/>
                </a:tc>
                <a:tc>
                  <a:txBody>
                    <a:bodyPr/>
                    <a:lstStyle/>
                    <a:p>
                      <a:pPr algn="l" fontAlgn="ctr"/>
                      <a:r>
                        <a:rPr lang="en-US" sz="1000" u="sng" strike="noStrike" dirty="0">
                          <a:effectLst/>
                        </a:rPr>
                        <a:t>NJ-03 – Andy Kim</a:t>
                      </a:r>
                      <a:endParaRPr lang="en-US" sz="1000" b="1" i="0" u="sng" strike="noStrike" dirty="0">
                        <a:solidFill>
                          <a:srgbClr val="333333"/>
                        </a:solidFill>
                        <a:effectLst/>
                        <a:latin typeface="+mn-lt"/>
                      </a:endParaRPr>
                    </a:p>
                  </a:txBody>
                  <a:tcPr anchor="ctr"/>
                </a:tc>
                <a:tc>
                  <a:txBody>
                    <a:bodyPr/>
                    <a:lstStyle/>
                    <a:p>
                      <a:pPr algn="l" fontAlgn="ctr"/>
                      <a:r>
                        <a:rPr lang="en-US" sz="1000" u="sng" strike="noStrike" dirty="0">
                          <a:effectLst/>
                        </a:rPr>
                        <a:t>PA-08 – Matt Cartwright</a:t>
                      </a:r>
                      <a:endParaRPr lang="en-US" sz="1000" b="0" i="0" u="sng" strike="noStrike" dirty="0">
                        <a:solidFill>
                          <a:srgbClr val="333333"/>
                        </a:solidFill>
                        <a:effectLst/>
                        <a:latin typeface="+mn-lt"/>
                      </a:endParaRPr>
                    </a:p>
                  </a:txBody>
                  <a:tcPr anchor="ctr"/>
                </a:tc>
                <a:extLst>
                  <a:ext uri="{0D108BD9-81ED-4DB2-BD59-A6C34878D82A}">
                    <a16:rowId xmlns:a16="http://schemas.microsoft.com/office/drawing/2014/main" val="10002"/>
                  </a:ext>
                </a:extLst>
              </a:tr>
              <a:tr h="265176">
                <a:tc>
                  <a:txBody>
                    <a:bodyPr/>
                    <a:lstStyle/>
                    <a:p>
                      <a:pPr algn="l" fontAlgn="ctr"/>
                      <a:r>
                        <a:rPr lang="en-US" sz="1000" u="none" strike="noStrike" dirty="0">
                          <a:effectLst/>
                        </a:rPr>
                        <a:t>CA-10 – Josh Harder</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IA-02 – (Dave </a:t>
                      </a:r>
                      <a:r>
                        <a:rPr lang="en-US" sz="1000" u="sng" strike="noStrike" dirty="0" err="1">
                          <a:effectLst/>
                        </a:rPr>
                        <a:t>Loebsack</a:t>
                      </a:r>
                      <a:r>
                        <a:rPr lang="en-US" sz="1000" u="sng" strike="noStrike" baseline="0" dirty="0">
                          <a:effectLst/>
                        </a:rPr>
                        <a:t>, retiring)</a:t>
                      </a:r>
                      <a:endParaRPr lang="en-US" sz="1000" b="0" i="0" u="sng" strike="noStrike" dirty="0">
                        <a:solidFill>
                          <a:schemeClr val="tx1"/>
                        </a:solidFill>
                        <a:effectLst/>
                        <a:latin typeface="+mn-lt"/>
                      </a:endParaRPr>
                    </a:p>
                  </a:txBody>
                  <a:tcPr anchor="ctr"/>
                </a:tc>
                <a:tc>
                  <a:txBody>
                    <a:bodyPr/>
                    <a:lstStyle/>
                    <a:p>
                      <a:pPr algn="l" fontAlgn="ctr"/>
                      <a:r>
                        <a:rPr lang="en-US" sz="1000" u="sng" strike="noStrike" dirty="0">
                          <a:effectLst/>
                        </a:rPr>
                        <a:t>NJ-05 – Josh Gottheimer</a:t>
                      </a:r>
                      <a:endParaRPr lang="en-US" sz="1000" b="0" i="0" u="sng" strike="noStrike" dirty="0">
                        <a:solidFill>
                          <a:srgbClr val="333333"/>
                        </a:solidFill>
                        <a:effectLst/>
                        <a:latin typeface="+mn-lt"/>
                      </a:endParaRPr>
                    </a:p>
                  </a:txBody>
                  <a:tcPr anchor="ctr"/>
                </a:tc>
                <a:tc>
                  <a:txBody>
                    <a:bodyPr/>
                    <a:lstStyle/>
                    <a:p>
                      <a:pPr algn="l" fontAlgn="ctr"/>
                      <a:r>
                        <a:rPr lang="en-US" sz="1000" u="sng" strike="noStrike" dirty="0">
                          <a:effectLst/>
                        </a:rPr>
                        <a:t>PA-17 – Conor Lamb</a:t>
                      </a:r>
                      <a:endParaRPr lang="en-US" sz="1000" b="0" i="0" u="sng" strike="noStrike" dirty="0">
                        <a:solidFill>
                          <a:srgbClr val="333333"/>
                        </a:solidFill>
                        <a:effectLst/>
                        <a:latin typeface="+mn-lt"/>
                      </a:endParaRPr>
                    </a:p>
                  </a:txBody>
                  <a:tcPr anchor="ctr"/>
                </a:tc>
                <a:extLst>
                  <a:ext uri="{0D108BD9-81ED-4DB2-BD59-A6C34878D82A}">
                    <a16:rowId xmlns:a16="http://schemas.microsoft.com/office/drawing/2014/main" val="10003"/>
                  </a:ext>
                </a:extLst>
              </a:tr>
              <a:tr h="265176">
                <a:tc>
                  <a:txBody>
                    <a:bodyPr/>
                    <a:lstStyle/>
                    <a:p>
                      <a:pPr algn="l" fontAlgn="ctr"/>
                      <a:r>
                        <a:rPr lang="en-US" sz="1000" u="none" strike="noStrike" dirty="0">
                          <a:effectLst/>
                        </a:rPr>
                        <a:t>CA-21 – TJ Cox</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IA-03 – Cindy Axne</a:t>
                      </a:r>
                      <a:endParaRPr lang="en-US" sz="1000" b="1" i="0" u="sng" strike="noStrike" dirty="0">
                        <a:solidFill>
                          <a:srgbClr val="333333"/>
                        </a:solidFill>
                        <a:effectLst/>
                        <a:latin typeface="+mn-lt"/>
                      </a:endParaRPr>
                    </a:p>
                  </a:txBody>
                  <a:tcPr anchor="ctr"/>
                </a:tc>
                <a:tc>
                  <a:txBody>
                    <a:bodyPr/>
                    <a:lstStyle/>
                    <a:p>
                      <a:pPr algn="l" fontAlgn="ctr"/>
                      <a:r>
                        <a:rPr lang="en-US" sz="1000" u="none" strike="noStrike" dirty="0">
                          <a:effectLst/>
                        </a:rPr>
                        <a:t>NJ-07 – Tom Malinowski</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SC-01 – Joe Cunningham</a:t>
                      </a:r>
                      <a:endParaRPr lang="en-US" sz="1000" b="1" i="0" u="sng" strike="noStrike" dirty="0">
                        <a:solidFill>
                          <a:srgbClr val="333333"/>
                        </a:solidFill>
                        <a:effectLst/>
                        <a:latin typeface="+mn-lt"/>
                      </a:endParaRPr>
                    </a:p>
                  </a:txBody>
                  <a:tcPr anchor="ctr"/>
                </a:tc>
                <a:extLst>
                  <a:ext uri="{0D108BD9-81ED-4DB2-BD59-A6C34878D82A}">
                    <a16:rowId xmlns:a16="http://schemas.microsoft.com/office/drawing/2014/main" val="10004"/>
                  </a:ext>
                </a:extLst>
              </a:tr>
              <a:tr h="265176">
                <a:tc>
                  <a:txBody>
                    <a:bodyPr/>
                    <a:lstStyle/>
                    <a:p>
                      <a:pPr algn="l" fontAlgn="ctr"/>
                      <a:r>
                        <a:rPr lang="en-US" sz="1000" u="none" strike="noStrike" spc="-30" dirty="0">
                          <a:effectLst/>
                        </a:rPr>
                        <a:t>CA-25 – </a:t>
                      </a:r>
                      <a:r>
                        <a:rPr lang="en-US" sz="1000" u="none" strike="noStrike" spc="-30" dirty="0">
                          <a:solidFill>
                            <a:schemeClr val="tx1"/>
                          </a:solidFill>
                          <a:effectLst/>
                        </a:rPr>
                        <a:t>(Open, Katie</a:t>
                      </a:r>
                      <a:r>
                        <a:rPr lang="en-US" sz="1000" u="none" strike="noStrike" spc="-30" baseline="0" dirty="0">
                          <a:solidFill>
                            <a:schemeClr val="tx1"/>
                          </a:solidFill>
                          <a:effectLst/>
                        </a:rPr>
                        <a:t> Hill resigned</a:t>
                      </a:r>
                      <a:r>
                        <a:rPr lang="en-US" sz="1000" u="none" strike="noStrike" spc="-30" dirty="0">
                          <a:solidFill>
                            <a:schemeClr val="tx1"/>
                          </a:solidFill>
                          <a:effectLst/>
                        </a:rPr>
                        <a:t>)</a:t>
                      </a:r>
                      <a:endParaRPr lang="en-US" sz="1000" b="1" i="0" u="none" strike="noStrike" spc="-30" dirty="0">
                        <a:solidFill>
                          <a:schemeClr val="tx1"/>
                        </a:solidFill>
                        <a:effectLst/>
                        <a:latin typeface="+mn-lt"/>
                      </a:endParaRPr>
                    </a:p>
                  </a:txBody>
                  <a:tcPr anchor="ctr"/>
                </a:tc>
                <a:tc>
                  <a:txBody>
                    <a:bodyPr/>
                    <a:lstStyle/>
                    <a:p>
                      <a:pPr algn="l" fontAlgn="ctr"/>
                      <a:r>
                        <a:rPr lang="en-US" sz="1000" u="none" strike="noStrike" dirty="0">
                          <a:effectLst/>
                        </a:rPr>
                        <a:t>IL-06 – Sean Casten</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NJ-11 – Mikie Sherrill</a:t>
                      </a:r>
                      <a:endParaRPr lang="en-US" sz="1000" b="1" i="0" u="sng" strike="noStrike" dirty="0">
                        <a:solidFill>
                          <a:srgbClr val="333333"/>
                        </a:solidFill>
                        <a:effectLst/>
                        <a:latin typeface="+mn-lt"/>
                      </a:endParaRPr>
                    </a:p>
                  </a:txBody>
                  <a:tcPr anchor="ctr"/>
                </a:tc>
                <a:tc>
                  <a:txBody>
                    <a:bodyPr/>
                    <a:lstStyle/>
                    <a:p>
                      <a:pPr algn="l" fontAlgn="ctr"/>
                      <a:r>
                        <a:rPr lang="en-US" sz="1000" u="none" strike="noStrike" dirty="0">
                          <a:effectLst/>
                        </a:rPr>
                        <a:t>TX-07 – Lizzie Fletcher</a:t>
                      </a:r>
                      <a:endParaRPr lang="en-US" sz="1000" b="1" i="0" u="none" strike="noStrike" dirty="0">
                        <a:solidFill>
                          <a:srgbClr val="333333"/>
                        </a:solidFill>
                        <a:effectLst/>
                        <a:latin typeface="+mn-lt"/>
                      </a:endParaRPr>
                    </a:p>
                  </a:txBody>
                  <a:tcPr anchor="ctr"/>
                </a:tc>
                <a:extLst>
                  <a:ext uri="{0D108BD9-81ED-4DB2-BD59-A6C34878D82A}">
                    <a16:rowId xmlns:a16="http://schemas.microsoft.com/office/drawing/2014/main" val="10005"/>
                  </a:ext>
                </a:extLst>
              </a:tr>
              <a:tr h="265176">
                <a:tc>
                  <a:txBody>
                    <a:bodyPr/>
                    <a:lstStyle/>
                    <a:p>
                      <a:pPr algn="l" fontAlgn="ctr"/>
                      <a:r>
                        <a:rPr lang="en-US" sz="1000" u="none" strike="noStrike" dirty="0">
                          <a:effectLst/>
                        </a:rPr>
                        <a:t>CA-39 – Gil Cisneros</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IL-14 – Lauren Underwood</a:t>
                      </a:r>
                      <a:endParaRPr lang="en-US" sz="1000" b="1" i="0" u="sng"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NM-02 – Xochitl Torres Small</a:t>
                      </a:r>
                      <a:endParaRPr lang="en-US" sz="1000" b="1" i="0" u="sng" strike="noStrike" dirty="0">
                        <a:solidFill>
                          <a:srgbClr val="333333"/>
                        </a:solidFill>
                        <a:effectLst/>
                        <a:latin typeface="+mn-lt"/>
                      </a:endParaRPr>
                    </a:p>
                  </a:txBody>
                  <a:tcPr anchor="ctr"/>
                </a:tc>
                <a:tc>
                  <a:txBody>
                    <a:bodyPr/>
                    <a:lstStyle/>
                    <a:p>
                      <a:pPr algn="l" fontAlgn="ctr"/>
                      <a:r>
                        <a:rPr lang="en-US" sz="1000" u="none" strike="noStrike" dirty="0">
                          <a:effectLst/>
                        </a:rPr>
                        <a:t>TX-32 – Colin Allred</a:t>
                      </a:r>
                      <a:endParaRPr lang="en-US" sz="1000" b="1" i="0" u="none" strike="noStrike" dirty="0">
                        <a:solidFill>
                          <a:srgbClr val="333333"/>
                        </a:solidFill>
                        <a:effectLst/>
                        <a:latin typeface="+mn-lt"/>
                      </a:endParaRPr>
                    </a:p>
                  </a:txBody>
                  <a:tcPr anchor="ctr"/>
                </a:tc>
                <a:extLst>
                  <a:ext uri="{0D108BD9-81ED-4DB2-BD59-A6C34878D82A}">
                    <a16:rowId xmlns:a16="http://schemas.microsoft.com/office/drawing/2014/main" val="10006"/>
                  </a:ext>
                </a:extLst>
              </a:tr>
              <a:tr h="265176">
                <a:tc>
                  <a:txBody>
                    <a:bodyPr/>
                    <a:lstStyle/>
                    <a:p>
                      <a:pPr algn="l" fontAlgn="ctr"/>
                      <a:r>
                        <a:rPr lang="en-US" sz="1000" u="none" strike="noStrike" dirty="0">
                          <a:effectLst/>
                        </a:rPr>
                        <a:t>CA-45 – Katie Porter</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IL-17 – Cheri Bustos</a:t>
                      </a:r>
                      <a:endParaRPr lang="en-US" sz="1000" b="0" i="0" u="sng" strike="noStrike" dirty="0">
                        <a:solidFill>
                          <a:srgbClr val="333333"/>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strike="noStrike" dirty="0">
                          <a:effectLst/>
                        </a:rPr>
                        <a:t>NV-03 – Susie Lee </a:t>
                      </a:r>
                      <a:endParaRPr lang="en-US" sz="1000" b="1" i="0" u="sng" strike="noStrike" dirty="0">
                        <a:solidFill>
                          <a:schemeClr val="tx1"/>
                        </a:solidFill>
                        <a:effectLst/>
                        <a:latin typeface="+mn-lt"/>
                      </a:endParaRPr>
                    </a:p>
                  </a:txBody>
                  <a:tcPr anchor="ctr"/>
                </a:tc>
                <a:tc>
                  <a:txBody>
                    <a:bodyPr/>
                    <a:lstStyle/>
                    <a:p>
                      <a:pPr algn="l" fontAlgn="ctr"/>
                      <a:r>
                        <a:rPr lang="en-US" sz="1000" u="sng" strike="noStrike" dirty="0">
                          <a:effectLst/>
                        </a:rPr>
                        <a:t>UT-04 – Ben McAdams</a:t>
                      </a:r>
                      <a:endParaRPr lang="en-US" sz="1000" b="1" i="0" u="sng" strike="noStrike" dirty="0">
                        <a:solidFill>
                          <a:srgbClr val="333333"/>
                        </a:solidFill>
                        <a:effectLst/>
                        <a:latin typeface="+mn-lt"/>
                      </a:endParaRPr>
                    </a:p>
                  </a:txBody>
                  <a:tcPr anchor="ctr"/>
                </a:tc>
                <a:extLst>
                  <a:ext uri="{0D108BD9-81ED-4DB2-BD59-A6C34878D82A}">
                    <a16:rowId xmlns:a16="http://schemas.microsoft.com/office/drawing/2014/main" val="10009"/>
                  </a:ext>
                </a:extLst>
              </a:tr>
              <a:tr h="265176">
                <a:tc>
                  <a:txBody>
                    <a:bodyPr/>
                    <a:lstStyle/>
                    <a:p>
                      <a:pPr algn="l" fontAlgn="ctr"/>
                      <a:r>
                        <a:rPr lang="en-US" sz="1000" u="none" strike="noStrike" dirty="0">
                          <a:effectLst/>
                        </a:rPr>
                        <a:t>CA-48 – Harley Rouda</a:t>
                      </a:r>
                      <a:endParaRPr lang="en-US" sz="1000" b="1" i="0" u="none" strike="noStrike" dirty="0">
                        <a:solidFill>
                          <a:srgbClr val="333333"/>
                        </a:solidFill>
                        <a:effectLst/>
                        <a:latin typeface="+mn-lt"/>
                      </a:endParaRPr>
                    </a:p>
                  </a:txBody>
                  <a:tcPr anchor="ctr"/>
                </a:tc>
                <a:tc>
                  <a:txBody>
                    <a:bodyPr/>
                    <a:lstStyle/>
                    <a:p>
                      <a:pPr algn="l" fontAlgn="ctr"/>
                      <a:r>
                        <a:rPr lang="en-US" sz="1000" u="none" strike="noStrike" dirty="0">
                          <a:effectLst/>
                        </a:rPr>
                        <a:t>KS-03 – Sharice Davids</a:t>
                      </a:r>
                      <a:endParaRPr lang="en-US" sz="1000" b="1" i="0" u="none" strike="noStrike" dirty="0">
                        <a:solidFill>
                          <a:srgbClr val="333333"/>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dirty="0">
                          <a:effectLst/>
                        </a:rPr>
                        <a:t>NV-04 – Steven Horsford</a:t>
                      </a:r>
                      <a:endParaRPr lang="en-US" sz="1000" b="0" i="0" u="none" strike="noStrike" dirty="0">
                        <a:solidFill>
                          <a:schemeClr val="tx1"/>
                        </a:solidFill>
                        <a:effectLst/>
                        <a:latin typeface="+mn-lt"/>
                      </a:endParaRPr>
                    </a:p>
                  </a:txBody>
                  <a:tcPr anchor="ctr"/>
                </a:tc>
                <a:tc>
                  <a:txBody>
                    <a:bodyPr/>
                    <a:lstStyle/>
                    <a:p>
                      <a:pPr algn="l" fontAlgn="ctr"/>
                      <a:r>
                        <a:rPr lang="en-US" sz="1000" u="sng" strike="noStrike" dirty="0">
                          <a:effectLst/>
                        </a:rPr>
                        <a:t>VA-02 – Elaine Luria</a:t>
                      </a:r>
                      <a:endParaRPr lang="en-US" sz="1000" b="1" i="0" u="sng" strike="noStrike" dirty="0">
                        <a:solidFill>
                          <a:srgbClr val="333333"/>
                        </a:solidFill>
                        <a:effectLst/>
                        <a:latin typeface="+mn-lt"/>
                      </a:endParaRPr>
                    </a:p>
                  </a:txBody>
                  <a:tcPr anchor="ctr"/>
                </a:tc>
                <a:extLst>
                  <a:ext uri="{0D108BD9-81ED-4DB2-BD59-A6C34878D82A}">
                    <a16:rowId xmlns:a16="http://schemas.microsoft.com/office/drawing/2014/main" val="10007"/>
                  </a:ext>
                </a:extLst>
              </a:tr>
              <a:tr h="265176">
                <a:tc>
                  <a:txBody>
                    <a:bodyPr/>
                    <a:lstStyle/>
                    <a:p>
                      <a:pPr algn="l" fontAlgn="ctr"/>
                      <a:r>
                        <a:rPr lang="en-US" sz="1000" u="none" strike="noStrike" dirty="0">
                          <a:effectLst/>
                        </a:rPr>
                        <a:t>CA-49 – Mike Levin</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ME-02 – Jared Golden</a:t>
                      </a:r>
                      <a:endParaRPr lang="en-US" sz="1000" b="1" i="0" u="sng"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NY-11 – Max Rose</a:t>
                      </a:r>
                      <a:endParaRPr lang="en-US" sz="1000" b="1" i="0" u="sng" strike="noStrike" dirty="0">
                        <a:solidFill>
                          <a:srgbClr val="333333"/>
                        </a:solidFill>
                        <a:effectLst/>
                        <a:latin typeface="+mn-lt"/>
                      </a:endParaRPr>
                    </a:p>
                  </a:txBody>
                  <a:tcPr anchor="ctr"/>
                </a:tc>
                <a:tc>
                  <a:txBody>
                    <a:bodyPr/>
                    <a:lstStyle/>
                    <a:p>
                      <a:pPr algn="l" fontAlgn="ctr"/>
                      <a:r>
                        <a:rPr lang="en-US" sz="1000" u="sng" strike="noStrike" dirty="0">
                          <a:effectLst/>
                        </a:rPr>
                        <a:t>VA-07 – Abigail Spanberger</a:t>
                      </a:r>
                      <a:endParaRPr lang="en-US" sz="1000" b="1" i="0" u="sng" strike="noStrike" dirty="0">
                        <a:solidFill>
                          <a:srgbClr val="333333"/>
                        </a:solidFill>
                        <a:effectLst/>
                        <a:latin typeface="+mn-lt"/>
                      </a:endParaRPr>
                    </a:p>
                  </a:txBody>
                  <a:tcPr anchor="ctr"/>
                </a:tc>
                <a:extLst>
                  <a:ext uri="{0D108BD9-81ED-4DB2-BD59-A6C34878D82A}">
                    <a16:rowId xmlns:a16="http://schemas.microsoft.com/office/drawing/2014/main" val="10008"/>
                  </a:ext>
                </a:extLst>
              </a:tr>
              <a:tr h="265176">
                <a:tc>
                  <a:txBody>
                    <a:bodyPr/>
                    <a:lstStyle/>
                    <a:p>
                      <a:pPr algn="l" fontAlgn="ctr"/>
                      <a:r>
                        <a:rPr lang="en-US" sz="1000" u="none" strike="noStrike" dirty="0">
                          <a:effectLst/>
                        </a:rPr>
                        <a:t>CO-06 – Jason Crow</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MI-08 – Elissa Slotkin</a:t>
                      </a:r>
                      <a:endParaRPr lang="en-US" sz="1000" b="1" i="0" u="sng"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NY-18 – Sean Patrick Maloney</a:t>
                      </a:r>
                      <a:endParaRPr lang="en-US" sz="1000" b="0" i="0" u="sng" strike="noStrike" dirty="0">
                        <a:solidFill>
                          <a:srgbClr val="333333"/>
                        </a:solidFill>
                        <a:effectLst/>
                        <a:latin typeface="+mn-lt"/>
                      </a:endParaRPr>
                    </a:p>
                  </a:txBody>
                  <a:tcPr anchor="ctr"/>
                </a:tc>
                <a:tc>
                  <a:txBody>
                    <a:bodyPr/>
                    <a:lstStyle/>
                    <a:p>
                      <a:pPr algn="l" fontAlgn="ctr"/>
                      <a:r>
                        <a:rPr lang="en-US" sz="1000" u="none" strike="noStrike" dirty="0">
                          <a:effectLst/>
                        </a:rPr>
                        <a:t>VA-10 – Jennifer Wexton</a:t>
                      </a:r>
                      <a:endParaRPr lang="en-US" sz="1000" b="1" i="0" u="none" strike="noStrike" dirty="0">
                        <a:solidFill>
                          <a:srgbClr val="333333"/>
                        </a:solidFill>
                        <a:effectLst/>
                        <a:latin typeface="+mn-lt"/>
                      </a:endParaRPr>
                    </a:p>
                  </a:txBody>
                  <a:tcPr anchor="ctr"/>
                </a:tc>
                <a:extLst>
                  <a:ext uri="{0D108BD9-81ED-4DB2-BD59-A6C34878D82A}">
                    <a16:rowId xmlns:a16="http://schemas.microsoft.com/office/drawing/2014/main" val="10010"/>
                  </a:ext>
                </a:extLst>
              </a:tr>
              <a:tr h="265176">
                <a:tc>
                  <a:txBody>
                    <a:bodyPr/>
                    <a:lstStyle/>
                    <a:p>
                      <a:pPr algn="l" fontAlgn="ctr"/>
                      <a:r>
                        <a:rPr lang="en-US" sz="1000" u="none" strike="noStrike">
                          <a:effectLst/>
                        </a:rPr>
                        <a:t>FL-07 – Stephanie Murphy</a:t>
                      </a:r>
                      <a:endParaRPr lang="en-US" sz="1000" b="0" i="0" u="none" strike="noStrike">
                        <a:solidFill>
                          <a:srgbClr val="333333"/>
                        </a:solidFill>
                        <a:effectLst/>
                        <a:latin typeface="+mn-lt"/>
                      </a:endParaRPr>
                    </a:p>
                  </a:txBody>
                  <a:tcPr anchor="ctr"/>
                </a:tc>
                <a:tc>
                  <a:txBody>
                    <a:bodyPr/>
                    <a:lstStyle/>
                    <a:p>
                      <a:pPr algn="l" fontAlgn="ctr"/>
                      <a:r>
                        <a:rPr lang="en-US" sz="1000" u="sng" strike="noStrike" dirty="0">
                          <a:effectLst/>
                        </a:rPr>
                        <a:t>MI-11 – Haley Stevens</a:t>
                      </a:r>
                      <a:endParaRPr lang="en-US" sz="1000" b="1" i="0" u="sng"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NY-19 – Antonio Delgado</a:t>
                      </a:r>
                      <a:endParaRPr lang="en-US" sz="1000" b="1" i="0" u="sng" strike="noStrike" dirty="0">
                        <a:solidFill>
                          <a:srgbClr val="333333"/>
                        </a:solidFill>
                        <a:effectLst/>
                        <a:latin typeface="+mn-lt"/>
                      </a:endParaRPr>
                    </a:p>
                  </a:txBody>
                  <a:tcPr anchor="ctr"/>
                </a:tc>
                <a:tc>
                  <a:txBody>
                    <a:bodyPr/>
                    <a:lstStyle/>
                    <a:p>
                      <a:pPr algn="l" fontAlgn="ctr"/>
                      <a:r>
                        <a:rPr lang="en-US" sz="1000" u="none" strike="noStrike" dirty="0">
                          <a:effectLst/>
                        </a:rPr>
                        <a:t>WA-08 – Kim Schrier</a:t>
                      </a:r>
                      <a:endParaRPr lang="en-US" sz="1000" b="1" i="0" u="none" strike="noStrike" dirty="0">
                        <a:solidFill>
                          <a:srgbClr val="333333"/>
                        </a:solidFill>
                        <a:effectLst/>
                        <a:latin typeface="+mn-lt"/>
                      </a:endParaRPr>
                    </a:p>
                  </a:txBody>
                  <a:tcPr anchor="ctr"/>
                </a:tc>
                <a:extLst>
                  <a:ext uri="{0D108BD9-81ED-4DB2-BD59-A6C34878D82A}">
                    <a16:rowId xmlns:a16="http://schemas.microsoft.com/office/drawing/2014/main" val="10011"/>
                  </a:ext>
                </a:extLst>
              </a:tr>
              <a:tr h="265176">
                <a:tc>
                  <a:txBody>
                    <a:bodyPr/>
                    <a:lstStyle/>
                    <a:p>
                      <a:pPr algn="l" fontAlgn="ctr"/>
                      <a:r>
                        <a:rPr lang="en-US" sz="1000" u="none" strike="noStrike" dirty="0">
                          <a:effectLst/>
                        </a:rPr>
                        <a:t>FL-13 – Charlie Crist</a:t>
                      </a:r>
                      <a:endParaRPr lang="en-US" sz="1000" b="0" i="0" u="none" strike="noStrike" dirty="0">
                        <a:solidFill>
                          <a:srgbClr val="333333"/>
                        </a:solidFill>
                        <a:effectLst/>
                        <a:latin typeface="+mn-lt"/>
                      </a:endParaRPr>
                    </a:p>
                  </a:txBody>
                  <a:tcPr anchor="ctr"/>
                </a:tc>
                <a:tc>
                  <a:txBody>
                    <a:bodyPr/>
                    <a:lstStyle/>
                    <a:p>
                      <a:pPr algn="l" fontAlgn="ctr"/>
                      <a:r>
                        <a:rPr lang="en-US" sz="1000" u="sng" strike="noStrike" dirty="0">
                          <a:effectLst/>
                        </a:rPr>
                        <a:t>MN-02 – Angie Craig</a:t>
                      </a:r>
                      <a:endParaRPr lang="en-US" sz="1000" b="1" i="0" u="sng"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NY-22 – Anthony Brindisi</a:t>
                      </a:r>
                      <a:endParaRPr lang="en-US" sz="1000" b="1" i="0" u="sng" strike="noStrike" dirty="0">
                        <a:solidFill>
                          <a:srgbClr val="333333"/>
                        </a:solidFill>
                        <a:effectLst/>
                        <a:latin typeface="+mn-lt"/>
                      </a:endParaRPr>
                    </a:p>
                  </a:txBody>
                  <a:tcPr anchor="ctr"/>
                </a:tc>
                <a:tc>
                  <a:txBody>
                    <a:bodyPr/>
                    <a:lstStyle/>
                    <a:p>
                      <a:pPr algn="l" fontAlgn="ctr"/>
                      <a:r>
                        <a:rPr lang="en-US" sz="1000" u="sng" strike="noStrike" dirty="0">
                          <a:effectLst/>
                        </a:rPr>
                        <a:t>WI-03 – Ron Kind</a:t>
                      </a:r>
                      <a:endParaRPr lang="en-US" sz="1000" b="0" i="0" u="sng" strike="noStrike" dirty="0">
                        <a:solidFill>
                          <a:srgbClr val="333333"/>
                        </a:solidFill>
                        <a:effectLst/>
                        <a:latin typeface="+mn-lt"/>
                      </a:endParaRPr>
                    </a:p>
                  </a:txBody>
                  <a:tcPr anchor="ctr"/>
                </a:tc>
                <a:extLst>
                  <a:ext uri="{0D108BD9-81ED-4DB2-BD59-A6C34878D82A}">
                    <a16:rowId xmlns:a16="http://schemas.microsoft.com/office/drawing/2014/main" val="10012"/>
                  </a:ext>
                </a:extLst>
              </a:tr>
              <a:tr h="265176">
                <a:tc>
                  <a:txBody>
                    <a:bodyPr/>
                    <a:lstStyle/>
                    <a:p>
                      <a:pPr algn="l" fontAlgn="ctr"/>
                      <a:r>
                        <a:rPr lang="en-US" sz="1000" u="none" strike="noStrike" dirty="0">
                          <a:effectLst/>
                        </a:rPr>
                        <a:t>FL-26 – Debbie Mucarsel-Powell</a:t>
                      </a:r>
                      <a:endParaRPr lang="en-US" sz="1000" b="1" i="0" u="none" strike="noStrike" dirty="0">
                        <a:solidFill>
                          <a:srgbClr val="333333"/>
                        </a:solidFill>
                        <a:effectLst/>
                        <a:latin typeface="+mn-lt"/>
                      </a:endParaRPr>
                    </a:p>
                  </a:txBody>
                  <a:tcPr anchor="ctr"/>
                </a:tc>
                <a:tc>
                  <a:txBody>
                    <a:bodyPr/>
                    <a:lstStyle/>
                    <a:p>
                      <a:pPr algn="l" fontAlgn="ctr"/>
                      <a:r>
                        <a:rPr lang="en-US" sz="1000" u="none" strike="noStrike" dirty="0">
                          <a:effectLst/>
                        </a:rPr>
                        <a:t>MN-03 – Dean Phillips</a:t>
                      </a:r>
                      <a:endParaRPr lang="en-US" sz="1000" b="1" i="0" u="none" strike="noStrike" dirty="0">
                        <a:solidFill>
                          <a:srgbClr val="333333"/>
                        </a:solidFill>
                        <a:effectLst/>
                        <a:latin typeface="+mn-lt"/>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sng" strike="noStrike" dirty="0">
                          <a:effectLst/>
                        </a:rPr>
                        <a:t>OK-05 – Kendra Horn</a:t>
                      </a:r>
                      <a:endParaRPr lang="en-US" sz="1000" b="1" i="0" u="sng" strike="noStrike" dirty="0">
                        <a:solidFill>
                          <a:srgbClr val="333333"/>
                        </a:solidFill>
                        <a:effectLst/>
                        <a:latin typeface="+mn-lt"/>
                      </a:endParaRPr>
                    </a:p>
                  </a:txBody>
                  <a:tcPr anchor="ctr"/>
                </a:tc>
                <a:tc>
                  <a:txBody>
                    <a:bodyPr/>
                    <a:lstStyle/>
                    <a:p>
                      <a:endParaRPr lang="en-US" sz="1000" dirty="0"/>
                    </a:p>
                  </a:txBody>
                  <a:tcPr anchor="ctr"/>
                </a:tc>
                <a:extLst>
                  <a:ext uri="{0D108BD9-81ED-4DB2-BD59-A6C34878D82A}">
                    <a16:rowId xmlns:a16="http://schemas.microsoft.com/office/drawing/2014/main" val="10013"/>
                  </a:ext>
                </a:extLst>
              </a:tr>
              <a:tr h="265176">
                <a:tc>
                  <a:txBody>
                    <a:bodyPr/>
                    <a:lstStyle/>
                    <a:p>
                      <a:pPr algn="l" fontAlgn="ctr"/>
                      <a:r>
                        <a:rPr lang="en-US" sz="1000" u="none" strike="noStrike" dirty="0">
                          <a:effectLst/>
                        </a:rPr>
                        <a:t>FL-27 – Donna Shalala</a:t>
                      </a:r>
                      <a:endParaRPr lang="en-US" sz="1000" b="1" i="0" u="none" strike="noStrike" dirty="0">
                        <a:solidFill>
                          <a:srgbClr val="333333"/>
                        </a:solidFill>
                        <a:effectLst/>
                        <a:latin typeface="+mn-lt"/>
                      </a:endParaRPr>
                    </a:p>
                  </a:txBody>
                  <a:tcPr anchor="ctr"/>
                </a:tc>
                <a:tc>
                  <a:txBody>
                    <a:bodyPr/>
                    <a:lstStyle/>
                    <a:p>
                      <a:pPr algn="l" fontAlgn="ctr"/>
                      <a:r>
                        <a:rPr lang="en-US" sz="1000" u="sng" strike="noStrike" dirty="0">
                          <a:effectLst/>
                        </a:rPr>
                        <a:t>MN-07 – Collin Peterson</a:t>
                      </a:r>
                      <a:endParaRPr lang="en-US" sz="1000" b="0" i="0" u="sng" strike="noStrike" dirty="0">
                        <a:solidFill>
                          <a:srgbClr val="333333"/>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dirty="0">
                          <a:effectLst/>
                        </a:rPr>
                        <a:t>OR-04 – Peter DeFazio</a:t>
                      </a:r>
                      <a:endParaRPr lang="en-US" sz="1000" b="0" i="0" u="none" strike="noStrike" dirty="0">
                        <a:solidFill>
                          <a:srgbClr val="333333"/>
                        </a:solidFill>
                        <a:effectLst/>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000" b="1" i="0" u="sng" strike="noStrike" dirty="0">
                        <a:solidFill>
                          <a:srgbClr val="333333"/>
                        </a:solidFill>
                        <a:effectLst/>
                        <a:latin typeface="+mn-lt"/>
                      </a:endParaRPr>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7740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Democrats Aim to Protect Their Freshmen</a:t>
            </a:r>
          </a:p>
        </p:txBody>
      </p:sp>
      <p:sp>
        <p:nvSpPr>
          <p:cNvPr id="5" name="Text Placeholder 4"/>
          <p:cNvSpPr>
            <a:spLocks noGrp="1"/>
          </p:cNvSpPr>
          <p:nvPr>
            <p:ph type="body" sz="quarter" idx="13"/>
          </p:nvPr>
        </p:nvSpPr>
        <p:spPr>
          <a:xfrm>
            <a:off x="457200" y="6188815"/>
            <a:ext cx="8228013" cy="274320"/>
          </a:xfrm>
        </p:spPr>
        <p:txBody>
          <a:bodyPr/>
          <a:lstStyle/>
          <a:p>
            <a:r>
              <a:rPr lang="en-US" dirty="0"/>
              <a:t>Source: Democratic Congressional Campaign Committee’s </a:t>
            </a:r>
            <a:r>
              <a:rPr lang="en-US" dirty="0">
                <a:hlinkClick r:id="rId2"/>
              </a:rPr>
              <a:t>Frontline</a:t>
            </a:r>
            <a:r>
              <a:rPr lang="en-US" dirty="0"/>
              <a:t> list</a:t>
            </a:r>
          </a:p>
        </p:txBody>
      </p:sp>
      <p:sp>
        <p:nvSpPr>
          <p:cNvPr id="6" name="Text Placeholder 2"/>
          <p:cNvSpPr txBox="1">
            <a:spLocks/>
          </p:cNvSpPr>
          <p:nvPr/>
        </p:nvSpPr>
        <p:spPr>
          <a:xfrm>
            <a:off x="457200" y="1270038"/>
            <a:ext cx="8507392" cy="957793"/>
          </a:xfrm>
          <a:prstGeom prst="rect">
            <a:avLst/>
          </a:prstGeom>
        </p:spPr>
        <p:txBody>
          <a:bodyPr vert="horz" lIns="0" tIns="45720" rIns="0" bIns="45720" rtlCol="0">
            <a:noAutofit/>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a:ln>
                  <a:noFill/>
                </a:ln>
                <a:solidFill>
                  <a:srgbClr val="000000"/>
                </a:solidFill>
                <a:effectLst/>
                <a:uLnTx/>
                <a:uFillTx/>
                <a:latin typeface="Arial" pitchFamily="34" charset="0"/>
                <a:ea typeface="+mn-ea"/>
                <a:cs typeface="Arial" pitchFamily="34" charset="0"/>
              </a:defRPr>
            </a:lvl1pPr>
            <a:lvl2pPr marL="231775" indent="-231775" algn="l" defTabSz="914400" rtl="0" eaLnBrk="1" latinLnBrk="0" hangingPunct="1">
              <a:spcBef>
                <a:spcPts val="0"/>
              </a:spcBef>
              <a:buClr>
                <a:srgbClr val="00C78B"/>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457200" indent="-225425" algn="l" defTabSz="914400" rtl="0" eaLnBrk="1" latinLnBrk="0" hangingPunct="1">
              <a:spcBef>
                <a:spcPts val="0"/>
              </a:spcBef>
              <a:buClr>
                <a:srgbClr val="81DD00"/>
              </a:buClr>
              <a:buFont typeface="Arial" pitchFamily="34" charset="0"/>
              <a:buChar char="•"/>
              <a:defRPr sz="1600" kern="1200">
                <a:solidFill>
                  <a:schemeClr val="tx1"/>
                </a:solidFill>
                <a:latin typeface="Arial" pitchFamily="34" charset="0"/>
                <a:ea typeface="+mn-ea"/>
                <a:cs typeface="Arial" pitchFamily="34" charset="0"/>
              </a:defRPr>
            </a:lvl3pPr>
            <a:lvl4pPr marL="688975" indent="-231775"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914400" indent="-22542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dirty="0"/>
              <a:t>House Democrats have a list of 42 competitive seats they intend to aggressively defend</a:t>
            </a:r>
          </a:p>
          <a:p>
            <a:pPr>
              <a:buClr>
                <a:srgbClr val="0070C0"/>
              </a:buClr>
            </a:pPr>
            <a:r>
              <a:rPr lang="en-US" dirty="0"/>
              <a:t>Most are suburban and have experienced rapid diverse population growth in recent years</a:t>
            </a:r>
          </a:p>
          <a:p>
            <a:pPr>
              <a:buClr>
                <a:srgbClr val="0070C0"/>
              </a:buClr>
            </a:pPr>
            <a:r>
              <a:rPr lang="en-US" dirty="0"/>
              <a:t>Nearly all of these districts feature lawmakers facing their first re-election bid</a:t>
            </a:r>
          </a:p>
        </p:txBody>
      </p:sp>
      <p:graphicFrame>
        <p:nvGraphicFramePr>
          <p:cNvPr id="7" name="Table 6"/>
          <p:cNvGraphicFramePr>
            <a:graphicFrameLocks noGrp="1"/>
          </p:cNvGraphicFramePr>
          <p:nvPr>
            <p:extLst>
              <p:ext uri="{D42A27DB-BD31-4B8C-83A1-F6EECF244321}">
                <p14:modId xmlns:p14="http://schemas.microsoft.com/office/powerpoint/2010/main" val="1944972424"/>
              </p:ext>
            </p:extLst>
          </p:nvPr>
        </p:nvGraphicFramePr>
        <p:xfrm>
          <a:off x="503207" y="2227831"/>
          <a:ext cx="8182008" cy="3840834"/>
        </p:xfrm>
        <a:graphic>
          <a:graphicData uri="http://schemas.openxmlformats.org/drawingml/2006/table">
            <a:tbl>
              <a:tblPr firstRow="1" bandRow="1">
                <a:tableStyleId>{B301B821-A1FF-4177-AEE7-76D212191A09}</a:tableStyleId>
              </a:tblPr>
              <a:tblGrid>
                <a:gridCol w="2045502">
                  <a:extLst>
                    <a:ext uri="{9D8B030D-6E8A-4147-A177-3AD203B41FA5}">
                      <a16:colId xmlns:a16="http://schemas.microsoft.com/office/drawing/2014/main" val="20000"/>
                    </a:ext>
                  </a:extLst>
                </a:gridCol>
                <a:gridCol w="2045502">
                  <a:extLst>
                    <a:ext uri="{9D8B030D-6E8A-4147-A177-3AD203B41FA5}">
                      <a16:colId xmlns:a16="http://schemas.microsoft.com/office/drawing/2014/main" val="20001"/>
                    </a:ext>
                  </a:extLst>
                </a:gridCol>
                <a:gridCol w="2045502">
                  <a:extLst>
                    <a:ext uri="{9D8B030D-6E8A-4147-A177-3AD203B41FA5}">
                      <a16:colId xmlns:a16="http://schemas.microsoft.com/office/drawing/2014/main" val="20002"/>
                    </a:ext>
                  </a:extLst>
                </a:gridCol>
                <a:gridCol w="2045502">
                  <a:extLst>
                    <a:ext uri="{9D8B030D-6E8A-4147-A177-3AD203B41FA5}">
                      <a16:colId xmlns:a16="http://schemas.microsoft.com/office/drawing/2014/main" val="20003"/>
                    </a:ext>
                  </a:extLst>
                </a:gridCol>
              </a:tblGrid>
              <a:tr h="225194">
                <a:tc gridSpan="4">
                  <a:txBody>
                    <a:bodyPr/>
                    <a:lstStyle/>
                    <a:p>
                      <a:pPr algn="l"/>
                      <a:r>
                        <a:rPr lang="en-US" sz="1000" dirty="0"/>
                        <a:t>DCCC Frontline Program</a:t>
                      </a:r>
                      <a:endParaRPr lang="en-US" sz="10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extLst>
                  <a:ext uri="{0D108BD9-81ED-4DB2-BD59-A6C34878D82A}">
                    <a16:rowId xmlns:a16="http://schemas.microsoft.com/office/drawing/2014/main" val="10000"/>
                  </a:ext>
                </a:extLst>
              </a:tr>
              <a:tr h="328662">
                <a:tc>
                  <a:txBody>
                    <a:bodyPr/>
                    <a:lstStyle/>
                    <a:p>
                      <a:pPr marL="0" marR="0" algn="l">
                        <a:lnSpc>
                          <a:spcPct val="107000"/>
                        </a:lnSpc>
                        <a:spcBef>
                          <a:spcPts val="0"/>
                        </a:spcBef>
                        <a:spcAft>
                          <a:spcPts val="0"/>
                        </a:spcAft>
                      </a:pPr>
                      <a:r>
                        <a:rPr lang="en-US" sz="1000" dirty="0">
                          <a:effectLst/>
                        </a:rPr>
                        <a:t>AZ-01</a:t>
                      </a:r>
                      <a:r>
                        <a:rPr lang="en-US" sz="1000" baseline="0" dirty="0">
                          <a:effectLst/>
                        </a:rPr>
                        <a:t> – </a:t>
                      </a:r>
                      <a:r>
                        <a:rPr lang="en-US" sz="1000" dirty="0">
                          <a:effectLst/>
                        </a:rPr>
                        <a:t>Tom O’Halleran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IA-01 – Abby Finkenauer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NJ-05 – Josh Gottheimer</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PA-08 – Matt Cartwright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8662">
                <a:tc>
                  <a:txBody>
                    <a:bodyPr/>
                    <a:lstStyle/>
                    <a:p>
                      <a:pPr marL="0" marR="0" algn="l">
                        <a:lnSpc>
                          <a:spcPct val="107000"/>
                        </a:lnSpc>
                        <a:spcBef>
                          <a:spcPts val="0"/>
                        </a:spcBef>
                        <a:spcAft>
                          <a:spcPts val="0"/>
                        </a:spcAft>
                      </a:pPr>
                      <a:r>
                        <a:rPr lang="en-US" sz="1000" dirty="0">
                          <a:effectLst/>
                        </a:rPr>
                        <a:t>CA-10 – Josh Harder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IA-03 – Cindy Axne</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NJ-07 – Tom Malinowski</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PA-17 – Conor Lamb</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8662">
                <a:tc>
                  <a:txBody>
                    <a:bodyPr/>
                    <a:lstStyle/>
                    <a:p>
                      <a:pPr marL="0" marR="0" algn="l">
                        <a:lnSpc>
                          <a:spcPct val="107000"/>
                        </a:lnSpc>
                        <a:spcBef>
                          <a:spcPts val="0"/>
                        </a:spcBef>
                        <a:spcAft>
                          <a:spcPts val="0"/>
                        </a:spcAft>
                      </a:pPr>
                      <a:r>
                        <a:rPr lang="en-US" sz="1000" dirty="0">
                          <a:effectLst/>
                        </a:rPr>
                        <a:t>CA-21 –</a:t>
                      </a:r>
                      <a:r>
                        <a:rPr lang="en-US" sz="1000" baseline="0" dirty="0">
                          <a:effectLst/>
                        </a:rPr>
                        <a:t> </a:t>
                      </a:r>
                      <a:r>
                        <a:rPr lang="en-US" sz="1000" dirty="0">
                          <a:effectLst/>
                        </a:rPr>
                        <a:t>TJ Cox</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IL-06 – Sean Casten</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NJ-11 – Mikie Sherrill</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SC-01 – Joe Cunningham</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86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rPr>
                        <a:t>CA-39</a:t>
                      </a:r>
                      <a:r>
                        <a:rPr lang="en-US" sz="1000" baseline="0" dirty="0">
                          <a:effectLst/>
                        </a:rPr>
                        <a:t> </a:t>
                      </a:r>
                      <a:r>
                        <a:rPr lang="en-US" sz="1000" dirty="0">
                          <a:effectLst/>
                        </a:rPr>
                        <a:t>–</a:t>
                      </a:r>
                      <a:r>
                        <a:rPr lang="en-US" sz="1000" baseline="0" dirty="0">
                          <a:effectLst/>
                        </a:rPr>
                        <a:t> </a:t>
                      </a:r>
                      <a:r>
                        <a:rPr lang="en-US" sz="1000" dirty="0">
                          <a:effectLst/>
                        </a:rPr>
                        <a:t>Gil Cisneros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IL-14 – Lauren Underwood</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NM-02 – Xochitl Torres Small</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TX-07 – Lizzie Fletcher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28662">
                <a:tc>
                  <a:txBody>
                    <a:bodyPr/>
                    <a:lstStyle/>
                    <a:p>
                      <a:pPr marL="0" marR="0" algn="l">
                        <a:lnSpc>
                          <a:spcPct val="107000"/>
                        </a:lnSpc>
                        <a:spcBef>
                          <a:spcPts val="0"/>
                        </a:spcBef>
                        <a:spcAft>
                          <a:spcPts val="0"/>
                        </a:spcAft>
                      </a:pPr>
                      <a:r>
                        <a:rPr lang="en-US" sz="1000" dirty="0">
                          <a:effectLst/>
                        </a:rPr>
                        <a:t>CA-45 –</a:t>
                      </a:r>
                      <a:r>
                        <a:rPr lang="en-US" sz="1000" baseline="0" dirty="0">
                          <a:effectLst/>
                        </a:rPr>
                        <a:t> </a:t>
                      </a:r>
                      <a:r>
                        <a:rPr lang="en-US" sz="1000" dirty="0">
                          <a:effectLst/>
                        </a:rPr>
                        <a:t>Katie Porter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KS-03 – Sharice Davids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NV-03 – Susie Lee</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TX-32 – Colin Allred</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28662">
                <a:tc>
                  <a:txBody>
                    <a:bodyPr/>
                    <a:lstStyle/>
                    <a:p>
                      <a:pPr marL="0" marR="0" algn="l">
                        <a:lnSpc>
                          <a:spcPct val="107000"/>
                        </a:lnSpc>
                        <a:spcBef>
                          <a:spcPts val="0"/>
                        </a:spcBef>
                        <a:spcAft>
                          <a:spcPts val="0"/>
                        </a:spcAft>
                      </a:pPr>
                      <a:r>
                        <a:rPr lang="en-US" sz="1000" dirty="0">
                          <a:effectLst/>
                        </a:rPr>
                        <a:t>CA-48 – Harley Rouda</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ME-02 – Jared Golden</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NV-04 – Steven Horsford</a:t>
                      </a:r>
                      <a:endParaRPr lang="en-US"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UT-04 – Ben McAdams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28662">
                <a:tc>
                  <a:txBody>
                    <a:bodyPr/>
                    <a:lstStyle/>
                    <a:p>
                      <a:pPr marL="0" marR="0" algn="l">
                        <a:lnSpc>
                          <a:spcPct val="107000"/>
                        </a:lnSpc>
                        <a:spcBef>
                          <a:spcPts val="0"/>
                        </a:spcBef>
                        <a:spcAft>
                          <a:spcPts val="0"/>
                        </a:spcAft>
                      </a:pPr>
                      <a:r>
                        <a:rPr lang="en-US" sz="1000" dirty="0">
                          <a:effectLst/>
                        </a:rPr>
                        <a:t>CA-49 – Mike Levin</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MI-08 – Elissa Slotkin</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NY-11 – Max Rose</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VA-02 – Elaine Luria</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28662">
                <a:tc>
                  <a:txBody>
                    <a:bodyPr/>
                    <a:lstStyle/>
                    <a:p>
                      <a:pPr marL="0" marR="0" algn="l">
                        <a:lnSpc>
                          <a:spcPct val="107000"/>
                        </a:lnSpc>
                        <a:spcBef>
                          <a:spcPts val="0"/>
                        </a:spcBef>
                        <a:spcAft>
                          <a:spcPts val="0"/>
                        </a:spcAft>
                      </a:pPr>
                      <a:r>
                        <a:rPr lang="en-US" sz="1000" dirty="0">
                          <a:effectLst/>
                        </a:rPr>
                        <a:t>CO-06 – Jason Crow</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MI-11 – Haley Stevens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NY-19 – Antonio Delgado</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VA-07 – Abigail Spanberger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28662">
                <a:tc>
                  <a:txBody>
                    <a:bodyPr/>
                    <a:lstStyle/>
                    <a:p>
                      <a:pPr marL="0" marR="0" algn="l">
                        <a:lnSpc>
                          <a:spcPct val="107000"/>
                        </a:lnSpc>
                        <a:spcBef>
                          <a:spcPts val="0"/>
                        </a:spcBef>
                        <a:spcAft>
                          <a:spcPts val="0"/>
                        </a:spcAft>
                      </a:pPr>
                      <a:r>
                        <a:rPr lang="en-US" sz="1000" dirty="0">
                          <a:effectLst/>
                        </a:rPr>
                        <a:t>CT-05 – Jahana Hayes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MN-02 – Angie Craig</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NY-22 – Anthony Brindisi</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effectLst/>
                        </a:rPr>
                        <a:t>WA-08 – Kim Schrier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8662">
                <a:tc>
                  <a:txBody>
                    <a:bodyPr/>
                    <a:lstStyle/>
                    <a:p>
                      <a:pPr marL="0" marR="0" algn="l">
                        <a:lnSpc>
                          <a:spcPct val="107000"/>
                        </a:lnSpc>
                        <a:spcBef>
                          <a:spcPts val="0"/>
                        </a:spcBef>
                        <a:spcAft>
                          <a:spcPts val="0"/>
                        </a:spcAft>
                      </a:pPr>
                      <a:r>
                        <a:rPr lang="en-US" sz="1000" dirty="0">
                          <a:effectLst/>
                        </a:rPr>
                        <a:t>FL-26 – Debbie Mucarsel-Powell</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NH-01 – Chris Pappas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OK-05 – Kendra Horn</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10"/>
                  </a:ext>
                </a:extLst>
              </a:tr>
              <a:tr h="328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GA-06 – Lucy McBath</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NJ-03 – Andy Kim</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PA-07 – Susan Wild</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000" dirty="0"/>
                    </a:p>
                  </a:txBody>
                  <a:tcPr marL="68580" marR="6858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101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Dems Seek Additional Suburban GOP Seats</a:t>
            </a:r>
          </a:p>
        </p:txBody>
      </p:sp>
      <p:sp>
        <p:nvSpPr>
          <p:cNvPr id="5" name="Text Placeholder 4"/>
          <p:cNvSpPr>
            <a:spLocks noGrp="1"/>
          </p:cNvSpPr>
          <p:nvPr>
            <p:ph type="body" sz="quarter" idx="13"/>
          </p:nvPr>
        </p:nvSpPr>
        <p:spPr>
          <a:xfrm>
            <a:off x="457199" y="6023242"/>
            <a:ext cx="8228013" cy="356912"/>
          </a:xfrm>
        </p:spPr>
        <p:txBody>
          <a:bodyPr/>
          <a:lstStyle/>
          <a:p>
            <a:r>
              <a:rPr lang="en-US" dirty="0"/>
              <a:t>Source: Democratic Congressional Campaign Committee </a:t>
            </a:r>
            <a:r>
              <a:rPr lang="en-US" dirty="0">
                <a:hlinkClick r:id="rId2"/>
              </a:rPr>
              <a:t>press release</a:t>
            </a:r>
            <a:r>
              <a:rPr lang="en-US" dirty="0"/>
              <a:t> Jan. 28, 2019, </a:t>
            </a:r>
            <a:r>
              <a:rPr lang="en-US" dirty="0">
                <a:hlinkClick r:id="rId3"/>
              </a:rPr>
              <a:t>press release</a:t>
            </a:r>
            <a:r>
              <a:rPr lang="en-US" dirty="0"/>
              <a:t> Aug. 15, 2019 and </a:t>
            </a:r>
            <a:r>
              <a:rPr lang="en-US" dirty="0">
                <a:hlinkClick r:id="rId4"/>
              </a:rPr>
              <a:t>press release</a:t>
            </a:r>
            <a:r>
              <a:rPr lang="en-US" dirty="0"/>
              <a:t> Jan. 16</a:t>
            </a:r>
          </a:p>
          <a:p>
            <a:r>
              <a:rPr lang="en-US" dirty="0"/>
              <a:t>Note: The DCCC has also identified CA-25 as a battlefield district, which most recently was held by Democrat Katie Hill, who resigned</a:t>
            </a:r>
          </a:p>
        </p:txBody>
      </p:sp>
      <p:sp>
        <p:nvSpPr>
          <p:cNvPr id="6" name="Text Placeholder 2"/>
          <p:cNvSpPr txBox="1">
            <a:spLocks/>
          </p:cNvSpPr>
          <p:nvPr/>
        </p:nvSpPr>
        <p:spPr>
          <a:xfrm>
            <a:off x="457200" y="1270038"/>
            <a:ext cx="8397433" cy="1296181"/>
          </a:xfrm>
          <a:prstGeom prst="rect">
            <a:avLst/>
          </a:prstGeom>
        </p:spPr>
        <p:txBody>
          <a:bodyPr vert="horz" lIns="0" tIns="45720" rIns="0" bIns="45720" rtlCol="0">
            <a:noAutofit/>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a:ln>
                  <a:noFill/>
                </a:ln>
                <a:solidFill>
                  <a:srgbClr val="000000"/>
                </a:solidFill>
                <a:effectLst/>
                <a:uLnTx/>
                <a:uFillTx/>
                <a:latin typeface="Arial" pitchFamily="34" charset="0"/>
                <a:ea typeface="+mn-ea"/>
                <a:cs typeface="Arial" pitchFamily="34" charset="0"/>
              </a:defRPr>
            </a:lvl1pPr>
            <a:lvl2pPr marL="231775" indent="-231775" algn="l" defTabSz="914400" rtl="0" eaLnBrk="1" latinLnBrk="0" hangingPunct="1">
              <a:spcBef>
                <a:spcPts val="0"/>
              </a:spcBef>
              <a:buClr>
                <a:srgbClr val="00C78B"/>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457200" indent="-225425" algn="l" defTabSz="914400" rtl="0" eaLnBrk="1" latinLnBrk="0" hangingPunct="1">
              <a:spcBef>
                <a:spcPts val="0"/>
              </a:spcBef>
              <a:buClr>
                <a:srgbClr val="81DD00"/>
              </a:buClr>
              <a:buFont typeface="Arial" pitchFamily="34" charset="0"/>
              <a:buChar char="•"/>
              <a:defRPr sz="1600" kern="1200">
                <a:solidFill>
                  <a:schemeClr val="tx1"/>
                </a:solidFill>
                <a:latin typeface="Arial" pitchFamily="34" charset="0"/>
                <a:ea typeface="+mn-ea"/>
                <a:cs typeface="Arial" pitchFamily="34" charset="0"/>
              </a:defRPr>
            </a:lvl3pPr>
            <a:lvl4pPr marL="688975" indent="-231775"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914400" indent="-22542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0C0"/>
              </a:buClr>
            </a:pPr>
            <a:r>
              <a:rPr lang="en-US" sz="1500" dirty="0"/>
              <a:t>House Democrats are focused on flipping more than </a:t>
            </a:r>
            <a:r>
              <a:rPr lang="en-US" sz="1500" dirty="0">
                <a:solidFill>
                  <a:schemeClr val="tx1"/>
                </a:solidFill>
              </a:rPr>
              <a:t>40 </a:t>
            </a:r>
            <a:r>
              <a:rPr lang="en-US" sz="1500" dirty="0"/>
              <a:t>GOP-held or independent districts </a:t>
            </a:r>
          </a:p>
          <a:p>
            <a:pPr>
              <a:buClr>
                <a:srgbClr val="0070C0"/>
              </a:buClr>
            </a:pPr>
            <a:r>
              <a:rPr lang="en-US" sz="1500" dirty="0"/>
              <a:t>Most are suburban and have experienced rapid diverse population growth in recent years</a:t>
            </a:r>
          </a:p>
          <a:p>
            <a:pPr>
              <a:buClr>
                <a:srgbClr val="0070C0"/>
              </a:buClr>
            </a:pPr>
            <a:r>
              <a:rPr lang="en-US" sz="1500" dirty="0"/>
              <a:t>Texas has the most targeted races with seven</a:t>
            </a:r>
          </a:p>
          <a:p>
            <a:pPr>
              <a:buClr>
                <a:srgbClr val="0070C0"/>
              </a:buClr>
            </a:pPr>
            <a:r>
              <a:rPr lang="en-US" sz="1500" dirty="0">
                <a:solidFill>
                  <a:schemeClr val="tx1"/>
                </a:solidFill>
              </a:rPr>
              <a:t>Only three Republicans represent districts won by Hillary Clinton in 2016 (</a:t>
            </a:r>
            <a:r>
              <a:rPr lang="en-US" sz="1500" u="sng" dirty="0">
                <a:solidFill>
                  <a:schemeClr val="tx1"/>
                </a:solidFill>
              </a:rPr>
              <a:t>underlined</a:t>
            </a:r>
            <a:r>
              <a:rPr lang="en-US" sz="1500" dirty="0">
                <a:solidFill>
                  <a:schemeClr val="tx1"/>
                </a:solidFill>
              </a:rPr>
              <a:t>); there were more than 20 of these districts in 2018 </a:t>
            </a:r>
          </a:p>
          <a:p>
            <a:pPr marL="0" indent="0">
              <a:buNone/>
            </a:pPr>
            <a:endParaRPr lang="en-US" sz="1500" dirty="0"/>
          </a:p>
        </p:txBody>
      </p:sp>
      <p:graphicFrame>
        <p:nvGraphicFramePr>
          <p:cNvPr id="7" name="Table 6"/>
          <p:cNvGraphicFramePr>
            <a:graphicFrameLocks noGrp="1"/>
          </p:cNvGraphicFramePr>
          <p:nvPr>
            <p:extLst>
              <p:ext uri="{D42A27DB-BD31-4B8C-83A1-F6EECF244321}">
                <p14:modId xmlns:p14="http://schemas.microsoft.com/office/powerpoint/2010/main" val="1363108057"/>
              </p:ext>
            </p:extLst>
          </p:nvPr>
        </p:nvGraphicFramePr>
        <p:xfrm>
          <a:off x="540890" y="2571368"/>
          <a:ext cx="8230052" cy="3383280"/>
        </p:xfrm>
        <a:graphic>
          <a:graphicData uri="http://schemas.openxmlformats.org/drawingml/2006/table">
            <a:tbl>
              <a:tblPr firstRow="1" bandRow="1">
                <a:tableStyleId>{B301B821-A1FF-4177-AEE7-76D212191A09}</a:tableStyleId>
              </a:tblPr>
              <a:tblGrid>
                <a:gridCol w="2057513">
                  <a:extLst>
                    <a:ext uri="{9D8B030D-6E8A-4147-A177-3AD203B41FA5}">
                      <a16:colId xmlns:a16="http://schemas.microsoft.com/office/drawing/2014/main" val="20000"/>
                    </a:ext>
                  </a:extLst>
                </a:gridCol>
                <a:gridCol w="1880643">
                  <a:extLst>
                    <a:ext uri="{9D8B030D-6E8A-4147-A177-3AD203B41FA5}">
                      <a16:colId xmlns:a16="http://schemas.microsoft.com/office/drawing/2014/main" val="20001"/>
                    </a:ext>
                  </a:extLst>
                </a:gridCol>
                <a:gridCol w="2234383">
                  <a:extLst>
                    <a:ext uri="{9D8B030D-6E8A-4147-A177-3AD203B41FA5}">
                      <a16:colId xmlns:a16="http://schemas.microsoft.com/office/drawing/2014/main" val="20002"/>
                    </a:ext>
                  </a:extLst>
                </a:gridCol>
                <a:gridCol w="2057513">
                  <a:extLst>
                    <a:ext uri="{9D8B030D-6E8A-4147-A177-3AD203B41FA5}">
                      <a16:colId xmlns:a16="http://schemas.microsoft.com/office/drawing/2014/main" val="20003"/>
                    </a:ext>
                  </a:extLst>
                </a:gridCol>
              </a:tblGrid>
              <a:tr h="274320">
                <a:tc gridSpan="4">
                  <a:txBody>
                    <a:bodyPr/>
                    <a:lstStyle/>
                    <a:p>
                      <a:pPr algn="l"/>
                      <a:r>
                        <a:rPr lang="en-US" sz="900" dirty="0">
                          <a:latin typeface="+mn-lt"/>
                        </a:rPr>
                        <a:t>DCCC Offensive Battlefield</a:t>
                      </a:r>
                      <a:endParaRPr lang="en-US" sz="900" dirty="0">
                        <a:solidFill>
                          <a:schemeClr val="tx1"/>
                        </a:solidFill>
                        <a:latin typeface="+mn-lt"/>
                      </a:endParaRPr>
                    </a:p>
                  </a:txBody>
                  <a:tcPr marL="45720" marR="45720"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extLst>
                  <a:ext uri="{0D108BD9-81ED-4DB2-BD59-A6C34878D82A}">
                    <a16:rowId xmlns:a16="http://schemas.microsoft.com/office/drawing/2014/main" val="10000"/>
                  </a:ext>
                </a:extLst>
              </a:tr>
              <a:tr h="274320">
                <a:tc>
                  <a:txBody>
                    <a:bodyPr/>
                    <a:lstStyle/>
                    <a:p>
                      <a:r>
                        <a:rPr lang="en-US" sz="900" dirty="0">
                          <a:latin typeface="+mn-lt"/>
                        </a:rPr>
                        <a:t>AK-AL – Don Young</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IN-05 – (Susan Brooks,</a:t>
                      </a:r>
                      <a:r>
                        <a:rPr lang="en-US" sz="900" baseline="0" dirty="0">
                          <a:effectLst/>
                          <a:latin typeface="+mn-lt"/>
                        </a:rPr>
                        <a:t> </a:t>
                      </a:r>
                      <a:r>
                        <a:rPr lang="en-US" sz="900" dirty="0">
                          <a:effectLst/>
                          <a:latin typeface="+mn-lt"/>
                        </a:rPr>
                        <a:t>retiring)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NC-13 – Ted Budd</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PA-16 – Mike Kelly</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1"/>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latin typeface="+mn-lt"/>
                        </a:rPr>
                        <a:t>AZ-06 – Dave Schweikert</a:t>
                      </a:r>
                      <a:endParaRPr lang="en-US" sz="900" dirty="0">
                        <a:solidFill>
                          <a:schemeClr val="tx1"/>
                        </a:solidFill>
                        <a:latin typeface="+mn-lt"/>
                      </a:endParaRPr>
                    </a:p>
                  </a:txBody>
                  <a:tcPr marL="45720" marR="45720" anchor="ctr"/>
                </a:tc>
                <a:tc>
                  <a:txBody>
                    <a:bodyPr/>
                    <a:lstStyle/>
                    <a:p>
                      <a:pPr marL="0" marR="0" algn="l">
                        <a:lnSpc>
                          <a:spcPct val="107000"/>
                        </a:lnSpc>
                        <a:spcBef>
                          <a:spcPts val="0"/>
                        </a:spcBef>
                        <a:spcAft>
                          <a:spcPts val="0"/>
                        </a:spcAft>
                      </a:pPr>
                      <a:r>
                        <a:rPr lang="en-US" sz="900" dirty="0">
                          <a:solidFill>
                            <a:schemeClr val="tx1"/>
                          </a:solidFill>
                          <a:effectLst/>
                          <a:latin typeface="+mn-lt"/>
                          <a:ea typeface="Calibri" panose="020F0502020204030204" pitchFamily="34" charset="0"/>
                          <a:cs typeface="Times New Roman" panose="02020603050405020304" pitchFamily="18" charset="0"/>
                        </a:rPr>
                        <a:t>KS-02 – Steve Watkins</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NE-02 – Don Bacon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TX-02 – Dan Crenshaw</a:t>
                      </a:r>
                    </a:p>
                  </a:txBody>
                  <a:tcPr marL="45720" marR="45720" anchor="ctr"/>
                </a:tc>
                <a:extLst>
                  <a:ext uri="{0D108BD9-81ED-4DB2-BD59-A6C34878D82A}">
                    <a16:rowId xmlns:a16="http://schemas.microsoft.com/office/drawing/2014/main" val="10002"/>
                  </a:ext>
                </a:extLst>
              </a:tr>
              <a:tr h="274320">
                <a:tc>
                  <a:txBody>
                    <a:bodyPr/>
                    <a:lstStyle/>
                    <a:p>
                      <a:pPr marL="0" marR="0" algn="l">
                        <a:lnSpc>
                          <a:spcPct val="107000"/>
                        </a:lnSpc>
                        <a:spcBef>
                          <a:spcPts val="0"/>
                        </a:spcBef>
                        <a:spcAft>
                          <a:spcPts val="0"/>
                        </a:spcAft>
                      </a:pPr>
                      <a:r>
                        <a:rPr lang="en-US" sz="900" dirty="0">
                          <a:effectLst/>
                          <a:latin typeface="+mn-lt"/>
                        </a:rPr>
                        <a:t>CA-22 – Devin Nunes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KY-06 – Andy Barr</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NJ-02 – Jeff Van Drew</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TX-10 – Michael McCaul</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3"/>
                  </a:ext>
                </a:extLst>
              </a:tr>
              <a:tr h="274320">
                <a:tc>
                  <a:txBody>
                    <a:bodyPr/>
                    <a:lstStyle/>
                    <a:p>
                      <a:pPr marL="0" marR="0" algn="l">
                        <a:lnSpc>
                          <a:spcPct val="107000"/>
                        </a:lnSpc>
                        <a:spcBef>
                          <a:spcPts val="0"/>
                        </a:spcBef>
                        <a:spcAft>
                          <a:spcPts val="0"/>
                        </a:spcAft>
                      </a:pPr>
                      <a:r>
                        <a:rPr lang="en-US" sz="900" spc="-40" baseline="0" dirty="0">
                          <a:effectLst/>
                          <a:latin typeface="+mn-lt"/>
                        </a:rPr>
                        <a:t>CA-50 – (Open, Duncan Hunter, resigned)</a:t>
                      </a:r>
                      <a:endParaRPr lang="en-US" sz="900" spc="-40" baseline="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MI-03 – Justin</a:t>
                      </a:r>
                      <a:r>
                        <a:rPr lang="en-US" sz="900" baseline="0" dirty="0">
                          <a:latin typeface="+mn-lt"/>
                        </a:rPr>
                        <a:t> Amash (I)</a:t>
                      </a:r>
                      <a:endParaRPr lang="en-US" sz="900" dirty="0">
                        <a:latin typeface="+mn-lt"/>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NY-01 – Lee Zeldin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TX-21 – Chip Roy</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4"/>
                  </a:ext>
                </a:extLst>
              </a:tr>
              <a:tr h="274320">
                <a:tc>
                  <a:txBody>
                    <a:bodyPr/>
                    <a:lstStyle/>
                    <a:p>
                      <a:pPr marL="0" marR="0" algn="l">
                        <a:lnSpc>
                          <a:spcPct val="107000"/>
                        </a:lnSpc>
                        <a:spcBef>
                          <a:spcPts val="0"/>
                        </a:spcBef>
                        <a:spcAft>
                          <a:spcPts val="0"/>
                        </a:spcAft>
                      </a:pPr>
                      <a:r>
                        <a:rPr lang="en-US" sz="900" dirty="0">
                          <a:effectLst/>
                          <a:latin typeface="+mn-lt"/>
                        </a:rPr>
                        <a:t>CO-03 – Scott Tipton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MI-06 – Fred Upton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NY-02 – Peter King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TX-22 – (Pete Olson,</a:t>
                      </a:r>
                      <a:r>
                        <a:rPr lang="en-US" sz="900" baseline="0" dirty="0">
                          <a:effectLst/>
                          <a:latin typeface="+mn-lt"/>
                        </a:rPr>
                        <a:t> </a:t>
                      </a:r>
                      <a:r>
                        <a:rPr lang="en-US" sz="900" dirty="0">
                          <a:effectLst/>
                          <a:latin typeface="+mn-lt"/>
                        </a:rPr>
                        <a:t>retiring)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5"/>
                  </a:ext>
                </a:extLst>
              </a:tr>
              <a:tr h="274320">
                <a:tc>
                  <a:txBody>
                    <a:bodyPr/>
                    <a:lstStyle/>
                    <a:p>
                      <a:pPr marL="0" marR="0" algn="l">
                        <a:lnSpc>
                          <a:spcPct val="107000"/>
                        </a:lnSpc>
                        <a:spcBef>
                          <a:spcPts val="0"/>
                        </a:spcBef>
                        <a:spcAft>
                          <a:spcPts val="0"/>
                        </a:spcAft>
                      </a:pPr>
                      <a:r>
                        <a:rPr lang="en-US" sz="900" dirty="0">
                          <a:effectLst/>
                          <a:latin typeface="+mn-lt"/>
                        </a:rPr>
                        <a:t>FL-15 – Ross Spano</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MN-01 – Jim Hagedorn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u="sng" dirty="0">
                          <a:effectLst/>
                          <a:latin typeface="+mn-lt"/>
                        </a:rPr>
                        <a:t>NY-24 – John Katko</a:t>
                      </a:r>
                      <a:endParaRPr lang="en-US" sz="900" b="0" u="sng"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u="sng" dirty="0">
                          <a:effectLst/>
                          <a:latin typeface="+mn-lt"/>
                        </a:rPr>
                        <a:t>TX-23 – (Will Hurd,</a:t>
                      </a:r>
                      <a:r>
                        <a:rPr lang="en-US" sz="900" u="sng" baseline="0" dirty="0">
                          <a:effectLst/>
                          <a:latin typeface="+mn-lt"/>
                        </a:rPr>
                        <a:t> </a:t>
                      </a:r>
                      <a:r>
                        <a:rPr lang="en-US" sz="900" u="sng" dirty="0">
                          <a:effectLst/>
                          <a:latin typeface="+mn-lt"/>
                        </a:rPr>
                        <a:t>retiring)</a:t>
                      </a:r>
                      <a:endParaRPr lang="en-US" sz="900" b="0" u="sng"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6"/>
                  </a:ext>
                </a:extLst>
              </a:tr>
              <a:tr h="274320">
                <a:tc>
                  <a:txBody>
                    <a:bodyPr/>
                    <a:lstStyle/>
                    <a:p>
                      <a:pPr marL="0" marR="0" algn="l">
                        <a:lnSpc>
                          <a:spcPct val="107000"/>
                        </a:lnSpc>
                        <a:spcBef>
                          <a:spcPts val="0"/>
                        </a:spcBef>
                        <a:spcAft>
                          <a:spcPts val="0"/>
                        </a:spcAft>
                      </a:pPr>
                      <a:r>
                        <a:rPr lang="en-US" sz="900" dirty="0">
                          <a:solidFill>
                            <a:schemeClr val="tx1"/>
                          </a:solidFill>
                          <a:effectLst/>
                          <a:latin typeface="+mn-lt"/>
                          <a:ea typeface="Calibri" panose="020F0502020204030204" pitchFamily="34" charset="0"/>
                          <a:cs typeface="Times New Roman" panose="02020603050405020304" pitchFamily="18" charset="0"/>
                        </a:rPr>
                        <a:t>FL-16 – Vern</a:t>
                      </a:r>
                      <a:r>
                        <a:rPr lang="en-US" sz="900" baseline="0" dirty="0">
                          <a:solidFill>
                            <a:schemeClr val="tx1"/>
                          </a:solidFill>
                          <a:effectLst/>
                          <a:latin typeface="+mn-lt"/>
                          <a:ea typeface="Calibri" panose="020F0502020204030204" pitchFamily="34" charset="0"/>
                          <a:cs typeface="Times New Roman" panose="02020603050405020304" pitchFamily="18" charset="0"/>
                        </a:rPr>
                        <a:t> Buchanan</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MO-02 – Ann Wagner</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NY-27 – (Open, Chris Collins, resigned)</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TX-24 – (Kenny Marchant,</a:t>
                      </a:r>
                      <a:r>
                        <a:rPr lang="en-US" sz="900" baseline="0" dirty="0">
                          <a:effectLst/>
                          <a:latin typeface="+mn-lt"/>
                        </a:rPr>
                        <a:t> </a:t>
                      </a:r>
                      <a:r>
                        <a:rPr lang="en-US" sz="900" dirty="0">
                          <a:effectLst/>
                          <a:latin typeface="+mn-lt"/>
                        </a:rPr>
                        <a:t>retiring)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FL-18 – Brian Mast</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MT-AL – (Greg</a:t>
                      </a:r>
                      <a:r>
                        <a:rPr lang="en-US" sz="900" baseline="0" dirty="0">
                          <a:latin typeface="+mn-lt"/>
                        </a:rPr>
                        <a:t> Gianforte, </a:t>
                      </a:r>
                      <a:br>
                        <a:rPr lang="en-US" sz="900" baseline="0" dirty="0">
                          <a:latin typeface="+mn-lt"/>
                        </a:rPr>
                      </a:br>
                      <a:r>
                        <a:rPr lang="en-US" sz="900" baseline="0" dirty="0">
                          <a:latin typeface="+mn-lt"/>
                        </a:rPr>
                        <a:t>running for governor)</a:t>
                      </a:r>
                      <a:endParaRPr lang="en-US" sz="900" dirty="0">
                        <a:latin typeface="+mn-lt"/>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OH-01 – Steve Chabot</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TX-31 – John Carter</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7"/>
                  </a:ext>
                </a:extLst>
              </a:tr>
              <a:tr h="274320">
                <a:tc>
                  <a:txBody>
                    <a:bodyPr/>
                    <a:lstStyle/>
                    <a:p>
                      <a:pPr marL="0" marR="0" algn="l">
                        <a:lnSpc>
                          <a:spcPct val="107000"/>
                        </a:lnSpc>
                        <a:spcBef>
                          <a:spcPts val="0"/>
                        </a:spcBef>
                        <a:spcAft>
                          <a:spcPts val="0"/>
                        </a:spcAft>
                      </a:pPr>
                      <a:r>
                        <a:rPr lang="en-US" sz="900" dirty="0">
                          <a:effectLst/>
                          <a:latin typeface="+mn-lt"/>
                        </a:rPr>
                        <a:t>GA-07 – (Rob Woodall,</a:t>
                      </a:r>
                      <a:r>
                        <a:rPr lang="en-US" sz="900" baseline="0" dirty="0">
                          <a:effectLst/>
                          <a:latin typeface="+mn-lt"/>
                        </a:rPr>
                        <a:t> </a:t>
                      </a:r>
                      <a:r>
                        <a:rPr lang="en-US" sz="900" dirty="0">
                          <a:effectLst/>
                          <a:latin typeface="+mn-lt"/>
                        </a:rPr>
                        <a:t>retiring)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NC-02 – (George Holding, retiring)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OH-12</a:t>
                      </a:r>
                      <a:r>
                        <a:rPr lang="en-US" sz="900" baseline="0" dirty="0">
                          <a:latin typeface="+mn-lt"/>
                        </a:rPr>
                        <a:t> – Troy Balderson</a:t>
                      </a:r>
                      <a:endParaRPr lang="en-US" sz="900" dirty="0">
                        <a:latin typeface="+mn-lt"/>
                      </a:endParaRPr>
                    </a:p>
                  </a:txBody>
                  <a:tcPr marL="45720" marR="45720" anchor="ctr"/>
                </a:tc>
                <a:tc>
                  <a:txBody>
                    <a:bodyPr/>
                    <a:lstStyle/>
                    <a:p>
                      <a:pPr marL="0" marR="0" algn="l">
                        <a:lnSpc>
                          <a:spcPct val="107000"/>
                        </a:lnSpc>
                        <a:spcBef>
                          <a:spcPts val="0"/>
                        </a:spcBef>
                        <a:spcAft>
                          <a:spcPts val="0"/>
                        </a:spcAft>
                      </a:pPr>
                      <a:r>
                        <a:rPr lang="en-US" sz="900" dirty="0">
                          <a:solidFill>
                            <a:schemeClr val="tx1"/>
                          </a:solidFill>
                          <a:effectLst/>
                          <a:latin typeface="+mn-lt"/>
                          <a:ea typeface="Calibri" panose="020F0502020204030204" pitchFamily="34" charset="0"/>
                          <a:cs typeface="Times New Roman" panose="02020603050405020304" pitchFamily="18" charset="0"/>
                        </a:rPr>
                        <a:t>VA-05 – Denver Riggleman</a:t>
                      </a:r>
                    </a:p>
                  </a:txBody>
                  <a:tcPr marL="45720" marR="45720" anchor="ctr"/>
                </a:tc>
                <a:extLst>
                  <a:ext uri="{0D108BD9-81ED-4DB2-BD59-A6C34878D82A}">
                    <a16:rowId xmlns:a16="http://schemas.microsoft.com/office/drawing/2014/main" val="10008"/>
                  </a:ext>
                </a:extLst>
              </a:tr>
              <a:tr h="274320">
                <a:tc>
                  <a:txBody>
                    <a:bodyPr/>
                    <a:lstStyle/>
                    <a:p>
                      <a:pPr marL="0" marR="0" algn="l">
                        <a:lnSpc>
                          <a:spcPct val="107000"/>
                        </a:lnSpc>
                        <a:spcBef>
                          <a:spcPts val="0"/>
                        </a:spcBef>
                        <a:spcAft>
                          <a:spcPts val="0"/>
                        </a:spcAft>
                      </a:pPr>
                      <a:r>
                        <a:rPr lang="en-US" sz="900" dirty="0">
                          <a:effectLst/>
                          <a:latin typeface="+mn-lt"/>
                        </a:rPr>
                        <a:t>IA-04 – Steve King</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r>
                        <a:rPr lang="en-US" sz="900" dirty="0">
                          <a:latin typeface="+mn-lt"/>
                        </a:rPr>
                        <a:t>NC-08 – Richard Hudson</a:t>
                      </a:r>
                    </a:p>
                  </a:txBody>
                  <a:tcPr marL="45720" marR="45720" anchor="ctr"/>
                </a:tc>
                <a:tc>
                  <a:txBody>
                    <a:bodyPr/>
                    <a:lstStyle/>
                    <a:p>
                      <a:pPr marL="0" marR="0" algn="l">
                        <a:lnSpc>
                          <a:spcPct val="107000"/>
                        </a:lnSpc>
                        <a:spcBef>
                          <a:spcPts val="0"/>
                        </a:spcBef>
                        <a:spcAft>
                          <a:spcPts val="0"/>
                        </a:spcAft>
                      </a:pPr>
                      <a:r>
                        <a:rPr lang="en-US" sz="900" u="sng" dirty="0">
                          <a:effectLst/>
                          <a:latin typeface="+mn-lt"/>
                        </a:rPr>
                        <a:t>PA-01 – Brian Fitzpatrick</a:t>
                      </a:r>
                      <a:endParaRPr lang="en-US" sz="900" b="0" u="sng"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effectLst/>
                          <a:latin typeface="+mn-lt"/>
                        </a:rPr>
                        <a:t>WA-03 – Jaime Herrera Beutler</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10"/>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effectLst/>
                          <a:latin typeface="+mn-lt"/>
                        </a:rPr>
                        <a:t>IL-13 – Rodney Davis</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effectLst/>
                          <a:latin typeface="+mn-lt"/>
                        </a:rPr>
                        <a:t>NC-09 – Dan</a:t>
                      </a:r>
                      <a:r>
                        <a:rPr lang="en-US" sz="900" baseline="0" dirty="0">
                          <a:effectLst/>
                          <a:latin typeface="+mn-lt"/>
                        </a:rPr>
                        <a:t> Bishop</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r>
                        <a:rPr lang="en-US" sz="900" dirty="0">
                          <a:effectLst/>
                          <a:latin typeface="+mn-lt"/>
                        </a:rPr>
                        <a:t>PA-10 – Scott Perry</a:t>
                      </a: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l">
                        <a:lnSpc>
                          <a:spcPct val="107000"/>
                        </a:lnSpc>
                        <a:spcBef>
                          <a:spcPts val="0"/>
                        </a:spcBef>
                        <a:spcAft>
                          <a:spcPts val="0"/>
                        </a:spcAft>
                      </a:pPr>
                      <a:endParaRPr lang="en-US" sz="900" dirty="0">
                        <a:solidFill>
                          <a:schemeClr val="tx1"/>
                        </a:solidFill>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87895647"/>
                  </a:ext>
                </a:extLst>
              </a:tr>
            </a:tbl>
          </a:graphicData>
        </a:graphic>
      </p:graphicFrame>
    </p:spTree>
    <p:extLst>
      <p:ext uri="{BB962C8B-B14F-4D97-AF65-F5344CB8AC3E}">
        <p14:creationId xmlns:p14="http://schemas.microsoft.com/office/powerpoint/2010/main" val="379797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121"/>
            <a:ext cx="8228013" cy="430887"/>
          </a:xfrm>
        </p:spPr>
        <p:txBody>
          <a:bodyPr/>
          <a:lstStyle/>
          <a:p>
            <a:r>
              <a:rPr lang="en-US" dirty="0"/>
              <a:t>House Races: Cook Ratings</a:t>
            </a:r>
          </a:p>
        </p:txBody>
      </p:sp>
      <p:sp>
        <p:nvSpPr>
          <p:cNvPr id="4" name="Text Placeholder 3"/>
          <p:cNvSpPr>
            <a:spLocks noGrp="1"/>
          </p:cNvSpPr>
          <p:nvPr>
            <p:ph type="body" sz="quarter" idx="11"/>
          </p:nvPr>
        </p:nvSpPr>
        <p:spPr>
          <a:xfrm>
            <a:off x="457197" y="1033302"/>
            <a:ext cx="8228013" cy="374939"/>
          </a:xfrm>
        </p:spPr>
        <p:txBody>
          <a:bodyPr/>
          <a:lstStyle/>
          <a:p>
            <a:r>
              <a:rPr lang="en-US" dirty="0"/>
              <a:t>An edge for Democrats to maintain control</a:t>
            </a:r>
          </a:p>
        </p:txBody>
      </p:sp>
      <p:sp>
        <p:nvSpPr>
          <p:cNvPr id="5" name="Text Placeholder 4"/>
          <p:cNvSpPr>
            <a:spLocks noGrp="1"/>
          </p:cNvSpPr>
          <p:nvPr>
            <p:ph type="body" sz="quarter" idx="13"/>
          </p:nvPr>
        </p:nvSpPr>
        <p:spPr>
          <a:xfrm>
            <a:off x="457197" y="6314400"/>
            <a:ext cx="8228013" cy="274320"/>
          </a:xfrm>
        </p:spPr>
        <p:txBody>
          <a:bodyPr/>
          <a:lstStyle/>
          <a:p>
            <a:pPr>
              <a:buClr>
                <a:srgbClr val="FFFFFF"/>
              </a:buClr>
            </a:pPr>
            <a:r>
              <a:rPr lang="en-US" dirty="0"/>
              <a:t>Source: Race ratings from </a:t>
            </a:r>
            <a:r>
              <a:rPr lang="en-US" dirty="0">
                <a:hlinkClick r:id="rId2"/>
              </a:rPr>
              <a:t>Cook Political Report</a:t>
            </a:r>
            <a:r>
              <a:rPr lang="en-US" dirty="0"/>
              <a:t>; as </a:t>
            </a:r>
            <a:r>
              <a:rPr lang="en-US" dirty="0">
                <a:solidFill>
                  <a:schemeClr val="tx1"/>
                </a:solidFill>
              </a:rPr>
              <a:t>of Feb. 28, 2020</a:t>
            </a:r>
          </a:p>
          <a:p>
            <a:pPr>
              <a:buClr>
                <a:srgbClr val="FFFFFF"/>
              </a:buClr>
            </a:pPr>
            <a:r>
              <a:rPr lang="en-US" dirty="0"/>
              <a:t>Note: Italics denote freshman lawmakers</a:t>
            </a:r>
          </a:p>
        </p:txBody>
      </p:sp>
      <p:pic>
        <p:nvPicPr>
          <p:cNvPr id="6" name="Picture 5" descr="A screenshot of a cell phone&#10;&#10;Description automatically generated">
            <a:extLst>
              <a:ext uri="{FF2B5EF4-FFF2-40B4-BE49-F238E27FC236}">
                <a16:creationId xmlns:a16="http://schemas.microsoft.com/office/drawing/2014/main" id="{91101B56-B3F2-4D9B-8A35-BE64763AF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66" y="1556895"/>
            <a:ext cx="7347328" cy="4608851"/>
          </a:xfrm>
          <a:prstGeom prst="rect">
            <a:avLst/>
          </a:prstGeom>
        </p:spPr>
      </p:pic>
    </p:spTree>
    <p:extLst>
      <p:ext uri="{BB962C8B-B14F-4D97-AF65-F5344CB8AC3E}">
        <p14:creationId xmlns:p14="http://schemas.microsoft.com/office/powerpoint/2010/main" val="33376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77054"/>
          </a:xfrm>
        </p:spPr>
        <p:txBody>
          <a:bodyPr/>
          <a:lstStyle/>
          <a:p>
            <a:r>
              <a:rPr lang="en-US" dirty="0"/>
              <a:t>Big Picture on 2020 Senate Races</a:t>
            </a:r>
          </a:p>
        </p:txBody>
      </p:sp>
      <p:sp>
        <p:nvSpPr>
          <p:cNvPr id="3" name="Text Placeholder 2"/>
          <p:cNvSpPr>
            <a:spLocks noGrp="1"/>
          </p:cNvSpPr>
          <p:nvPr>
            <p:ph type="body" sz="quarter" idx="10"/>
          </p:nvPr>
        </p:nvSpPr>
        <p:spPr>
          <a:xfrm>
            <a:off x="455613" y="1376363"/>
            <a:ext cx="8416382" cy="885141"/>
          </a:xfrm>
        </p:spPr>
        <p:txBody>
          <a:bodyPr/>
          <a:lstStyle/>
          <a:p>
            <a:pPr marL="0" indent="0">
              <a:buNone/>
            </a:pPr>
            <a:r>
              <a:rPr lang="en-US" b="1" dirty="0">
                <a:solidFill>
                  <a:schemeClr val="tx1"/>
                </a:solidFill>
              </a:rPr>
              <a:t>There are 35 Senate seats up for election</a:t>
            </a:r>
          </a:p>
          <a:p>
            <a:pPr marL="0" indent="0">
              <a:buNone/>
            </a:pPr>
            <a:endParaRPr lang="en-US" b="1" dirty="0">
              <a:solidFill>
                <a:schemeClr val="tx1"/>
              </a:solidFill>
            </a:endParaRPr>
          </a:p>
          <a:p>
            <a:pPr>
              <a:buClr>
                <a:srgbClr val="0070C0"/>
              </a:buClr>
            </a:pPr>
            <a:r>
              <a:rPr lang="en-US" dirty="0">
                <a:solidFill>
                  <a:schemeClr val="tx1"/>
                </a:solidFill>
              </a:rPr>
              <a:t>Republicans hold 23 of the seats, Democrats hold 12</a:t>
            </a:r>
          </a:p>
          <a:p>
            <a:pPr>
              <a:buClr>
                <a:srgbClr val="0070C0"/>
              </a:buClr>
            </a:pPr>
            <a:r>
              <a:rPr lang="en-US" dirty="0"/>
              <a:t>President Trump in 2016 carried all but two states where Republicans are defending Senate seats in 2020; he won 15 of those states by at least 14 percentage points</a:t>
            </a:r>
          </a:p>
          <a:p>
            <a:pPr marL="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11101145"/>
              </p:ext>
            </p:extLst>
          </p:nvPr>
        </p:nvGraphicFramePr>
        <p:xfrm>
          <a:off x="550955" y="2777998"/>
          <a:ext cx="8321040" cy="3017520"/>
        </p:xfrm>
        <a:graphic>
          <a:graphicData uri="http://schemas.openxmlformats.org/drawingml/2006/table">
            <a:tbl>
              <a:tblPr firstRow="1" bandRow="1">
                <a:tableStyleId>{B301B821-A1FF-4177-AEE7-76D212191A09}</a:tableStyleId>
              </a:tblPr>
              <a:tblGrid>
                <a:gridCol w="2055036">
                  <a:extLst>
                    <a:ext uri="{9D8B030D-6E8A-4147-A177-3AD203B41FA5}">
                      <a16:colId xmlns:a16="http://schemas.microsoft.com/office/drawing/2014/main" val="20000"/>
                    </a:ext>
                  </a:extLst>
                </a:gridCol>
                <a:gridCol w="2055036">
                  <a:extLst>
                    <a:ext uri="{9D8B030D-6E8A-4147-A177-3AD203B41FA5}">
                      <a16:colId xmlns:a16="http://schemas.microsoft.com/office/drawing/2014/main" val="20001"/>
                    </a:ext>
                  </a:extLst>
                </a:gridCol>
                <a:gridCol w="2055036">
                  <a:extLst>
                    <a:ext uri="{9D8B030D-6E8A-4147-A177-3AD203B41FA5}">
                      <a16:colId xmlns:a16="http://schemas.microsoft.com/office/drawing/2014/main" val="20002"/>
                    </a:ext>
                  </a:extLst>
                </a:gridCol>
                <a:gridCol w="2155932">
                  <a:extLst>
                    <a:ext uri="{9D8B030D-6E8A-4147-A177-3AD203B41FA5}">
                      <a16:colId xmlns:a16="http://schemas.microsoft.com/office/drawing/2014/main" val="20003"/>
                    </a:ext>
                  </a:extLst>
                </a:gridCol>
              </a:tblGrid>
              <a:tr h="301752">
                <a:tc gridSpan="4">
                  <a:txBody>
                    <a:bodyPr/>
                    <a:lstStyle/>
                    <a:p>
                      <a:pPr algn="l"/>
                      <a:r>
                        <a:rPr lang="en-US" sz="1000" dirty="0"/>
                        <a:t>Senate Incumbents Up for Re-Election in 2020</a:t>
                      </a:r>
                      <a:endParaRPr lang="en-US" sz="10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extLst>
                  <a:ext uri="{0D108BD9-81ED-4DB2-BD59-A6C34878D82A}">
                    <a16:rowId xmlns:a16="http://schemas.microsoft.com/office/drawing/2014/main" val="10000"/>
                  </a:ext>
                </a:extLst>
              </a:tr>
              <a:tr h="301752">
                <a:tc>
                  <a:txBody>
                    <a:bodyPr/>
                    <a:lstStyle/>
                    <a:p>
                      <a:pPr marL="0" marR="0" algn="l">
                        <a:lnSpc>
                          <a:spcPct val="107000"/>
                        </a:lnSpc>
                        <a:spcBef>
                          <a:spcPts val="0"/>
                        </a:spcBef>
                        <a:spcAft>
                          <a:spcPts val="0"/>
                        </a:spcAft>
                      </a:pPr>
                      <a:r>
                        <a:rPr lang="en-US" sz="1000" dirty="0">
                          <a:solidFill>
                            <a:srgbClr val="0070C0"/>
                          </a:solidFill>
                          <a:effectLst/>
                          <a:latin typeface="+mn-lt"/>
                        </a:rPr>
                        <a:t>Doug Jones (D-Ala.)</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70C0"/>
                          </a:solidFill>
                          <a:effectLst/>
                          <a:latin typeface="+mn-lt"/>
                        </a:rPr>
                        <a:t>Dick Durbin (D-Ill.)</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22332"/>
                          </a:solidFill>
                          <a:effectLst/>
                          <a:latin typeface="+mn-lt"/>
                        </a:rPr>
                        <a:t>Cindy Hyde-Smith (R-Miss.)</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70C0"/>
                          </a:solidFill>
                          <a:effectLst/>
                          <a:latin typeface="+mn-lt"/>
                        </a:rPr>
                        <a:t>Jack Reed (D-R.I.)</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Dan Sullivan (R-Alaska)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Joni Ernst (R-Iowa)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Steve Daines (R-Mont.)</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Lindsey Graham (R-S.C.)</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Martha McSally (R-Ariz.)</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Open (R-Kan.)</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Ben Sasse (R-Neb.)</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Mike Rounds (R-S.D.)</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Tom Cotton (R-Ark.)</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22332"/>
                          </a:solidFill>
                          <a:effectLst/>
                          <a:latin typeface="+mn-lt"/>
                        </a:rPr>
                        <a:t>Mitch McConnell (R-Ky.)</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Jeanne Shaheen (D-N.H.)</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Open (R-Tenn.)</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Cory Gardner (R-Colo.)</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Bill Cassidy (R-La.)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Cory Booker (D-N.J.)</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John Cornyn (R-Texas)</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01752">
                <a:tc>
                  <a:txBody>
                    <a:bodyPr/>
                    <a:lstStyle/>
                    <a:p>
                      <a:pPr marL="0" marR="0" algn="l">
                        <a:lnSpc>
                          <a:spcPct val="107000"/>
                        </a:lnSpc>
                        <a:spcBef>
                          <a:spcPts val="0"/>
                        </a:spcBef>
                        <a:spcAft>
                          <a:spcPts val="0"/>
                        </a:spcAft>
                      </a:pPr>
                      <a:r>
                        <a:rPr lang="en-US" sz="1000" dirty="0">
                          <a:solidFill>
                            <a:srgbClr val="0070C0"/>
                          </a:solidFill>
                          <a:effectLst/>
                          <a:latin typeface="+mn-lt"/>
                        </a:rPr>
                        <a:t>Chris Coons (D-Del.)</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Susan Collins (R-Maine)</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Open (D-N.M.)</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Mark Warner (D-Va.)</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01752">
                <a:tc>
                  <a:txBody>
                    <a:bodyPr/>
                    <a:lstStyle/>
                    <a:p>
                      <a:r>
                        <a:rPr lang="en-US" sz="1000" dirty="0">
                          <a:solidFill>
                            <a:srgbClr val="D22332"/>
                          </a:solidFill>
                          <a:latin typeface="+mn-lt"/>
                        </a:rPr>
                        <a:t>Kelly Loeffler (R-Ga.)</a:t>
                      </a: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Ed Markey (D-Mass.)</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Thom Tillis (R-N.C.)</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Shelley Moore Capito (R-W.Va.)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David Perdue (R-Ga.)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Gary Peters (D-Mich.)</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Jim Inhofe (R-Okla.)</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D22332"/>
                          </a:solidFill>
                          <a:effectLst/>
                          <a:latin typeface="+mn-lt"/>
                        </a:rPr>
                        <a:t>Open (R-Wyo.)</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1752">
                <a:tc>
                  <a:txBody>
                    <a:bodyPr/>
                    <a:lstStyle/>
                    <a:p>
                      <a:pPr marL="0" marR="0" algn="l">
                        <a:lnSpc>
                          <a:spcPct val="107000"/>
                        </a:lnSpc>
                        <a:spcBef>
                          <a:spcPts val="0"/>
                        </a:spcBef>
                        <a:spcAft>
                          <a:spcPts val="0"/>
                        </a:spcAft>
                      </a:pPr>
                      <a:r>
                        <a:rPr lang="en-US" sz="1000" dirty="0">
                          <a:solidFill>
                            <a:srgbClr val="D22332"/>
                          </a:solidFill>
                          <a:effectLst/>
                          <a:latin typeface="+mn-lt"/>
                        </a:rPr>
                        <a:t>Jim Risch (R-Idaho)</a:t>
                      </a:r>
                      <a:endParaRPr lang="en-US" sz="1000" dirty="0">
                        <a:solidFill>
                          <a:srgbClr val="D2233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kern="1200" dirty="0">
                          <a:solidFill>
                            <a:srgbClr val="0070C0"/>
                          </a:solidFill>
                          <a:effectLst/>
                          <a:latin typeface="+mn-lt"/>
                        </a:rPr>
                        <a:t>Tina Smith (D-Minn.)</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dirty="0">
                          <a:solidFill>
                            <a:srgbClr val="0070C0"/>
                          </a:solidFill>
                          <a:effectLst/>
                          <a:latin typeface="+mn-lt"/>
                        </a:rPr>
                        <a:t>Jeff Merkley (D-Ore.)</a:t>
                      </a:r>
                      <a:endParaRPr lang="en-US" sz="10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10" name="Text Placeholder 5"/>
          <p:cNvSpPr>
            <a:spLocks noGrp="1"/>
          </p:cNvSpPr>
          <p:nvPr>
            <p:ph type="body" sz="quarter" idx="13"/>
          </p:nvPr>
        </p:nvSpPr>
        <p:spPr>
          <a:xfrm>
            <a:off x="550955" y="5955665"/>
            <a:ext cx="8321040" cy="426720"/>
          </a:xfrm>
        </p:spPr>
        <p:txBody>
          <a:bodyPr/>
          <a:lstStyle/>
          <a:p>
            <a:r>
              <a:rPr lang="en-US" dirty="0">
                <a:solidFill>
                  <a:schemeClr val="tx1"/>
                </a:solidFill>
              </a:rPr>
              <a:t>Notes: Pat Roberts (R-Kan.), Tom Udall (D-N.M.), Lamar Alexander (R-Tenn.) and Mike Enzi (R-Wyo.) are retiring;</a:t>
            </a:r>
            <a:r>
              <a:rPr lang="en-US" dirty="0"/>
              <a:t> </a:t>
            </a:r>
            <a:r>
              <a:rPr lang="en-US" dirty="0">
                <a:solidFill>
                  <a:schemeClr val="tx1"/>
                </a:solidFill>
              </a:rPr>
              <a:t>McSally was appointed to fill the remainder of John McCain’s (R) term and is running in a special election that will occur in 2020 and the seat also will be on the ballot in 2022; </a:t>
            </a:r>
            <a:r>
              <a:rPr lang="en-US" dirty="0"/>
              <a:t>Loeffler, who was sworn in Jan. 6 to succeed Johnny Isakson (R), is running in a November 2020 special election to fill the remaining two years of the unexpired term</a:t>
            </a:r>
            <a:endParaRPr lang="en-US" u="sng" dirty="0">
              <a:solidFill>
                <a:schemeClr val="tx1"/>
              </a:solidFill>
            </a:endParaRPr>
          </a:p>
        </p:txBody>
      </p:sp>
    </p:spTree>
    <p:extLst>
      <p:ext uri="{BB962C8B-B14F-4D97-AF65-F5344CB8AC3E}">
        <p14:creationId xmlns:p14="http://schemas.microsoft.com/office/powerpoint/2010/main" val="100000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121"/>
            <a:ext cx="8228013" cy="430887"/>
          </a:xfrm>
        </p:spPr>
        <p:txBody>
          <a:bodyPr/>
          <a:lstStyle/>
          <a:p>
            <a:r>
              <a:rPr lang="en-US" dirty="0"/>
              <a:t>Women in the House</a:t>
            </a:r>
          </a:p>
        </p:txBody>
      </p:sp>
      <p:sp>
        <p:nvSpPr>
          <p:cNvPr id="4" name="Text Placeholder 3"/>
          <p:cNvSpPr>
            <a:spLocks noGrp="1"/>
          </p:cNvSpPr>
          <p:nvPr>
            <p:ph type="body" sz="quarter" idx="11"/>
          </p:nvPr>
        </p:nvSpPr>
        <p:spPr>
          <a:xfrm>
            <a:off x="457198" y="1146175"/>
            <a:ext cx="8228013" cy="387350"/>
          </a:xfrm>
        </p:spPr>
        <p:txBody>
          <a:bodyPr/>
          <a:lstStyle/>
          <a:p>
            <a:r>
              <a:rPr lang="en-US" dirty="0"/>
              <a:t>There are 101 women in the House, or 24% of the membership. The number of Democratic women rose to 89 from 64 after the 2018 election, while the number of Republican women fell to 13 from 23. Katie Hill (D-Calif.) resigned last November.</a:t>
            </a:r>
          </a:p>
          <a:p>
            <a:endParaRPr lang="en-US" dirty="0"/>
          </a:p>
        </p:txBody>
      </p:sp>
      <p:sp>
        <p:nvSpPr>
          <p:cNvPr id="5" name="Text Placeholder 4"/>
          <p:cNvSpPr>
            <a:spLocks noGrp="1"/>
          </p:cNvSpPr>
          <p:nvPr>
            <p:ph type="body" sz="quarter" idx="13"/>
          </p:nvPr>
        </p:nvSpPr>
        <p:spPr>
          <a:xfrm>
            <a:off x="457197" y="6314400"/>
            <a:ext cx="8228013" cy="274320"/>
          </a:xfrm>
        </p:spPr>
        <p:txBody>
          <a:bodyPr/>
          <a:lstStyle/>
          <a:p>
            <a:pPr>
              <a:buClr>
                <a:srgbClr val="FFFFFF"/>
              </a:buClr>
            </a:pPr>
            <a:r>
              <a:rPr lang="en-US" dirty="0"/>
              <a:t>Notes: Data as of March 11, reflects impending departure of Mark Meadows (R-N.C.). </a:t>
            </a:r>
          </a:p>
        </p:txBody>
      </p:sp>
      <p:pic>
        <p:nvPicPr>
          <p:cNvPr id="8" name="Picture 7" descr="A picture containing map, text&#10;&#10;Description automatically generated">
            <a:extLst>
              <a:ext uri="{FF2B5EF4-FFF2-40B4-BE49-F238E27FC236}">
                <a16:creationId xmlns:a16="http://schemas.microsoft.com/office/drawing/2014/main" id="{E8D09B5E-6FE2-49B7-9AD2-BEFF2CC5F2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242" b="13632"/>
          <a:stretch/>
        </p:blipFill>
        <p:spPr>
          <a:xfrm>
            <a:off x="307910" y="2465028"/>
            <a:ext cx="8630817" cy="3558011"/>
          </a:xfrm>
          <a:prstGeom prst="rect">
            <a:avLst/>
          </a:prstGeom>
        </p:spPr>
      </p:pic>
    </p:spTree>
    <p:extLst>
      <p:ext uri="{BB962C8B-B14F-4D97-AF65-F5344CB8AC3E}">
        <p14:creationId xmlns:p14="http://schemas.microsoft.com/office/powerpoint/2010/main" val="367097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Party Fundraising</a:t>
            </a:r>
          </a:p>
        </p:txBody>
      </p:sp>
      <p:sp>
        <p:nvSpPr>
          <p:cNvPr id="5" name="Rectangle 4"/>
          <p:cNvSpPr/>
          <p:nvPr/>
        </p:nvSpPr>
        <p:spPr>
          <a:xfrm rot="16200000">
            <a:off x="5986883" y="1069370"/>
            <a:ext cx="1715512" cy="210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66EB6681-7E46-43E7-9F80-3B0A1660C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41" y="1141413"/>
            <a:ext cx="6070563" cy="5218061"/>
          </a:xfrm>
          <a:prstGeom prst="rect">
            <a:avLst/>
          </a:prstGeom>
        </p:spPr>
      </p:pic>
    </p:spTree>
    <p:extLst>
      <p:ext uri="{BB962C8B-B14F-4D97-AF65-F5344CB8AC3E}">
        <p14:creationId xmlns:p14="http://schemas.microsoft.com/office/powerpoint/2010/main" val="407454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89" y="344047"/>
            <a:ext cx="8228013" cy="457200"/>
          </a:xfrm>
        </p:spPr>
        <p:txBody>
          <a:bodyPr/>
          <a:lstStyle/>
          <a:p>
            <a:r>
              <a:rPr lang="en-US" dirty="0"/>
              <a:t>Congressional Primaries</a:t>
            </a:r>
          </a:p>
        </p:txBody>
      </p:sp>
      <p:graphicFrame>
        <p:nvGraphicFramePr>
          <p:cNvPr id="6" name="Table 5"/>
          <p:cNvGraphicFramePr>
            <a:graphicFrameLocks noGrp="1"/>
          </p:cNvGraphicFramePr>
          <p:nvPr>
            <p:extLst>
              <p:ext uri="{D42A27DB-BD31-4B8C-83A1-F6EECF244321}">
                <p14:modId xmlns:p14="http://schemas.microsoft.com/office/powerpoint/2010/main" val="271434984"/>
              </p:ext>
            </p:extLst>
          </p:nvPr>
        </p:nvGraphicFramePr>
        <p:xfrm>
          <a:off x="457989" y="839499"/>
          <a:ext cx="7942314" cy="5305549"/>
        </p:xfrm>
        <a:graphic>
          <a:graphicData uri="http://schemas.openxmlformats.org/drawingml/2006/table">
            <a:tbl>
              <a:tblPr firstRow="1" bandRow="1">
                <a:tableStyleId>{B301B821-A1FF-4177-AEE7-76D212191A09}</a:tableStyleId>
              </a:tblPr>
              <a:tblGrid>
                <a:gridCol w="1038301">
                  <a:extLst>
                    <a:ext uri="{9D8B030D-6E8A-4147-A177-3AD203B41FA5}">
                      <a16:colId xmlns:a16="http://schemas.microsoft.com/office/drawing/2014/main" val="20000"/>
                    </a:ext>
                  </a:extLst>
                </a:gridCol>
                <a:gridCol w="1410020">
                  <a:extLst>
                    <a:ext uri="{9D8B030D-6E8A-4147-A177-3AD203B41FA5}">
                      <a16:colId xmlns:a16="http://schemas.microsoft.com/office/drawing/2014/main" val="20001"/>
                    </a:ext>
                  </a:extLst>
                </a:gridCol>
                <a:gridCol w="1522836">
                  <a:extLst>
                    <a:ext uri="{9D8B030D-6E8A-4147-A177-3AD203B41FA5}">
                      <a16:colId xmlns:a16="http://schemas.microsoft.com/office/drawing/2014/main" val="20002"/>
                    </a:ext>
                  </a:extLst>
                </a:gridCol>
                <a:gridCol w="1075066">
                  <a:extLst>
                    <a:ext uri="{9D8B030D-6E8A-4147-A177-3AD203B41FA5}">
                      <a16:colId xmlns:a16="http://schemas.microsoft.com/office/drawing/2014/main" val="20003"/>
                    </a:ext>
                  </a:extLst>
                </a:gridCol>
                <a:gridCol w="1385700">
                  <a:extLst>
                    <a:ext uri="{9D8B030D-6E8A-4147-A177-3AD203B41FA5}">
                      <a16:colId xmlns:a16="http://schemas.microsoft.com/office/drawing/2014/main" val="20004"/>
                    </a:ext>
                  </a:extLst>
                </a:gridCol>
                <a:gridCol w="1510391">
                  <a:extLst>
                    <a:ext uri="{9D8B030D-6E8A-4147-A177-3AD203B41FA5}">
                      <a16:colId xmlns:a16="http://schemas.microsoft.com/office/drawing/2014/main" val="20005"/>
                    </a:ext>
                  </a:extLst>
                </a:gridCol>
              </a:tblGrid>
              <a:tr h="250222">
                <a:tc>
                  <a:txBody>
                    <a:bodyPr/>
                    <a:lstStyle/>
                    <a:p>
                      <a:r>
                        <a:rPr lang="en-US" sz="800" dirty="0"/>
                        <a:t>State</a:t>
                      </a:r>
                      <a:endParaRPr lang="en-US" sz="800" dirty="0">
                        <a:solidFill>
                          <a:schemeClr val="tx1"/>
                        </a:solidFill>
                        <a:latin typeface="+mn-lt"/>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Congressional</a:t>
                      </a:r>
                      <a:r>
                        <a:rPr lang="en-US" sz="800" baseline="0" dirty="0"/>
                        <a:t> </a:t>
                      </a:r>
                      <a:r>
                        <a:rPr lang="en-US" sz="800" dirty="0"/>
                        <a:t>primary</a:t>
                      </a:r>
                      <a:endParaRPr lang="en-US" sz="800" dirty="0">
                        <a:solidFill>
                          <a:schemeClr val="tx1"/>
                        </a:solidFill>
                        <a:latin typeface="+mn-lt"/>
                      </a:endParaRPr>
                    </a:p>
                  </a:txBody>
                  <a:tcPr marT="0" marB="0" anchor="ctr"/>
                </a:tc>
                <a:tc>
                  <a:txBody>
                    <a:bodyPr/>
                    <a:lstStyle/>
                    <a:p>
                      <a:pPr algn="l" fontAlgn="b"/>
                      <a:r>
                        <a:rPr lang="en-US" sz="800" u="none" strike="noStrike" dirty="0">
                          <a:effectLst/>
                        </a:rPr>
                        <a:t>Major-party filing deadline</a:t>
                      </a:r>
                      <a:endParaRPr lang="en-US" sz="800" b="1" i="0" u="none" strike="noStrike" dirty="0">
                        <a:solidFill>
                          <a:srgbClr val="000000"/>
                        </a:solidFill>
                        <a:effectLst/>
                        <a:latin typeface="+mn-lt"/>
                      </a:endParaRPr>
                    </a:p>
                  </a:txBody>
                  <a:tcPr marT="9525" marB="0" anchor="ctr"/>
                </a:tc>
                <a:tc>
                  <a:txBody>
                    <a:bodyPr/>
                    <a:lstStyle/>
                    <a:p>
                      <a:r>
                        <a:rPr lang="en-US" sz="800" dirty="0"/>
                        <a:t>State</a:t>
                      </a:r>
                      <a:endParaRPr lang="en-US" sz="800" dirty="0">
                        <a:solidFill>
                          <a:schemeClr val="tx1"/>
                        </a:solidFill>
                        <a:latin typeface="+mn-lt"/>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Congressional primary</a:t>
                      </a:r>
                      <a:endParaRPr lang="en-US" sz="800" dirty="0">
                        <a:solidFill>
                          <a:schemeClr val="tx1"/>
                        </a:solidFill>
                        <a:latin typeface="+mn-lt"/>
                      </a:endParaRPr>
                    </a:p>
                  </a:txBody>
                  <a:tcPr marT="0" marB="0" anchor="ctr"/>
                </a:tc>
                <a:tc>
                  <a:txBody>
                    <a:bodyPr/>
                    <a:lstStyle/>
                    <a:p>
                      <a:pPr algn="l" fontAlgn="b"/>
                      <a:r>
                        <a:rPr lang="en-US" sz="800" u="none" strike="noStrike" dirty="0">
                          <a:effectLst/>
                        </a:rPr>
                        <a:t>Major-party filing deadline</a:t>
                      </a:r>
                      <a:endParaRPr lang="en-US" sz="800" b="1"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0"/>
                  </a:ext>
                </a:extLst>
              </a:tr>
              <a:tr h="200177">
                <a:tc>
                  <a:txBody>
                    <a:bodyPr/>
                    <a:lstStyle/>
                    <a:p>
                      <a:pPr algn="l" fontAlgn="b"/>
                      <a:r>
                        <a:rPr lang="en-US" sz="800" u="none" strike="noStrike" dirty="0">
                          <a:effectLst/>
                        </a:rPr>
                        <a:t>Alabama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3</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Nov. 8, 2019</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South Carolina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30</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8"/>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Arkansas</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dirty="0">
                          <a:solidFill>
                            <a:schemeClr val="tx1"/>
                          </a:solidFill>
                          <a:effectLst/>
                          <a:latin typeface="Arial" panose="020B0604020202020204" pitchFamily="34" charset="0"/>
                          <a:ea typeface="Times New Roman" panose="02020603050405020304" pitchFamily="18" charset="0"/>
                        </a:rPr>
                        <a:t>March 3</a:t>
                      </a:r>
                      <a:endParaRPr lang="en-US" sz="1100" dirty="0">
                        <a:solidFill>
                          <a:schemeClr val="tx1"/>
                        </a:solidFill>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dirty="0">
                          <a:solidFill>
                            <a:schemeClr val="tx1"/>
                          </a:solidFill>
                          <a:effectLst/>
                          <a:latin typeface="Arial" panose="020B0604020202020204" pitchFamily="34" charset="0"/>
                          <a:ea typeface="Times New Roman" panose="02020603050405020304" pitchFamily="18" charset="0"/>
                        </a:rPr>
                        <a:t>Nov. 11, 2019</a:t>
                      </a:r>
                      <a:endParaRPr lang="en-US" sz="1100" dirty="0">
                        <a:solidFill>
                          <a:schemeClr val="tx1"/>
                        </a:solidFill>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Virginia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26</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9"/>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California</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3</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Dec. 6, 2019</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New York</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23</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2</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0"/>
                  </a:ext>
                </a:extLst>
              </a:tr>
              <a:tr h="200177">
                <a:tc>
                  <a:txBody>
                    <a:bodyPr/>
                    <a:lstStyle/>
                    <a:p>
                      <a:pPr marL="0" marR="0" fontAlgn="b">
                        <a:lnSpc>
                          <a:spcPct val="107000"/>
                        </a:lnSpc>
                        <a:spcBef>
                          <a:spcPts val="0"/>
                        </a:spcBef>
                        <a:spcAft>
                          <a:spcPts val="0"/>
                        </a:spcAft>
                      </a:pPr>
                      <a:r>
                        <a:rPr lang="en-US" sz="800" kern="1200" dirty="0">
                          <a:solidFill>
                            <a:srgbClr val="000000"/>
                          </a:solidFill>
                          <a:effectLst/>
                          <a:latin typeface="Arial" panose="020B0604020202020204" pitchFamily="34" charset="0"/>
                          <a:ea typeface="Times New Roman" panose="02020603050405020304" pitchFamily="18" charset="0"/>
                        </a:rPr>
                        <a:t>North Carolina</a:t>
                      </a:r>
                      <a:endParaRPr lang="en-US" sz="1100" dirty="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3</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dirty="0">
                          <a:solidFill>
                            <a:srgbClr val="000000"/>
                          </a:solidFill>
                          <a:effectLst/>
                          <a:latin typeface="Arial" panose="020B0604020202020204" pitchFamily="34" charset="0"/>
                          <a:ea typeface="Times New Roman" panose="02020603050405020304" pitchFamily="18" charset="0"/>
                        </a:rPr>
                        <a:t>Dec. 20, 2019</a:t>
                      </a:r>
                      <a:endParaRPr lang="en-US" sz="1100" dirty="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Utah</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23</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19</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1"/>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Texas</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3</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Dec. 9, 2019</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Colorado</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30</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17</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2"/>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Mississippi</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10</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Jan. 15</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Oklahoma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30</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10</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3"/>
                  </a:ext>
                </a:extLst>
              </a:tr>
              <a:tr h="200177">
                <a:tc>
                  <a:txBody>
                    <a:bodyPr/>
                    <a:lstStyle/>
                    <a:p>
                      <a:pPr marL="0" marR="0" fontAlgn="b">
                        <a:lnSpc>
                          <a:spcPct val="107000"/>
                        </a:lnSpc>
                        <a:spcBef>
                          <a:spcPts val="0"/>
                        </a:spcBef>
                        <a:spcAft>
                          <a:spcPts val="0"/>
                        </a:spcAft>
                      </a:pPr>
                      <a:r>
                        <a:rPr lang="en-US" sz="800" kern="1200" dirty="0">
                          <a:solidFill>
                            <a:srgbClr val="000000"/>
                          </a:solidFill>
                          <a:effectLst/>
                          <a:latin typeface="Arial" panose="020B0604020202020204" pitchFamily="34" charset="0"/>
                          <a:ea typeface="Times New Roman" panose="02020603050405020304" pitchFamily="18" charset="0"/>
                        </a:rPr>
                        <a:t>Ohio</a:t>
                      </a:r>
                      <a:endParaRPr lang="en-US" sz="1100" dirty="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17</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Dec. 18, 2019</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Arizona</a:t>
                      </a:r>
                      <a:endParaRPr lang="en-US" sz="800" b="1" i="0" u="none" strike="noStrike" dirty="0">
                        <a:solidFill>
                          <a:schemeClr val="tx1"/>
                        </a:solidFill>
                        <a:effectLst/>
                        <a:latin typeface="+mn-lt"/>
                      </a:endParaRPr>
                    </a:p>
                  </a:txBody>
                  <a:tcPr marT="0" marB="0" anchor="ctr"/>
                </a:tc>
                <a:tc>
                  <a:txBody>
                    <a:bodyPr/>
                    <a:lstStyle/>
                    <a:p>
                      <a:pPr algn="r" fontAlgn="b"/>
                      <a:r>
                        <a:rPr lang="en-US" sz="800" u="none" strike="noStrike" dirty="0">
                          <a:effectLst/>
                        </a:rPr>
                        <a:t>Aug. 4</a:t>
                      </a:r>
                      <a:endParaRPr lang="en-US" sz="800" b="0" i="0" u="none" strike="noStrike" dirty="0">
                        <a:solidFill>
                          <a:schemeClr val="tx1"/>
                        </a:solidFill>
                        <a:effectLst/>
                        <a:latin typeface="+mn-lt"/>
                      </a:endParaRPr>
                    </a:p>
                  </a:txBody>
                  <a:tcPr marT="0" marB="0" anchor="ctr"/>
                </a:tc>
                <a:tc>
                  <a:txBody>
                    <a:bodyPr/>
                    <a:lstStyle/>
                    <a:p>
                      <a:pPr algn="r" fontAlgn="b"/>
                      <a:r>
                        <a:rPr lang="en-US" sz="800" u="none" strike="noStrike" dirty="0">
                          <a:effectLst/>
                        </a:rPr>
                        <a:t>April 6</a:t>
                      </a:r>
                      <a:endParaRPr lang="en-US" sz="800" b="0" i="0" u="none" strike="noStrike" dirty="0">
                        <a:solidFill>
                          <a:schemeClr val="tx1"/>
                        </a:solidFill>
                        <a:effectLst/>
                        <a:latin typeface="+mn-lt"/>
                      </a:endParaRPr>
                    </a:p>
                  </a:txBody>
                  <a:tcPr marT="9525" marB="0" anchor="ctr"/>
                </a:tc>
                <a:extLst>
                  <a:ext uri="{0D108BD9-81ED-4DB2-BD59-A6C34878D82A}">
                    <a16:rowId xmlns:a16="http://schemas.microsoft.com/office/drawing/2014/main" val="10011"/>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Illinois</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March 17</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Dec. 2, 2019</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Kansas</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4</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1</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4"/>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Maryland</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April 28</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Feb. 5</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Michigan</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4</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21</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2"/>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Pennsylvania</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April 28</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Feb. 18</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Missouri</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4</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31</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5"/>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Indiana</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May 5</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Feb. 7</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Washington</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4</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15</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6"/>
                  </a:ext>
                </a:extLst>
              </a:tr>
              <a:tr h="249062">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Nebraska</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May 12</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Feb. 18 (incumbents); </a:t>
                      </a:r>
                      <a:br>
                        <a:rPr lang="en-US" sz="800" kern="1200">
                          <a:solidFill>
                            <a:srgbClr val="000000"/>
                          </a:solidFill>
                          <a:effectLst/>
                          <a:latin typeface="Arial" panose="020B0604020202020204" pitchFamily="34" charset="0"/>
                          <a:ea typeface="Times New Roman" panose="02020603050405020304" pitchFamily="18" charset="0"/>
                        </a:rPr>
                      </a:br>
                      <a:r>
                        <a:rPr lang="en-US" sz="800" kern="1200">
                          <a:solidFill>
                            <a:srgbClr val="000000"/>
                          </a:solidFill>
                          <a:effectLst/>
                          <a:latin typeface="Arial" panose="020B0604020202020204" pitchFamily="34" charset="0"/>
                          <a:ea typeface="Times New Roman" panose="02020603050405020304" pitchFamily="18" charset="0"/>
                        </a:rPr>
                        <a:t>March 2 (non-incumbents)</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Tennessee</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6</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2</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07"/>
                  </a:ext>
                </a:extLst>
              </a:tr>
              <a:tr h="200177">
                <a:tc>
                  <a:txBody>
                    <a:bodyPr/>
                    <a:lstStyle/>
                    <a:p>
                      <a:pPr marL="0" marR="0"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West Virginia</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rPr>
                        <a:t>May 12</a:t>
                      </a:r>
                      <a:endParaRPr lang="en-US" sz="1100">
                        <a:effectLst/>
                        <a:latin typeface="Calibri" panose="020F0502020204030204" pitchFamily="34" charset="0"/>
                        <a:ea typeface="Times New Roman" panose="02020603050405020304" pitchFamily="18" charset="0"/>
                      </a:endParaRPr>
                    </a:p>
                  </a:txBody>
                  <a:tcPr marT="9525" marB="0" anchor="ctr"/>
                </a:tc>
                <a:tc>
                  <a:txBody>
                    <a:bodyPr/>
                    <a:lstStyle/>
                    <a:p>
                      <a:pPr marL="0" marR="0" algn="r" fontAlgn="b">
                        <a:lnSpc>
                          <a:spcPct val="107000"/>
                        </a:lnSpc>
                        <a:spcBef>
                          <a:spcPts val="0"/>
                        </a:spcBef>
                        <a:spcAft>
                          <a:spcPts val="0"/>
                        </a:spcAft>
                      </a:pPr>
                      <a:r>
                        <a:rPr lang="en-US" sz="800" kern="1200" dirty="0">
                          <a:solidFill>
                            <a:srgbClr val="000000"/>
                          </a:solidFill>
                          <a:effectLst/>
                          <a:latin typeface="Arial" panose="020B0604020202020204" pitchFamily="34" charset="0"/>
                          <a:ea typeface="Times New Roman" panose="02020603050405020304" pitchFamily="18" charset="0"/>
                        </a:rPr>
                        <a:t>Jan. 25</a:t>
                      </a:r>
                      <a:endParaRPr lang="en-US" sz="1100" dirty="0">
                        <a:effectLst/>
                        <a:latin typeface="Calibri" panose="020F0502020204030204" pitchFamily="34" charset="0"/>
                        <a:ea typeface="Times New Roman" panose="02020603050405020304" pitchFamily="18" charset="0"/>
                      </a:endParaRPr>
                    </a:p>
                  </a:txBody>
                  <a:tcPr marT="9525" marB="0" anchor="ctr"/>
                </a:tc>
                <a:tc>
                  <a:txBody>
                    <a:bodyPr/>
                    <a:lstStyle/>
                    <a:p>
                      <a:pPr algn="l" fontAlgn="b"/>
                      <a:r>
                        <a:rPr lang="en-US" sz="800" u="none" strike="noStrike" dirty="0">
                          <a:effectLst/>
                        </a:rPr>
                        <a:t>Hawaii</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8</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3"/>
                  </a:ext>
                </a:extLst>
              </a:tr>
              <a:tr h="200177">
                <a:tc>
                  <a:txBody>
                    <a:bodyPr/>
                    <a:lstStyle/>
                    <a:p>
                      <a:pPr algn="l" fontAlgn="b"/>
                      <a:r>
                        <a:rPr lang="en-US" sz="800" u="none" strike="noStrike" dirty="0">
                          <a:effectLst/>
                        </a:rPr>
                        <a:t>Georgia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19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6</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Connecticut</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11</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4"/>
                  </a:ext>
                </a:extLst>
              </a:tr>
              <a:tr h="200177">
                <a:tc>
                  <a:txBody>
                    <a:bodyPr/>
                    <a:lstStyle/>
                    <a:p>
                      <a:pPr algn="l" fontAlgn="b"/>
                      <a:r>
                        <a:rPr lang="en-US" sz="800" u="none" strike="noStrike" dirty="0">
                          <a:effectLst/>
                        </a:rPr>
                        <a:t>Idaho</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19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13</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Minnesota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11</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5"/>
                  </a:ext>
                </a:extLst>
              </a:tr>
              <a:tr h="200177">
                <a:tc>
                  <a:txBody>
                    <a:bodyPr/>
                    <a:lstStyle/>
                    <a:p>
                      <a:pPr algn="l" fontAlgn="b"/>
                      <a:r>
                        <a:rPr lang="en-US" sz="800" u="none" strike="noStrike" dirty="0">
                          <a:effectLst/>
                        </a:rPr>
                        <a:t>Kentucky</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19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Jan. 28</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Vermont</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11</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28</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6"/>
                  </a:ext>
                </a:extLst>
              </a:tr>
              <a:tr h="200177">
                <a:tc>
                  <a:txBody>
                    <a:bodyPr/>
                    <a:lstStyle/>
                    <a:p>
                      <a:pPr algn="l" fontAlgn="b"/>
                      <a:r>
                        <a:rPr lang="en-US" sz="800" u="none" strike="noStrike" dirty="0">
                          <a:effectLst/>
                        </a:rPr>
                        <a:t>Oregon</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19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10</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Wisconsin</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11</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1</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7"/>
                  </a:ext>
                </a:extLst>
              </a:tr>
              <a:tr h="200177">
                <a:tc>
                  <a:txBody>
                    <a:bodyPr/>
                    <a:lstStyle/>
                    <a:p>
                      <a:pPr algn="l" fontAlgn="b"/>
                      <a:r>
                        <a:rPr lang="en-US" sz="800" u="none" strike="noStrike" dirty="0">
                          <a:effectLst/>
                        </a:rPr>
                        <a:t>Iowa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13</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Alaska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18</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1</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8"/>
                  </a:ext>
                </a:extLst>
              </a:tr>
              <a:tr h="200177">
                <a:tc>
                  <a:txBody>
                    <a:bodyPr/>
                    <a:lstStyle/>
                    <a:p>
                      <a:pPr algn="l" fontAlgn="b"/>
                      <a:r>
                        <a:rPr lang="en-US" sz="800" u="none" strike="noStrike" dirty="0">
                          <a:effectLst/>
                        </a:rPr>
                        <a:t>Montana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9</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Florida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Aug. 18</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24</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19"/>
                  </a:ext>
                </a:extLst>
              </a:tr>
              <a:tr h="200177">
                <a:tc>
                  <a:txBody>
                    <a:bodyPr/>
                    <a:lstStyle/>
                    <a:p>
                      <a:pPr algn="l" fontAlgn="b"/>
                      <a:r>
                        <a:rPr lang="en-US" sz="800" u="none" strike="noStrike" dirty="0">
                          <a:effectLst/>
                        </a:rPr>
                        <a:t>New Jersey</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30</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Wyoming</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solidFill>
                            <a:schemeClr val="tx1"/>
                          </a:solidFill>
                          <a:effectLst/>
                        </a:rPr>
                        <a:t>Aug. 18</a:t>
                      </a:r>
                      <a:endParaRPr lang="en-US" sz="800" b="0" i="0" u="none" strike="noStrike" dirty="0">
                        <a:solidFill>
                          <a:schemeClr val="tx1"/>
                        </a:solidFill>
                        <a:effectLst/>
                        <a:latin typeface="+mn-lt"/>
                      </a:endParaRPr>
                    </a:p>
                  </a:txBody>
                  <a:tcPr marT="0" marB="0" anchor="ctr"/>
                </a:tc>
                <a:tc>
                  <a:txBody>
                    <a:bodyPr/>
                    <a:lstStyle/>
                    <a:p>
                      <a:pPr algn="r" fontAlgn="b"/>
                      <a:r>
                        <a:rPr lang="en-US" sz="800" u="none" strike="noStrike" dirty="0">
                          <a:solidFill>
                            <a:schemeClr val="tx1"/>
                          </a:solidFill>
                          <a:effectLst/>
                        </a:rPr>
                        <a:t>May 29</a:t>
                      </a:r>
                      <a:endParaRPr lang="en-US" sz="800" b="0" i="0" u="none" strike="noStrike" dirty="0">
                        <a:solidFill>
                          <a:schemeClr val="tx1"/>
                        </a:solidFill>
                        <a:effectLst/>
                        <a:latin typeface="+mn-lt"/>
                      </a:endParaRPr>
                    </a:p>
                  </a:txBody>
                  <a:tcPr marT="9525" marB="0" anchor="ctr"/>
                </a:tc>
                <a:extLst>
                  <a:ext uri="{0D108BD9-81ED-4DB2-BD59-A6C34878D82A}">
                    <a16:rowId xmlns:a16="http://schemas.microsoft.com/office/drawing/2014/main" val="10020"/>
                  </a:ext>
                </a:extLst>
              </a:tr>
              <a:tr h="200177">
                <a:tc>
                  <a:txBody>
                    <a:bodyPr/>
                    <a:lstStyle/>
                    <a:p>
                      <a:pPr algn="l" fontAlgn="b"/>
                      <a:r>
                        <a:rPr lang="en-US" sz="800" u="none" strike="noStrike" dirty="0">
                          <a:effectLst/>
                        </a:rPr>
                        <a:t>New Mexico</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10</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Massachusetts</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Sept.1</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May 5</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21"/>
                  </a:ext>
                </a:extLst>
              </a:tr>
              <a:tr h="200177">
                <a:tc>
                  <a:txBody>
                    <a:bodyPr/>
                    <a:lstStyle/>
                    <a:p>
                      <a:pPr algn="l" fontAlgn="b"/>
                      <a:r>
                        <a:rPr lang="en-US" sz="800" u="none" strike="noStrike" dirty="0">
                          <a:effectLst/>
                        </a:rPr>
                        <a:t>South Dakota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31</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New Hampshire</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Sept. 8</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12</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22"/>
                  </a:ext>
                </a:extLst>
              </a:tr>
              <a:tr h="200177">
                <a:tc>
                  <a:txBody>
                    <a:bodyPr/>
                    <a:lstStyle/>
                    <a:p>
                      <a:pPr algn="l" fontAlgn="b"/>
                      <a:r>
                        <a:rPr lang="en-US" sz="800" u="none" strike="noStrike" dirty="0">
                          <a:effectLst/>
                        </a:rPr>
                        <a:t>Maine</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16</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Rhode Island</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Sept. 8</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24</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23"/>
                  </a:ext>
                </a:extLst>
              </a:tr>
              <a:tr h="200177">
                <a:tc>
                  <a:txBody>
                    <a:bodyPr/>
                    <a:lstStyle/>
                    <a:p>
                      <a:pPr algn="l" fontAlgn="b"/>
                      <a:r>
                        <a:rPr lang="en-US" sz="800" u="none" strike="noStrike" dirty="0">
                          <a:effectLst/>
                        </a:rPr>
                        <a:t>Nevada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March 13</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Delaware</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Sept. 15</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July 14</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24"/>
                  </a:ext>
                </a:extLst>
              </a:tr>
              <a:tr h="200177">
                <a:tc>
                  <a:txBody>
                    <a:bodyPr/>
                    <a:lstStyle/>
                    <a:p>
                      <a:pPr algn="l" fontAlgn="b"/>
                      <a:r>
                        <a:rPr lang="en-US" sz="800" u="none" strike="noStrike" dirty="0">
                          <a:effectLst/>
                        </a:rPr>
                        <a:t>North Dakota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June 9</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April 6</a:t>
                      </a:r>
                      <a:endParaRPr lang="en-US" sz="800" b="0" i="0" u="none" strike="noStrike" dirty="0">
                        <a:solidFill>
                          <a:schemeClr val="tx1">
                            <a:lumMod val="75000"/>
                            <a:lumOff val="25000"/>
                          </a:schemeClr>
                        </a:solidFill>
                        <a:effectLst/>
                        <a:latin typeface="+mn-lt"/>
                      </a:endParaRPr>
                    </a:p>
                  </a:txBody>
                  <a:tcPr marT="9525" marB="0" anchor="ctr"/>
                </a:tc>
                <a:tc>
                  <a:txBody>
                    <a:bodyPr/>
                    <a:lstStyle/>
                    <a:p>
                      <a:pPr algn="l" fontAlgn="b"/>
                      <a:r>
                        <a:rPr lang="en-US" sz="800" u="none" strike="noStrike" dirty="0">
                          <a:effectLst/>
                        </a:rPr>
                        <a:t>Louisiana</a:t>
                      </a:r>
                      <a:endParaRPr lang="en-US" sz="800" b="1"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Nov. 3</a:t>
                      </a:r>
                      <a:endParaRPr lang="en-US" sz="800" b="0" i="0" u="none" strike="noStrike" dirty="0">
                        <a:solidFill>
                          <a:srgbClr val="000000"/>
                        </a:solidFill>
                        <a:effectLst/>
                        <a:latin typeface="+mn-lt"/>
                      </a:endParaRPr>
                    </a:p>
                  </a:txBody>
                  <a:tcPr marT="0" marB="0" anchor="ctr"/>
                </a:tc>
                <a:tc>
                  <a:txBody>
                    <a:bodyPr/>
                    <a:lstStyle/>
                    <a:p>
                      <a:pPr algn="r" fontAlgn="b"/>
                      <a:r>
                        <a:rPr lang="en-US" sz="800" u="none" strike="noStrike" dirty="0">
                          <a:effectLst/>
                        </a:rPr>
                        <a:t>July 17</a:t>
                      </a:r>
                      <a:endParaRPr lang="en-US" sz="800" b="0" i="0" u="none" strike="noStrike" dirty="0">
                        <a:solidFill>
                          <a:srgbClr val="000000"/>
                        </a:solidFill>
                        <a:effectLst/>
                        <a:latin typeface="+mn-lt"/>
                      </a:endParaRPr>
                    </a:p>
                  </a:txBody>
                  <a:tcPr marT="9525" marB="0" anchor="ctr"/>
                </a:tc>
                <a:extLst>
                  <a:ext uri="{0D108BD9-81ED-4DB2-BD59-A6C34878D82A}">
                    <a16:rowId xmlns:a16="http://schemas.microsoft.com/office/drawing/2014/main" val="10025"/>
                  </a:ext>
                </a:extLst>
              </a:tr>
            </a:tbl>
          </a:graphicData>
        </a:graphic>
      </p:graphicFrame>
      <p:sp>
        <p:nvSpPr>
          <p:cNvPr id="3" name="Text Placeholder 2"/>
          <p:cNvSpPr>
            <a:spLocks noGrp="1"/>
          </p:cNvSpPr>
          <p:nvPr>
            <p:ph type="body" sz="quarter" idx="13"/>
          </p:nvPr>
        </p:nvSpPr>
        <p:spPr>
          <a:xfrm>
            <a:off x="457989" y="6065444"/>
            <a:ext cx="8402982" cy="274320"/>
          </a:xfrm>
        </p:spPr>
        <p:txBody>
          <a:bodyPr/>
          <a:lstStyle/>
          <a:p>
            <a:r>
              <a:rPr lang="en-US" sz="800" dirty="0"/>
              <a:t>Source: </a:t>
            </a:r>
            <a:r>
              <a:rPr lang="en-US" sz="800" dirty="0">
                <a:hlinkClick r:id="rId2"/>
              </a:rPr>
              <a:t>Bloomberg Government</a:t>
            </a:r>
            <a:r>
              <a:rPr lang="en-US" sz="800" dirty="0">
                <a:solidFill>
                  <a:schemeClr val="tx1"/>
                </a:solidFill>
              </a:rPr>
              <a:t>; dates are 2020 unless otherwise noted; filing deadlines are for major party candidates unless otherwise noted; dates are subject to change</a:t>
            </a:r>
          </a:p>
        </p:txBody>
      </p:sp>
    </p:spTree>
    <p:extLst>
      <p:ext uri="{BB962C8B-B14F-4D97-AF65-F5344CB8AC3E}">
        <p14:creationId xmlns:p14="http://schemas.microsoft.com/office/powerpoint/2010/main" val="403380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Bonus Look Ahead: House Reapportionment</a:t>
            </a:r>
          </a:p>
        </p:txBody>
      </p:sp>
      <p:sp>
        <p:nvSpPr>
          <p:cNvPr id="3" name="Text Placeholder 2"/>
          <p:cNvSpPr>
            <a:spLocks noGrp="1"/>
          </p:cNvSpPr>
          <p:nvPr>
            <p:ph type="body" sz="quarter" idx="10"/>
          </p:nvPr>
        </p:nvSpPr>
        <p:spPr>
          <a:xfrm>
            <a:off x="455612" y="1240685"/>
            <a:ext cx="8429596" cy="2051155"/>
          </a:xfrm>
        </p:spPr>
        <p:txBody>
          <a:bodyPr/>
          <a:lstStyle/>
          <a:p>
            <a:pPr marL="0" indent="0">
              <a:buClr>
                <a:srgbClr val="0070C0"/>
              </a:buClr>
              <a:buNone/>
            </a:pPr>
            <a:r>
              <a:rPr lang="en-US" sz="1400" b="1" dirty="0">
                <a:solidFill>
                  <a:schemeClr val="tx1"/>
                </a:solidFill>
              </a:rPr>
              <a:t>Texas, Florida and North Carolina will likely </a:t>
            </a:r>
            <a:r>
              <a:rPr lang="en-US" sz="1400" b="1" dirty="0">
                <a:solidFill>
                  <a:schemeClr val="tx1"/>
                </a:solidFill>
                <a:hlinkClick r:id="rId2"/>
              </a:rPr>
              <a:t>gain House seats</a:t>
            </a:r>
            <a:r>
              <a:rPr lang="en-US" sz="1400" b="1" dirty="0">
                <a:solidFill>
                  <a:schemeClr val="tx1"/>
                </a:solidFill>
              </a:rPr>
              <a:t> in the 2022 elections, while Michigan, Ohio and Pennsylvania will continue to lose political clout, according to an analysis by Election Data Services Inc. based on the </a:t>
            </a:r>
            <a:r>
              <a:rPr lang="en-US" sz="1400" b="1" dirty="0" err="1">
                <a:solidFill>
                  <a:schemeClr val="tx1"/>
                </a:solidFill>
              </a:rPr>
              <a:t>lastest</a:t>
            </a:r>
            <a:r>
              <a:rPr lang="en-US" sz="1400" b="1" dirty="0">
                <a:solidFill>
                  <a:schemeClr val="tx1"/>
                </a:solidFill>
              </a:rPr>
              <a:t> Census Bureau </a:t>
            </a:r>
            <a:r>
              <a:rPr lang="en-US" sz="1400" b="1" dirty="0"/>
              <a:t>population count </a:t>
            </a:r>
            <a:r>
              <a:rPr lang="en-US" sz="1400" b="1" dirty="0">
                <a:solidFill>
                  <a:schemeClr val="tx1"/>
                </a:solidFill>
              </a:rPr>
              <a:t>data</a:t>
            </a:r>
          </a:p>
          <a:p>
            <a:pPr marL="0" indent="0">
              <a:buClr>
                <a:srgbClr val="0070C0"/>
              </a:buClr>
              <a:buNone/>
            </a:pPr>
            <a:endParaRPr lang="en-US" sz="1400" b="1" dirty="0">
              <a:solidFill>
                <a:schemeClr val="tx1"/>
              </a:solidFill>
            </a:endParaRPr>
          </a:p>
          <a:p>
            <a:pPr>
              <a:buClr>
                <a:srgbClr val="0070C0"/>
              </a:buClr>
            </a:pPr>
            <a:r>
              <a:rPr lang="en-US" sz="1400" dirty="0">
                <a:solidFill>
                  <a:schemeClr val="tx1"/>
                </a:solidFill>
              </a:rPr>
              <a:t>17</a:t>
            </a:r>
            <a:r>
              <a:rPr lang="en-US" sz="1400" dirty="0"/>
              <a:t> states’ House representation may be affected by the once-a-decade census, according to estimates</a:t>
            </a:r>
            <a:endParaRPr lang="en-US" sz="1400" dirty="0">
              <a:solidFill>
                <a:schemeClr val="tx1"/>
              </a:solidFill>
            </a:endParaRPr>
          </a:p>
          <a:p>
            <a:pPr>
              <a:buClr>
                <a:srgbClr val="0070C0"/>
              </a:buClr>
            </a:pPr>
            <a:r>
              <a:rPr lang="en-US" sz="1400" dirty="0"/>
              <a:t>Continues </a:t>
            </a:r>
            <a:r>
              <a:rPr lang="en-US" sz="1400" dirty="0">
                <a:hlinkClick r:id="rId3"/>
              </a:rPr>
              <a:t>decades-long trend</a:t>
            </a:r>
            <a:r>
              <a:rPr lang="en-US" sz="1400" dirty="0"/>
              <a:t> of the South and West expanding more rapidly than other regions</a:t>
            </a:r>
            <a:endParaRPr lang="en-US" sz="1400" dirty="0">
              <a:solidFill>
                <a:schemeClr val="tx1"/>
              </a:solidFill>
            </a:endParaRPr>
          </a:p>
          <a:p>
            <a:pPr>
              <a:buClr>
                <a:srgbClr val="0070C0"/>
              </a:buClr>
            </a:pPr>
            <a:r>
              <a:rPr lang="en-US" sz="1400" dirty="0"/>
              <a:t>California – projected to lose one of its 53 seats – would shrink its House representation for the first time</a:t>
            </a:r>
          </a:p>
          <a:p>
            <a:pPr>
              <a:buClr>
                <a:srgbClr val="0070C0"/>
              </a:buClr>
            </a:pPr>
            <a:r>
              <a:rPr lang="en-US" sz="1400" dirty="0"/>
              <a:t>Florida is projected to have a larger delegation (29 seats) than New York (26 seats)</a:t>
            </a:r>
          </a:p>
          <a:p>
            <a:pPr>
              <a:buClr>
                <a:srgbClr val="0070C0"/>
              </a:buClr>
            </a:pPr>
            <a:r>
              <a:rPr lang="en-US" sz="1400" dirty="0"/>
              <a:t>Reapportionment would be released in December 2020 after the census and in effect for 2022 elections </a:t>
            </a:r>
          </a:p>
          <a:p>
            <a:pPr>
              <a:buClr>
                <a:srgbClr val="0070C0"/>
              </a:buClr>
            </a:pPr>
            <a:endParaRPr lang="en-US" dirty="0"/>
          </a:p>
        </p:txBody>
      </p:sp>
      <p:pic>
        <p:nvPicPr>
          <p:cNvPr id="6" name="Picture 5">
            <a:extLst>
              <a:ext uri="{FF2B5EF4-FFF2-40B4-BE49-F238E27FC236}">
                <a16:creationId xmlns:a16="http://schemas.microsoft.com/office/drawing/2014/main" id="{AC664C85-D013-4D99-8EF7-E9307F48D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234" y="3352307"/>
            <a:ext cx="3925709" cy="3229567"/>
          </a:xfrm>
          <a:prstGeom prst="rect">
            <a:avLst/>
          </a:prstGeom>
        </p:spPr>
      </p:pic>
    </p:spTree>
    <p:extLst>
      <p:ext uri="{BB962C8B-B14F-4D97-AF65-F5344CB8AC3E}">
        <p14:creationId xmlns:p14="http://schemas.microsoft.com/office/powerpoint/2010/main" val="378063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C654-81B2-49B8-B7F1-52CE962A496F}"/>
              </a:ext>
            </a:extLst>
          </p:cNvPr>
          <p:cNvSpPr>
            <a:spLocks noGrp="1"/>
          </p:cNvSpPr>
          <p:nvPr>
            <p:ph type="title"/>
          </p:nvPr>
        </p:nvSpPr>
        <p:spPr>
          <a:xfrm>
            <a:off x="457993" y="684213"/>
            <a:ext cx="8453094" cy="457200"/>
          </a:xfrm>
        </p:spPr>
        <p:txBody>
          <a:bodyPr/>
          <a:lstStyle/>
          <a:p>
            <a:r>
              <a:rPr lang="en-US" dirty="0"/>
              <a:t>Biden Has Taken Commanding Lead in Delegates</a:t>
            </a:r>
          </a:p>
        </p:txBody>
      </p:sp>
      <p:sp>
        <p:nvSpPr>
          <p:cNvPr id="3" name="Text Placeholder 2">
            <a:extLst>
              <a:ext uri="{FF2B5EF4-FFF2-40B4-BE49-F238E27FC236}">
                <a16:creationId xmlns:a16="http://schemas.microsoft.com/office/drawing/2014/main" id="{A81EFA38-4F98-47FB-BC99-EF10466F5CCD}"/>
              </a:ext>
            </a:extLst>
          </p:cNvPr>
          <p:cNvSpPr>
            <a:spLocks noGrp="1"/>
          </p:cNvSpPr>
          <p:nvPr>
            <p:ph type="body" sz="quarter" idx="10"/>
          </p:nvPr>
        </p:nvSpPr>
        <p:spPr>
          <a:xfrm>
            <a:off x="457993" y="1230313"/>
            <a:ext cx="8695426" cy="620964"/>
          </a:xfrm>
        </p:spPr>
        <p:txBody>
          <a:bodyPr/>
          <a:lstStyle/>
          <a:p>
            <a:r>
              <a:rPr lang="en-US" dirty="0"/>
              <a:t>Lead could grow on March 17 (Arizona, Florida, Illinois, Ohio) and March 24 (Georgia)</a:t>
            </a:r>
          </a:p>
        </p:txBody>
      </p:sp>
      <p:pic>
        <p:nvPicPr>
          <p:cNvPr id="6" name="Picture 5" descr="A screenshot of a cell phone&#10;&#10;Description automatically generated">
            <a:extLst>
              <a:ext uri="{FF2B5EF4-FFF2-40B4-BE49-F238E27FC236}">
                <a16:creationId xmlns:a16="http://schemas.microsoft.com/office/drawing/2014/main" id="{92B1D80D-C494-4C96-93CC-2409AD4D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79" y="1540795"/>
            <a:ext cx="7100637" cy="4756086"/>
          </a:xfrm>
          <a:prstGeom prst="rect">
            <a:avLst/>
          </a:prstGeom>
        </p:spPr>
      </p:pic>
      <p:sp>
        <p:nvSpPr>
          <p:cNvPr id="4" name="Text Placeholder 3">
            <a:extLst>
              <a:ext uri="{FF2B5EF4-FFF2-40B4-BE49-F238E27FC236}">
                <a16:creationId xmlns:a16="http://schemas.microsoft.com/office/drawing/2014/main" id="{5261AED4-3129-4B38-B2C7-E50EC9ECD859}"/>
              </a:ext>
            </a:extLst>
          </p:cNvPr>
          <p:cNvSpPr>
            <a:spLocks noGrp="1"/>
          </p:cNvSpPr>
          <p:nvPr>
            <p:ph type="body" sz="quarter" idx="13"/>
          </p:nvPr>
        </p:nvSpPr>
        <p:spPr/>
        <p:txBody>
          <a:bodyPr/>
          <a:lstStyle/>
          <a:p>
            <a:r>
              <a:rPr lang="en-US" dirty="0"/>
              <a:t>Note: Data as of March 11</a:t>
            </a:r>
          </a:p>
          <a:p>
            <a:r>
              <a:rPr lang="en-US" dirty="0"/>
              <a:t>Source: Bloomberg News </a:t>
            </a:r>
            <a:r>
              <a:rPr lang="en-US" dirty="0">
                <a:hlinkClick r:id="rId3"/>
              </a:rPr>
              <a:t>“Who’s Winning the 2020 Presidential Delegate Count?” </a:t>
            </a:r>
            <a:endParaRPr lang="en-US" dirty="0"/>
          </a:p>
        </p:txBody>
      </p:sp>
    </p:spTree>
    <p:extLst>
      <p:ext uri="{BB962C8B-B14F-4D97-AF65-F5344CB8AC3E}">
        <p14:creationId xmlns:p14="http://schemas.microsoft.com/office/powerpoint/2010/main" val="332509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4E73-A3AE-427F-BE49-B0A072D84FAC}"/>
              </a:ext>
            </a:extLst>
          </p:cNvPr>
          <p:cNvSpPr>
            <a:spLocks noGrp="1"/>
          </p:cNvSpPr>
          <p:nvPr>
            <p:ph type="title"/>
          </p:nvPr>
        </p:nvSpPr>
        <p:spPr>
          <a:xfrm>
            <a:off x="457993" y="684213"/>
            <a:ext cx="8358203" cy="457200"/>
          </a:xfrm>
        </p:spPr>
        <p:txBody>
          <a:bodyPr/>
          <a:lstStyle/>
          <a:p>
            <a:r>
              <a:rPr lang="en-US" dirty="0"/>
              <a:t>Where Biden, Sanders Stand on Nomination Path</a:t>
            </a:r>
          </a:p>
        </p:txBody>
      </p:sp>
      <p:sp>
        <p:nvSpPr>
          <p:cNvPr id="3" name="Text Placeholder 2">
            <a:extLst>
              <a:ext uri="{FF2B5EF4-FFF2-40B4-BE49-F238E27FC236}">
                <a16:creationId xmlns:a16="http://schemas.microsoft.com/office/drawing/2014/main" id="{DC0166EA-5875-4261-A124-C569370B0131}"/>
              </a:ext>
            </a:extLst>
          </p:cNvPr>
          <p:cNvSpPr>
            <a:spLocks noGrp="1"/>
          </p:cNvSpPr>
          <p:nvPr>
            <p:ph type="body" sz="quarter" idx="10"/>
          </p:nvPr>
        </p:nvSpPr>
        <p:spPr>
          <a:xfrm>
            <a:off x="457993" y="1242754"/>
            <a:ext cx="8228013" cy="365760"/>
          </a:xfrm>
        </p:spPr>
        <p:txBody>
          <a:bodyPr/>
          <a:lstStyle/>
          <a:p>
            <a:r>
              <a:rPr lang="en-US" dirty="0"/>
              <a:t>A few big primary days are ahead, as Biden closes in on the 50% of delegates line</a:t>
            </a:r>
          </a:p>
        </p:txBody>
      </p:sp>
      <p:sp>
        <p:nvSpPr>
          <p:cNvPr id="4" name="Text Placeholder 3">
            <a:extLst>
              <a:ext uri="{FF2B5EF4-FFF2-40B4-BE49-F238E27FC236}">
                <a16:creationId xmlns:a16="http://schemas.microsoft.com/office/drawing/2014/main" id="{05CF790A-7878-4571-8D84-18C1AF60DF39}"/>
              </a:ext>
            </a:extLst>
          </p:cNvPr>
          <p:cNvSpPr>
            <a:spLocks noGrp="1"/>
          </p:cNvSpPr>
          <p:nvPr>
            <p:ph type="body" sz="quarter" idx="13"/>
          </p:nvPr>
        </p:nvSpPr>
        <p:spPr/>
        <p:txBody>
          <a:bodyPr/>
          <a:lstStyle/>
          <a:p>
            <a:r>
              <a:rPr lang="en-US" dirty="0"/>
              <a:t>Note: The dotted line indicates the median of awarded delegates; data as of March 11</a:t>
            </a:r>
          </a:p>
          <a:p>
            <a:r>
              <a:rPr lang="en-US" dirty="0"/>
              <a:t>Source: Bloomberg News </a:t>
            </a:r>
            <a:r>
              <a:rPr lang="en-US" dirty="0">
                <a:hlinkClick r:id="rId2"/>
              </a:rPr>
              <a:t>“Who’s Winning the 2020 Presidential Delegate Count?” </a:t>
            </a:r>
            <a:endParaRPr lang="en-US" dirty="0"/>
          </a:p>
        </p:txBody>
      </p:sp>
      <p:pic>
        <p:nvPicPr>
          <p:cNvPr id="6" name="Picture 5" descr="A picture containing light, green, traffic, white&#10;&#10;Description automatically generated">
            <a:extLst>
              <a:ext uri="{FF2B5EF4-FFF2-40B4-BE49-F238E27FC236}">
                <a16:creationId xmlns:a16="http://schemas.microsoft.com/office/drawing/2014/main" id="{E92A3C48-B19F-42E1-93E5-6052C6514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22" y="1646738"/>
            <a:ext cx="5843457" cy="4427489"/>
          </a:xfrm>
          <a:prstGeom prst="rect">
            <a:avLst/>
          </a:prstGeom>
        </p:spPr>
      </p:pic>
    </p:spTree>
    <p:extLst>
      <p:ext uri="{BB962C8B-B14F-4D97-AF65-F5344CB8AC3E}">
        <p14:creationId xmlns:p14="http://schemas.microsoft.com/office/powerpoint/2010/main" val="3446475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7109-5FC3-48F3-AE27-BE852B3270EB}"/>
              </a:ext>
            </a:extLst>
          </p:cNvPr>
          <p:cNvSpPr>
            <a:spLocks noGrp="1"/>
          </p:cNvSpPr>
          <p:nvPr>
            <p:ph type="title"/>
          </p:nvPr>
        </p:nvSpPr>
        <p:spPr/>
        <p:txBody>
          <a:bodyPr/>
          <a:lstStyle/>
          <a:p>
            <a:r>
              <a:rPr lang="en-US" dirty="0"/>
              <a:t>How the Delegates Were Allocated in Each State</a:t>
            </a:r>
          </a:p>
        </p:txBody>
      </p:sp>
      <p:pic>
        <p:nvPicPr>
          <p:cNvPr id="6" name="Picture 5" descr="A close up of a map&#10;&#10;Description automatically generated">
            <a:extLst>
              <a:ext uri="{FF2B5EF4-FFF2-40B4-BE49-F238E27FC236}">
                <a16:creationId xmlns:a16="http://schemas.microsoft.com/office/drawing/2014/main" id="{38079D1D-14B9-4D69-86F3-E88E58B44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19" y="1141413"/>
            <a:ext cx="7165560" cy="5251996"/>
          </a:xfrm>
          <a:prstGeom prst="rect">
            <a:avLst/>
          </a:prstGeom>
        </p:spPr>
      </p:pic>
      <p:sp>
        <p:nvSpPr>
          <p:cNvPr id="4" name="Text Placeholder 3">
            <a:extLst>
              <a:ext uri="{FF2B5EF4-FFF2-40B4-BE49-F238E27FC236}">
                <a16:creationId xmlns:a16="http://schemas.microsoft.com/office/drawing/2014/main" id="{F7336693-FCBB-4FEE-9884-9EFBE675DB85}"/>
              </a:ext>
            </a:extLst>
          </p:cNvPr>
          <p:cNvSpPr>
            <a:spLocks noGrp="1"/>
          </p:cNvSpPr>
          <p:nvPr>
            <p:ph type="body" sz="quarter" idx="13"/>
          </p:nvPr>
        </p:nvSpPr>
        <p:spPr>
          <a:xfrm>
            <a:off x="518379" y="6297421"/>
            <a:ext cx="5675388" cy="274320"/>
          </a:xfrm>
        </p:spPr>
        <p:txBody>
          <a:bodyPr/>
          <a:lstStyle/>
          <a:p>
            <a:r>
              <a:rPr lang="en-US" dirty="0"/>
              <a:t>Note: Data as of March 11</a:t>
            </a:r>
          </a:p>
          <a:p>
            <a:r>
              <a:rPr lang="en-US" dirty="0"/>
              <a:t>Source: Bloomberg News </a:t>
            </a:r>
            <a:r>
              <a:rPr lang="en-US" dirty="0">
                <a:hlinkClick r:id="rId3"/>
              </a:rPr>
              <a:t>“Who’s Winning the 2020 Presidential Delegate Count?” </a:t>
            </a:r>
            <a:endParaRPr lang="en-US" dirty="0"/>
          </a:p>
        </p:txBody>
      </p:sp>
    </p:spTree>
    <p:extLst>
      <p:ext uri="{BB962C8B-B14F-4D97-AF65-F5344CB8AC3E}">
        <p14:creationId xmlns:p14="http://schemas.microsoft.com/office/powerpoint/2010/main" val="269008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0985-87B9-4436-B045-4FCB67BF629E}"/>
              </a:ext>
            </a:extLst>
          </p:cNvPr>
          <p:cNvSpPr>
            <a:spLocks noGrp="1"/>
          </p:cNvSpPr>
          <p:nvPr>
            <p:ph type="title"/>
          </p:nvPr>
        </p:nvSpPr>
        <p:spPr>
          <a:xfrm>
            <a:off x="457200" y="688975"/>
            <a:ext cx="6435305" cy="519351"/>
          </a:xfrm>
        </p:spPr>
        <p:txBody>
          <a:bodyPr/>
          <a:lstStyle/>
          <a:p>
            <a:r>
              <a:rPr lang="en-US" dirty="0"/>
              <a:t>Major Dates on Presidential Calendar</a:t>
            </a:r>
          </a:p>
        </p:txBody>
      </p:sp>
      <p:sp>
        <p:nvSpPr>
          <p:cNvPr id="4" name="Text Placeholder 3"/>
          <p:cNvSpPr>
            <a:spLocks noGrp="1"/>
          </p:cNvSpPr>
          <p:nvPr>
            <p:ph type="body" sz="quarter" idx="10"/>
          </p:nvPr>
        </p:nvSpPr>
        <p:spPr/>
        <p:txBody>
          <a:bodyPr/>
          <a:lstStyle/>
          <a:p>
            <a:r>
              <a:rPr lang="en-US" b="1" dirty="0"/>
              <a:t>March 15: </a:t>
            </a:r>
            <a:r>
              <a:rPr lang="en-US" dirty="0"/>
              <a:t>11th Democratic debate (Phoenix, Ariz.; hosted by CNN/Univision)</a:t>
            </a:r>
          </a:p>
          <a:p>
            <a:endParaRPr lang="en-US" dirty="0"/>
          </a:p>
          <a:p>
            <a:r>
              <a:rPr lang="en-US" b="1" dirty="0"/>
              <a:t>June 6: </a:t>
            </a:r>
            <a:r>
              <a:rPr lang="en-US" dirty="0"/>
              <a:t>Last Democratic primary or caucus (Virgin Islands)</a:t>
            </a:r>
          </a:p>
          <a:p>
            <a:endParaRPr lang="en-US" dirty="0"/>
          </a:p>
          <a:p>
            <a:r>
              <a:rPr lang="en-US" b="1" dirty="0"/>
              <a:t>July 13-16: </a:t>
            </a:r>
            <a:r>
              <a:rPr lang="en-US" dirty="0"/>
              <a:t>Democratic National Convention (Milwaukee, Wis.)</a:t>
            </a:r>
          </a:p>
          <a:p>
            <a:endParaRPr lang="en-US" dirty="0"/>
          </a:p>
          <a:p>
            <a:r>
              <a:rPr lang="en-US" b="1" dirty="0"/>
              <a:t>Aug. 24-27: </a:t>
            </a:r>
            <a:r>
              <a:rPr lang="en-US" dirty="0"/>
              <a:t>Republican National Convention (Charlotte, N.C.)</a:t>
            </a:r>
          </a:p>
          <a:p>
            <a:endParaRPr lang="en-US" dirty="0"/>
          </a:p>
          <a:p>
            <a:r>
              <a:rPr lang="en-US" b="1" dirty="0"/>
              <a:t>Sept. 29: </a:t>
            </a:r>
            <a:r>
              <a:rPr lang="en-US" dirty="0"/>
              <a:t>1st presidential debate (Notre Dame, Ind.)</a:t>
            </a:r>
          </a:p>
          <a:p>
            <a:endParaRPr lang="en-US" dirty="0"/>
          </a:p>
          <a:p>
            <a:r>
              <a:rPr lang="en-US" b="1" dirty="0"/>
              <a:t>Oct. 7: </a:t>
            </a:r>
            <a:r>
              <a:rPr lang="en-US" dirty="0"/>
              <a:t>Vice presidential debate (Salt Lake City, Utah)</a:t>
            </a:r>
          </a:p>
          <a:p>
            <a:endParaRPr lang="en-US" dirty="0"/>
          </a:p>
          <a:p>
            <a:r>
              <a:rPr lang="en-US" b="1" dirty="0"/>
              <a:t>Oct. 15: </a:t>
            </a:r>
            <a:r>
              <a:rPr lang="en-US" dirty="0"/>
              <a:t>2nd presidential debate (Ann Arbor, Mich.)</a:t>
            </a:r>
          </a:p>
          <a:p>
            <a:endParaRPr lang="en-US" dirty="0"/>
          </a:p>
          <a:p>
            <a:r>
              <a:rPr lang="en-US" b="1" dirty="0"/>
              <a:t>Oct. 22: </a:t>
            </a:r>
            <a:r>
              <a:rPr lang="en-US" dirty="0"/>
              <a:t>3rd presidential debate (Nashville, Tenn.)</a:t>
            </a:r>
          </a:p>
          <a:p>
            <a:endParaRPr lang="en-US" dirty="0"/>
          </a:p>
          <a:p>
            <a:r>
              <a:rPr lang="en-US" b="1" dirty="0"/>
              <a:t>Nov. 3: </a:t>
            </a:r>
            <a:r>
              <a:rPr lang="en-US" dirty="0"/>
              <a:t>Election Day</a:t>
            </a:r>
          </a:p>
          <a:p>
            <a:endParaRPr lang="en-US" dirty="0"/>
          </a:p>
        </p:txBody>
      </p:sp>
    </p:spTree>
    <p:extLst>
      <p:ext uri="{BB962C8B-B14F-4D97-AF65-F5344CB8AC3E}">
        <p14:creationId xmlns:p14="http://schemas.microsoft.com/office/powerpoint/2010/main" val="152824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886" y="6324600"/>
            <a:ext cx="5987782" cy="228600"/>
          </a:xfrm>
          <a:prstGeom prst="rect">
            <a:avLst/>
          </a:prstGeom>
          <a:noFill/>
        </p:spPr>
        <p:txBody>
          <a:bodyPr wrap="square" lIns="0" tIns="45720" rIns="0" bIns="45720" rtlCol="0">
            <a:noAutofit/>
          </a:bodyPr>
          <a:lstStyle/>
          <a:p>
            <a:pPr>
              <a:buClr>
                <a:srgbClr val="FFFFFF"/>
              </a:buClr>
            </a:pPr>
            <a:r>
              <a:rPr lang="en-US" sz="1000" dirty="0">
                <a:solidFill>
                  <a:srgbClr val="000000"/>
                </a:solidFill>
                <a:latin typeface="Arial" pitchFamily="34" charset="0"/>
                <a:cs typeface="Arial" pitchFamily="34" charset="0"/>
              </a:rPr>
              <a:t>Source: Nominees need 270 electoral votes to win; race ratings from </a:t>
            </a:r>
            <a:r>
              <a:rPr lang="en-US" sz="1000" dirty="0">
                <a:solidFill>
                  <a:srgbClr val="000000"/>
                </a:solidFill>
                <a:latin typeface="Arial" pitchFamily="34" charset="0"/>
                <a:cs typeface="Arial" pitchFamily="34" charset="0"/>
                <a:hlinkClick r:id="rId2"/>
              </a:rPr>
              <a:t>Cook Political </a:t>
            </a:r>
            <a:r>
              <a:rPr lang="en-US" sz="1000" dirty="0">
                <a:solidFill>
                  <a:srgbClr val="000000"/>
                </a:solidFill>
                <a:latin typeface="Arial" pitchFamily="34" charset="0"/>
                <a:cs typeface="Arial" pitchFamily="34" charset="0"/>
                <a:hlinkClick r:id="rId3"/>
              </a:rPr>
              <a:t>Report</a:t>
            </a:r>
            <a:r>
              <a:rPr lang="en-US" sz="1000" dirty="0">
                <a:solidFill>
                  <a:srgbClr val="000000"/>
                </a:solidFill>
                <a:latin typeface="Arial" pitchFamily="34" charset="0"/>
                <a:cs typeface="Arial" pitchFamily="34" charset="0"/>
              </a:rPr>
              <a:t> as of March 11</a:t>
            </a:r>
          </a:p>
        </p:txBody>
      </p:sp>
      <p:sp>
        <p:nvSpPr>
          <p:cNvPr id="1182" name="Title 1"/>
          <p:cNvSpPr>
            <a:spLocks noGrp="1"/>
          </p:cNvSpPr>
          <p:nvPr>
            <p:ph type="title"/>
          </p:nvPr>
        </p:nvSpPr>
        <p:spPr>
          <a:xfrm>
            <a:off x="457200" y="732517"/>
            <a:ext cx="8228013" cy="477054"/>
          </a:xfrm>
        </p:spPr>
        <p:txBody>
          <a:bodyPr/>
          <a:lstStyle/>
          <a:p>
            <a:r>
              <a:rPr lang="en-US" sz="2800" dirty="0"/>
              <a:t>Electoral College Math Matters Most</a:t>
            </a:r>
          </a:p>
        </p:txBody>
      </p:sp>
      <p:sp>
        <p:nvSpPr>
          <p:cNvPr id="9" name="Text Placeholder 3"/>
          <p:cNvSpPr txBox="1">
            <a:spLocks/>
          </p:cNvSpPr>
          <p:nvPr/>
        </p:nvSpPr>
        <p:spPr>
          <a:xfrm>
            <a:off x="369886" y="1206707"/>
            <a:ext cx="8676347" cy="387350"/>
          </a:xfrm>
          <a:prstGeom prst="rect">
            <a:avLst/>
          </a:prstGeom>
        </p:spPr>
        <p:txBody>
          <a:bodyPr/>
          <a:lstStyle>
            <a:lvl1pPr marL="231775" indent="-231775" algn="l" defTabSz="914400" rtl="0" eaLnBrk="1" latinLnBrk="0" hangingPunct="1">
              <a:spcBef>
                <a:spcPts val="0"/>
              </a:spcBef>
              <a:buClr>
                <a:srgbClr val="81DD00"/>
              </a:buClr>
              <a:buFont typeface="Arial" panose="020B0604020202020204" pitchFamily="34" charset="0"/>
              <a:buChar char="•"/>
              <a:defRPr kumimoji="0" lang="en-US" sz="1600" b="0" i="0" u="none" strike="noStrike" kern="1200" cap="none" spc="0" normalizeH="0" baseline="0" dirty="0" smtClean="0">
                <a:ln>
                  <a:noFill/>
                </a:ln>
                <a:solidFill>
                  <a:srgbClr val="000000"/>
                </a:solidFill>
                <a:effectLst/>
                <a:uLnTx/>
                <a:uFillTx/>
                <a:latin typeface="Arial" pitchFamily="34" charset="0"/>
                <a:ea typeface="+mn-ea"/>
                <a:cs typeface="Arial" pitchFamily="34" charset="0"/>
              </a:defRPr>
            </a:lvl1pPr>
            <a:lvl2pPr marL="457200" indent="-228600" algn="l" defTabSz="914400" rtl="0" eaLnBrk="1" latinLnBrk="0" hangingPunct="1">
              <a:spcBef>
                <a:spcPts val="0"/>
              </a:spcBef>
              <a:buClr>
                <a:srgbClr val="81DD00"/>
              </a:buClr>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685800" indent="-228600" algn="l" defTabSz="914400" rtl="0" eaLnBrk="1" latinLnBrk="0" hangingPunct="1">
              <a:spcBef>
                <a:spcPts val="0"/>
              </a:spcBef>
              <a:buClr>
                <a:srgbClr val="81DD00"/>
              </a:buClr>
              <a:buFont typeface="Arial" pitchFamily="34" charset="0"/>
              <a:buChar char="•"/>
              <a:defRPr sz="1400" kern="1200">
                <a:solidFill>
                  <a:schemeClr val="tx1"/>
                </a:solidFill>
                <a:latin typeface="Arial" pitchFamily="34" charset="0"/>
                <a:ea typeface="+mn-ea"/>
                <a:cs typeface="Arial" pitchFamily="34" charset="0"/>
              </a:defRPr>
            </a:lvl3pPr>
            <a:lvl4pPr marL="914400" indent="-228600" algn="l" defTabSz="914400" rtl="0" eaLnBrk="1" latinLnBrk="0" hangingPunct="1">
              <a:spcBef>
                <a:spcPts val="0"/>
              </a:spcBef>
              <a:buClr>
                <a:srgbClr val="81DD00"/>
              </a:buClr>
              <a:buFont typeface="Arial" panose="020B0604020202020204" pitchFamily="34" charset="0"/>
              <a:buChar char="•"/>
              <a:tabLst/>
              <a:defRPr sz="14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buClr>
                <a:srgbClr val="81DD00"/>
              </a:buClr>
              <a:buFont typeface="Arial" pitchFamily="34" charset="0"/>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rPr>
              <a:t>Trump won the electoral vote 304 to 227, but lost the popular vote by 2.1 percentage points</a:t>
            </a:r>
          </a:p>
          <a:p>
            <a:pPr marL="0" indent="0">
              <a:buNone/>
            </a:pPr>
            <a:endParaRPr lang="en-US" dirty="0">
              <a:solidFill>
                <a:schemeClr val="tx2"/>
              </a:solidFill>
            </a:endParaRPr>
          </a:p>
        </p:txBody>
      </p:sp>
      <p:sp>
        <p:nvSpPr>
          <p:cNvPr id="10" name="Title 1"/>
          <p:cNvSpPr txBox="1">
            <a:spLocks/>
          </p:cNvSpPr>
          <p:nvPr/>
        </p:nvSpPr>
        <p:spPr>
          <a:xfrm>
            <a:off x="1083673" y="1934410"/>
            <a:ext cx="6385449" cy="274929"/>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tx1"/>
                </a:solidFill>
                <a:latin typeface="Arial" pitchFamily="34" charset="0"/>
                <a:ea typeface="+mj-ea"/>
                <a:cs typeface="Arial" pitchFamily="34" charset="0"/>
              </a:defRPr>
            </a:lvl1pPr>
          </a:lstStyle>
          <a:p>
            <a:r>
              <a:rPr lang="en-US" sz="1200" dirty="0"/>
              <a:t>Cook’s Latest Scenario: </a:t>
            </a:r>
            <a:r>
              <a:rPr lang="en-US" sz="1200" dirty="0">
                <a:solidFill>
                  <a:srgbClr val="0070C0"/>
                </a:solidFill>
              </a:rPr>
              <a:t>232 - Democratic pick</a:t>
            </a:r>
            <a:r>
              <a:rPr lang="en-US" sz="1200" dirty="0"/>
              <a:t> | </a:t>
            </a:r>
            <a:r>
              <a:rPr lang="en-US" sz="1200" dirty="0">
                <a:solidFill>
                  <a:schemeClr val="tx2"/>
                </a:solidFill>
              </a:rPr>
              <a:t>102 - Toss Up </a:t>
            </a:r>
            <a:r>
              <a:rPr lang="en-US" sz="1200" dirty="0"/>
              <a:t>| </a:t>
            </a:r>
            <a:r>
              <a:rPr lang="en-US" sz="1200" dirty="0">
                <a:solidFill>
                  <a:srgbClr val="FF0000"/>
                </a:solidFill>
              </a:rPr>
              <a:t>204 - Trump/Republican</a:t>
            </a:r>
            <a:endParaRPr lang="en-US" sz="1200" dirty="0">
              <a:solidFill>
                <a:schemeClr val="tx2"/>
              </a:solidFill>
            </a:endParaRPr>
          </a:p>
        </p:txBody>
      </p:sp>
      <p:pic>
        <p:nvPicPr>
          <p:cNvPr id="2" name="Picture 1">
            <a:extLst>
              <a:ext uri="{FF2B5EF4-FFF2-40B4-BE49-F238E27FC236}">
                <a16:creationId xmlns:a16="http://schemas.microsoft.com/office/drawing/2014/main" id="{A2E865F9-C01A-4B5D-B163-4D1EE0B69D92}"/>
              </a:ext>
            </a:extLst>
          </p:cNvPr>
          <p:cNvPicPr>
            <a:picLocks noChangeAspect="1"/>
          </p:cNvPicPr>
          <p:nvPr/>
        </p:nvPicPr>
        <p:blipFill>
          <a:blip r:embed="rId4"/>
          <a:stretch>
            <a:fillRect/>
          </a:stretch>
        </p:blipFill>
        <p:spPr>
          <a:xfrm>
            <a:off x="1083673" y="2339995"/>
            <a:ext cx="6223320" cy="3238666"/>
          </a:xfrm>
          <a:prstGeom prst="rect">
            <a:avLst/>
          </a:prstGeom>
        </p:spPr>
      </p:pic>
    </p:spTree>
    <p:extLst>
      <p:ext uri="{BB962C8B-B14F-4D97-AF65-F5344CB8AC3E}">
        <p14:creationId xmlns:p14="http://schemas.microsoft.com/office/powerpoint/2010/main" val="2117298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Governors’ 2020 Races</a:t>
            </a:r>
          </a:p>
        </p:txBody>
      </p:sp>
      <p:sp>
        <p:nvSpPr>
          <p:cNvPr id="3" name="Text Placeholder 2"/>
          <p:cNvSpPr>
            <a:spLocks noGrp="1"/>
          </p:cNvSpPr>
          <p:nvPr>
            <p:ph type="body" sz="quarter" idx="10"/>
          </p:nvPr>
        </p:nvSpPr>
        <p:spPr>
          <a:xfrm>
            <a:off x="457200" y="1676400"/>
            <a:ext cx="8452598" cy="1915478"/>
          </a:xfrm>
        </p:spPr>
        <p:txBody>
          <a:bodyPr/>
          <a:lstStyle/>
          <a:p>
            <a:pPr marL="0" indent="0">
              <a:buNone/>
            </a:pPr>
            <a:r>
              <a:rPr lang="en-US" b="1" dirty="0"/>
              <a:t>There are 11 </a:t>
            </a:r>
            <a:r>
              <a:rPr lang="en-US" b="1" dirty="0">
                <a:solidFill>
                  <a:schemeClr val="tx1"/>
                </a:solidFill>
              </a:rPr>
              <a:t>governorships</a:t>
            </a:r>
            <a:r>
              <a:rPr lang="en-US" b="1" dirty="0"/>
              <a:t> up for election in 2020; considerably fewer than in 2018</a:t>
            </a:r>
          </a:p>
          <a:p>
            <a:pPr>
              <a:buClr>
                <a:srgbClr val="0070C0"/>
              </a:buClr>
            </a:pPr>
            <a:r>
              <a:rPr lang="en-US" dirty="0"/>
              <a:t>Seven are held by Republicans; four are held by Democrats</a:t>
            </a:r>
          </a:p>
          <a:p>
            <a:pPr>
              <a:buClr>
                <a:srgbClr val="0070C0"/>
              </a:buClr>
            </a:pPr>
            <a:r>
              <a:rPr lang="en-US" dirty="0"/>
              <a:t>Each party is defending one open seat, with no incumbent</a:t>
            </a:r>
          </a:p>
          <a:p>
            <a:pPr lvl="2">
              <a:buClr>
                <a:srgbClr val="0070C0"/>
              </a:buClr>
            </a:pPr>
            <a:r>
              <a:rPr lang="en-US" dirty="0"/>
              <a:t>Montana: </a:t>
            </a:r>
            <a:r>
              <a:rPr lang="en-US" b="1" dirty="0"/>
              <a:t>Steve Bullock</a:t>
            </a:r>
            <a:r>
              <a:rPr lang="en-US" dirty="0"/>
              <a:t> (D) is term-limited; Rep. Greg Gianforte (R) is running</a:t>
            </a:r>
          </a:p>
          <a:p>
            <a:pPr lvl="2">
              <a:buClr>
                <a:srgbClr val="0070C0"/>
              </a:buClr>
            </a:pPr>
            <a:r>
              <a:rPr lang="en-US" dirty="0"/>
              <a:t>Utah: </a:t>
            </a:r>
            <a:r>
              <a:rPr lang="en-US" b="1" dirty="0"/>
              <a:t>Gary Herbert</a:t>
            </a:r>
            <a:r>
              <a:rPr lang="en-US" dirty="0"/>
              <a:t> (R) is retiring; ex-Gov. Jon Huntsman (R) is running</a:t>
            </a:r>
          </a:p>
          <a:p>
            <a:pPr>
              <a:buClr>
                <a:srgbClr val="0070C0"/>
              </a:buClr>
            </a:pPr>
            <a:r>
              <a:rPr lang="en-US" dirty="0"/>
              <a:t>West Virginia’s incumbent, </a:t>
            </a:r>
            <a:r>
              <a:rPr lang="en-US" b="1" dirty="0"/>
              <a:t>Jim Justice</a:t>
            </a:r>
            <a:r>
              <a:rPr lang="en-US" dirty="0"/>
              <a:t>, was elected in 2016 as a Democrat, but changed party affiliation, is running for re-election as a Republican, and faces a May 12 primary; Sen. Joe Manchin (D) declined to run for his old job</a:t>
            </a:r>
          </a:p>
          <a:p>
            <a:endParaRPr lang="en-US" dirty="0"/>
          </a:p>
          <a:p>
            <a:pPr marL="0" indent="0">
              <a:buNone/>
            </a:pPr>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692011"/>
              </p:ext>
            </p:extLst>
          </p:nvPr>
        </p:nvGraphicFramePr>
        <p:xfrm>
          <a:off x="484907" y="3691237"/>
          <a:ext cx="8321040" cy="1316736"/>
        </p:xfrm>
        <a:graphic>
          <a:graphicData uri="http://schemas.openxmlformats.org/drawingml/2006/table">
            <a:tbl>
              <a:tblPr firstRow="1" bandRow="1">
                <a:tableStyleId>{B301B821-A1FF-4177-AEE7-76D212191A09}</a:tableStyleId>
              </a:tblPr>
              <a:tblGrid>
                <a:gridCol w="2055036">
                  <a:extLst>
                    <a:ext uri="{9D8B030D-6E8A-4147-A177-3AD203B41FA5}">
                      <a16:colId xmlns:a16="http://schemas.microsoft.com/office/drawing/2014/main" val="20000"/>
                    </a:ext>
                  </a:extLst>
                </a:gridCol>
                <a:gridCol w="2055036">
                  <a:extLst>
                    <a:ext uri="{9D8B030D-6E8A-4147-A177-3AD203B41FA5}">
                      <a16:colId xmlns:a16="http://schemas.microsoft.com/office/drawing/2014/main" val="20001"/>
                    </a:ext>
                  </a:extLst>
                </a:gridCol>
                <a:gridCol w="2055036">
                  <a:extLst>
                    <a:ext uri="{9D8B030D-6E8A-4147-A177-3AD203B41FA5}">
                      <a16:colId xmlns:a16="http://schemas.microsoft.com/office/drawing/2014/main" val="20002"/>
                    </a:ext>
                  </a:extLst>
                </a:gridCol>
                <a:gridCol w="2155932">
                  <a:extLst>
                    <a:ext uri="{9D8B030D-6E8A-4147-A177-3AD203B41FA5}">
                      <a16:colId xmlns:a16="http://schemas.microsoft.com/office/drawing/2014/main" val="20003"/>
                    </a:ext>
                  </a:extLst>
                </a:gridCol>
              </a:tblGrid>
              <a:tr h="329184">
                <a:tc gridSpan="4">
                  <a:txBody>
                    <a:bodyPr/>
                    <a:lstStyle/>
                    <a:p>
                      <a:pPr algn="l"/>
                      <a:r>
                        <a:rPr lang="en-US" sz="1100" dirty="0"/>
                        <a:t>Gubernatorial Incumbents 2020</a:t>
                      </a:r>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tc hMerge="1">
                  <a:txBody>
                    <a:bodyPr/>
                    <a:lstStyle/>
                    <a:p>
                      <a:pPr algn="l"/>
                      <a:endParaRPr lang="en-US" sz="1100" dirty="0">
                        <a:solidFill>
                          <a:schemeClr val="tx1"/>
                        </a:solidFill>
                        <a:latin typeface="+mn-lt"/>
                      </a:endParaRPr>
                    </a:p>
                  </a:txBody>
                  <a:tcPr marT="36576" marB="36576" anchor="ctr"/>
                </a:tc>
                <a:extLst>
                  <a:ext uri="{0D108BD9-81ED-4DB2-BD59-A6C34878D82A}">
                    <a16:rowId xmlns:a16="http://schemas.microsoft.com/office/drawing/2014/main" val="10000"/>
                  </a:ext>
                </a:extLst>
              </a:tr>
              <a:tr h="329184">
                <a:tc>
                  <a:txBody>
                    <a:bodyPr/>
                    <a:lstStyle/>
                    <a:p>
                      <a:pPr marL="0" marR="0" algn="l">
                        <a:lnSpc>
                          <a:spcPct val="107000"/>
                        </a:lnSpc>
                        <a:spcBef>
                          <a:spcPts val="0"/>
                        </a:spcBef>
                        <a:spcAft>
                          <a:spcPts val="0"/>
                        </a:spcAft>
                      </a:pPr>
                      <a:r>
                        <a:rPr lang="en-US" sz="1100" dirty="0">
                          <a:solidFill>
                            <a:srgbClr val="0070C0"/>
                          </a:solidFill>
                          <a:effectLst/>
                        </a:rPr>
                        <a:t>John Carney Jr. (D-Del.)</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0070C0"/>
                          </a:solidFill>
                          <a:effectLst/>
                        </a:rPr>
                        <a:t>Open</a:t>
                      </a:r>
                      <a:r>
                        <a:rPr lang="en-US" sz="1100" baseline="0" dirty="0">
                          <a:solidFill>
                            <a:srgbClr val="0070C0"/>
                          </a:solidFill>
                          <a:effectLst/>
                        </a:rPr>
                        <a:t> (D-Mont.)</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C00000"/>
                          </a:solidFill>
                          <a:effectLst/>
                        </a:rPr>
                        <a:t>Doug Burgum (R-N.D.)</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0070C0"/>
                          </a:solidFill>
                          <a:effectLst/>
                        </a:rPr>
                        <a:t>Jay Inslee (D-Wash.)</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9184">
                <a:tc>
                  <a:txBody>
                    <a:bodyPr/>
                    <a:lstStyle/>
                    <a:p>
                      <a:pPr marL="0" marR="0" algn="l">
                        <a:lnSpc>
                          <a:spcPct val="107000"/>
                        </a:lnSpc>
                        <a:spcBef>
                          <a:spcPts val="0"/>
                        </a:spcBef>
                        <a:spcAft>
                          <a:spcPts val="0"/>
                        </a:spcAft>
                      </a:pPr>
                      <a:r>
                        <a:rPr lang="en-US" sz="1100" dirty="0">
                          <a:solidFill>
                            <a:srgbClr val="C00000"/>
                          </a:solidFill>
                          <a:effectLst/>
                        </a:rPr>
                        <a:t>Eric Holcomb</a:t>
                      </a:r>
                      <a:r>
                        <a:rPr lang="en-US" sz="1100" baseline="0" dirty="0">
                          <a:solidFill>
                            <a:srgbClr val="C00000"/>
                          </a:solidFill>
                          <a:effectLst/>
                        </a:rPr>
                        <a:t> (R-Ind.)</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C00000"/>
                          </a:solidFill>
                          <a:effectLst/>
                        </a:rPr>
                        <a:t>Chris Sununu (R-N.H.)</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C00000"/>
                          </a:solidFill>
                          <a:effectLst/>
                        </a:rPr>
                        <a:t>Open</a:t>
                      </a:r>
                      <a:r>
                        <a:rPr lang="en-US" sz="1100" baseline="0" dirty="0">
                          <a:solidFill>
                            <a:srgbClr val="C00000"/>
                          </a:solidFill>
                          <a:effectLst/>
                        </a:rPr>
                        <a:t> (R-Utah)</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C00000"/>
                          </a:solidFill>
                          <a:effectLst/>
                        </a:rPr>
                        <a:t>Jim Justice (R-W.Va.)</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9184">
                <a:tc>
                  <a:txBody>
                    <a:bodyPr/>
                    <a:lstStyle/>
                    <a:p>
                      <a:pPr marL="0" marR="0" algn="l">
                        <a:lnSpc>
                          <a:spcPct val="107000"/>
                        </a:lnSpc>
                        <a:spcBef>
                          <a:spcPts val="0"/>
                        </a:spcBef>
                        <a:spcAft>
                          <a:spcPts val="0"/>
                        </a:spcAft>
                      </a:pPr>
                      <a:r>
                        <a:rPr lang="en-US" sz="1100" dirty="0">
                          <a:solidFill>
                            <a:srgbClr val="C00000"/>
                          </a:solidFill>
                          <a:effectLst/>
                        </a:rPr>
                        <a:t>Mike Parson</a:t>
                      </a:r>
                      <a:r>
                        <a:rPr lang="en-US" sz="1100" baseline="0" dirty="0">
                          <a:solidFill>
                            <a:srgbClr val="C00000"/>
                          </a:solidFill>
                          <a:effectLst/>
                        </a:rPr>
                        <a:t> (R-Mo.)</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70C0"/>
                          </a:solidFill>
                          <a:effectLst/>
                        </a:rPr>
                        <a:t>Roy Cooper (D-N.C.)</a:t>
                      </a:r>
                      <a:endParaRPr lang="en-US" sz="11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solidFill>
                            <a:srgbClr val="C00000"/>
                          </a:solidFill>
                          <a:effectLst/>
                        </a:rPr>
                        <a:t>Phil Scott (R-Vt.)</a:t>
                      </a:r>
                      <a:endParaRPr lang="en-US" sz="1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Text Placeholder 2"/>
          <p:cNvSpPr>
            <a:spLocks noGrp="1"/>
          </p:cNvSpPr>
          <p:nvPr>
            <p:ph type="body" sz="quarter" idx="10"/>
          </p:nvPr>
        </p:nvSpPr>
        <p:spPr>
          <a:xfrm>
            <a:off x="455613" y="5107332"/>
            <a:ext cx="8379629" cy="748611"/>
          </a:xfrm>
        </p:spPr>
        <p:txBody>
          <a:bodyPr/>
          <a:lstStyle/>
          <a:p>
            <a:pPr marL="0" indent="0">
              <a:buNone/>
            </a:pPr>
            <a:r>
              <a:rPr lang="en-US" b="1" dirty="0"/>
              <a:t>In 2018, Democrats picked up seven governor seats previously held by Republicans; the GOP picked up one (in Alaska) previously held by an independent </a:t>
            </a:r>
          </a:p>
          <a:p>
            <a:endParaRPr lang="en-US" dirty="0">
              <a:solidFill>
                <a:srgbClr val="FF0000"/>
              </a:solidFill>
            </a:endParaRPr>
          </a:p>
          <a:p>
            <a:endParaRPr lang="en-US" dirty="0"/>
          </a:p>
          <a:p>
            <a:endParaRPr lang="en-US" dirty="0"/>
          </a:p>
          <a:p>
            <a:pPr marL="0" indent="0">
              <a:buNone/>
            </a:pPr>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733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States With Senate Races in 2020</a:t>
            </a:r>
          </a:p>
        </p:txBody>
      </p:sp>
      <p:sp>
        <p:nvSpPr>
          <p:cNvPr id="5" name="Text Placeholder 4"/>
          <p:cNvSpPr>
            <a:spLocks noGrp="1"/>
          </p:cNvSpPr>
          <p:nvPr>
            <p:ph type="body" sz="quarter" idx="13"/>
          </p:nvPr>
        </p:nvSpPr>
        <p:spPr>
          <a:xfrm>
            <a:off x="457200" y="6122369"/>
            <a:ext cx="8228013" cy="274320"/>
          </a:xfrm>
        </p:spPr>
        <p:txBody>
          <a:bodyPr/>
          <a:lstStyle/>
          <a:p>
            <a:r>
              <a:rPr lang="en-US" dirty="0"/>
              <a:t>Source: U.S. Senate; Bloomberg Government</a:t>
            </a:r>
          </a:p>
          <a:p>
            <a:r>
              <a:rPr lang="en-US" dirty="0"/>
              <a:t>Note</a:t>
            </a:r>
            <a:r>
              <a:rPr lang="en-US" dirty="0">
                <a:solidFill>
                  <a:schemeClr val="tx1"/>
                </a:solidFill>
              </a:rPr>
              <a:t>: Georgia has one regularly scheduled election and one special election; Arizona has a special election</a:t>
            </a:r>
          </a:p>
        </p:txBody>
      </p:sp>
      <p:sp>
        <p:nvSpPr>
          <p:cNvPr id="310" name="Freeform 751"/>
          <p:cNvSpPr>
            <a:spLocks noChangeAspect="1"/>
          </p:cNvSpPr>
          <p:nvPr/>
        </p:nvSpPr>
        <p:spPr bwMode="auto">
          <a:xfrm>
            <a:off x="5841252" y="4939118"/>
            <a:ext cx="1158716" cy="882967"/>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1" name="Text Placeholder 2"/>
          <p:cNvSpPr>
            <a:spLocks noGrp="1"/>
          </p:cNvSpPr>
          <p:nvPr>
            <p:ph type="body" sz="quarter" idx="10"/>
          </p:nvPr>
        </p:nvSpPr>
        <p:spPr>
          <a:xfrm>
            <a:off x="272138" y="1203792"/>
            <a:ext cx="8228013" cy="466637"/>
          </a:xfrm>
        </p:spPr>
        <p:txBody>
          <a:bodyPr tIns="0" bIns="0"/>
          <a:lstStyle/>
          <a:p>
            <a:pPr marL="0" indent="0">
              <a:buNone/>
            </a:pPr>
            <a:r>
              <a:rPr lang="en-US" sz="1050" dirty="0">
                <a:solidFill>
                  <a:schemeClr val="tx1"/>
                </a:solidFill>
              </a:rPr>
              <a:t>             Democratic-held seat    			       Republican-held seat </a:t>
            </a:r>
          </a:p>
          <a:p>
            <a:pPr marL="0" indent="0">
              <a:buNone/>
            </a:pPr>
            <a:r>
              <a:rPr lang="en-US" sz="1050" dirty="0">
                <a:solidFill>
                  <a:schemeClr val="tx1"/>
                </a:solidFill>
              </a:rPr>
              <a:t>             Democratic-held seat – state won by Trump in 2016		       Republican-held seat – state won by Clinton in 2016</a:t>
            </a:r>
          </a:p>
        </p:txBody>
      </p:sp>
      <p:sp>
        <p:nvSpPr>
          <p:cNvPr id="312" name="Freeform 671"/>
          <p:cNvSpPr>
            <a:spLocks noChangeAspect="1"/>
          </p:cNvSpPr>
          <p:nvPr/>
        </p:nvSpPr>
        <p:spPr bwMode="auto">
          <a:xfrm>
            <a:off x="1333535" y="2201431"/>
            <a:ext cx="1018698" cy="850106"/>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path>
            </a:pathLst>
          </a:custGeom>
          <a:solidFill>
            <a:srgbClr val="194196"/>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Ore.</a:t>
            </a:r>
          </a:p>
        </p:txBody>
      </p:sp>
      <p:sp>
        <p:nvSpPr>
          <p:cNvPr id="313" name="Freeform 677"/>
          <p:cNvSpPr>
            <a:spLocks noChangeAspect="1"/>
          </p:cNvSpPr>
          <p:nvPr/>
        </p:nvSpPr>
        <p:spPr bwMode="auto">
          <a:xfrm>
            <a:off x="1713611" y="2975135"/>
            <a:ext cx="805815" cy="1251585"/>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Nev.</a:t>
            </a:r>
          </a:p>
        </p:txBody>
      </p:sp>
      <p:sp>
        <p:nvSpPr>
          <p:cNvPr id="314" name="Freeform 678"/>
          <p:cNvSpPr>
            <a:spLocks noChangeAspect="1"/>
          </p:cNvSpPr>
          <p:nvPr/>
        </p:nvSpPr>
        <p:spPr bwMode="auto">
          <a:xfrm>
            <a:off x="2160896" y="3918688"/>
            <a:ext cx="857250" cy="1002984"/>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close/>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Ariz.*</a:t>
            </a:r>
          </a:p>
        </p:txBody>
      </p:sp>
      <p:sp>
        <p:nvSpPr>
          <p:cNvPr id="315" name="Freeform 681"/>
          <p:cNvSpPr>
            <a:spLocks noChangeAspect="1"/>
          </p:cNvSpPr>
          <p:nvPr/>
        </p:nvSpPr>
        <p:spPr bwMode="auto">
          <a:xfrm>
            <a:off x="2173426" y="1953423"/>
            <a:ext cx="754380" cy="122301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chemeClr val="tx2"/>
              </a:solidFill>
            </a:endParaRPr>
          </a:p>
          <a:p>
            <a:pPr algn="ctr"/>
            <a:endParaRPr lang="en-US" sz="1000" b="1" dirty="0">
              <a:solidFill>
                <a:schemeClr val="tx2"/>
              </a:solidFill>
            </a:endParaRPr>
          </a:p>
          <a:p>
            <a:pPr algn="ctr"/>
            <a:endParaRPr lang="en-US" sz="1000" b="1" dirty="0">
              <a:solidFill>
                <a:schemeClr val="tx2"/>
              </a:solidFill>
            </a:endParaRPr>
          </a:p>
          <a:p>
            <a:pPr algn="ctr"/>
            <a:endParaRPr lang="en-US" sz="1000" b="1" dirty="0">
              <a:solidFill>
                <a:schemeClr val="tx2"/>
              </a:solidFill>
            </a:endParaRPr>
          </a:p>
          <a:p>
            <a:pPr algn="ctr"/>
            <a:r>
              <a:rPr lang="en-US" sz="1000" b="1" dirty="0">
                <a:solidFill>
                  <a:schemeClr val="bg1"/>
                </a:solidFill>
              </a:rPr>
              <a:t>Idaho</a:t>
            </a:r>
          </a:p>
        </p:txBody>
      </p:sp>
      <p:sp>
        <p:nvSpPr>
          <p:cNvPr id="316" name="Freeform 683"/>
          <p:cNvSpPr>
            <a:spLocks noChangeAspect="1"/>
          </p:cNvSpPr>
          <p:nvPr/>
        </p:nvSpPr>
        <p:spPr bwMode="auto">
          <a:xfrm>
            <a:off x="2377318" y="3120900"/>
            <a:ext cx="708660" cy="891539"/>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Utah</a:t>
            </a:r>
          </a:p>
        </p:txBody>
      </p:sp>
      <p:sp>
        <p:nvSpPr>
          <p:cNvPr id="317" name="Freeform 685"/>
          <p:cNvSpPr>
            <a:spLocks noChangeAspect="1"/>
          </p:cNvSpPr>
          <p:nvPr/>
        </p:nvSpPr>
        <p:spPr bwMode="auto">
          <a:xfrm>
            <a:off x="2473373" y="1974415"/>
            <a:ext cx="1305877" cy="81153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Mont.</a:t>
            </a:r>
            <a:endParaRPr lang="en-US" sz="1000" b="1" dirty="0">
              <a:solidFill>
                <a:srgbClr val="5A5A5A"/>
              </a:solidFill>
            </a:endParaRPr>
          </a:p>
        </p:txBody>
      </p:sp>
      <p:sp>
        <p:nvSpPr>
          <p:cNvPr id="318" name="Freeform 687"/>
          <p:cNvSpPr>
            <a:spLocks noChangeAspect="1"/>
          </p:cNvSpPr>
          <p:nvPr/>
        </p:nvSpPr>
        <p:spPr bwMode="auto">
          <a:xfrm>
            <a:off x="2848699" y="2702463"/>
            <a:ext cx="888684" cy="727235"/>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Wyo.</a:t>
            </a:r>
          </a:p>
        </p:txBody>
      </p:sp>
      <p:sp>
        <p:nvSpPr>
          <p:cNvPr id="319" name="Freeform 689"/>
          <p:cNvSpPr>
            <a:spLocks noChangeAspect="1"/>
          </p:cNvSpPr>
          <p:nvPr/>
        </p:nvSpPr>
        <p:spPr bwMode="auto">
          <a:xfrm>
            <a:off x="2894102" y="4015261"/>
            <a:ext cx="878682" cy="921545"/>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path>
            </a:pathLst>
          </a:custGeom>
          <a:solidFill>
            <a:srgbClr val="194196"/>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N.M.</a:t>
            </a:r>
          </a:p>
        </p:txBody>
      </p:sp>
      <p:sp>
        <p:nvSpPr>
          <p:cNvPr id="320" name="Freeform 691"/>
          <p:cNvSpPr>
            <a:spLocks noChangeAspect="1"/>
          </p:cNvSpPr>
          <p:nvPr/>
        </p:nvSpPr>
        <p:spPr bwMode="auto">
          <a:xfrm>
            <a:off x="3010656" y="3371431"/>
            <a:ext cx="921545" cy="72151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path>
            </a:pathLst>
          </a:custGeom>
          <a:solidFill>
            <a:srgbClr val="E69696"/>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Colo.</a:t>
            </a:r>
          </a:p>
        </p:txBody>
      </p:sp>
      <p:sp>
        <p:nvSpPr>
          <p:cNvPr id="321" name="Freeform 693"/>
          <p:cNvSpPr>
            <a:spLocks noChangeAspect="1"/>
          </p:cNvSpPr>
          <p:nvPr/>
        </p:nvSpPr>
        <p:spPr bwMode="auto">
          <a:xfrm>
            <a:off x="3695016" y="3101796"/>
            <a:ext cx="1050132" cy="517207"/>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Neb.</a:t>
            </a:r>
          </a:p>
        </p:txBody>
      </p:sp>
      <p:sp>
        <p:nvSpPr>
          <p:cNvPr id="322" name="Freeform 695"/>
          <p:cNvSpPr>
            <a:spLocks noChangeAspect="1"/>
          </p:cNvSpPr>
          <p:nvPr/>
        </p:nvSpPr>
        <p:spPr bwMode="auto">
          <a:xfrm>
            <a:off x="3716337" y="2628861"/>
            <a:ext cx="888684" cy="581502"/>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S.D.</a:t>
            </a:r>
          </a:p>
        </p:txBody>
      </p:sp>
      <p:sp>
        <p:nvSpPr>
          <p:cNvPr id="323" name="Freeform 697"/>
          <p:cNvSpPr>
            <a:spLocks noChangeAspect="1"/>
          </p:cNvSpPr>
          <p:nvPr/>
        </p:nvSpPr>
        <p:spPr bwMode="auto">
          <a:xfrm>
            <a:off x="3750026" y="2145214"/>
            <a:ext cx="837246" cy="517207"/>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N.D.</a:t>
            </a:r>
          </a:p>
        </p:txBody>
      </p:sp>
      <p:sp>
        <p:nvSpPr>
          <p:cNvPr id="324" name="Freeform 699"/>
          <p:cNvSpPr>
            <a:spLocks noChangeAspect="1"/>
          </p:cNvSpPr>
          <p:nvPr/>
        </p:nvSpPr>
        <p:spPr bwMode="auto">
          <a:xfrm>
            <a:off x="3779854" y="4086929"/>
            <a:ext cx="1101565" cy="562927"/>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dirty="0">
                <a:solidFill>
                  <a:schemeClr val="bg1"/>
                </a:solidFill>
              </a:rPr>
              <a:t>            </a:t>
            </a:r>
            <a:r>
              <a:rPr lang="en-US" sz="1000" b="1" dirty="0">
                <a:solidFill>
                  <a:schemeClr val="bg1"/>
                </a:solidFill>
              </a:rPr>
              <a:t>Okla.</a:t>
            </a:r>
          </a:p>
        </p:txBody>
      </p:sp>
      <p:sp>
        <p:nvSpPr>
          <p:cNvPr id="325" name="Freeform 701"/>
          <p:cNvSpPr>
            <a:spLocks noChangeAspect="1"/>
          </p:cNvSpPr>
          <p:nvPr/>
        </p:nvSpPr>
        <p:spPr bwMode="auto">
          <a:xfrm>
            <a:off x="3902487" y="3605603"/>
            <a:ext cx="940117" cy="502921"/>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Kan</a:t>
            </a:r>
            <a:r>
              <a:rPr lang="en-US" sz="1000" dirty="0">
                <a:solidFill>
                  <a:schemeClr val="bg1"/>
                </a:solidFill>
              </a:rPr>
              <a:t>.</a:t>
            </a:r>
          </a:p>
        </p:txBody>
      </p:sp>
      <p:sp>
        <p:nvSpPr>
          <p:cNvPr id="326" name="Freeform 706"/>
          <p:cNvSpPr>
            <a:spLocks noChangeAspect="1"/>
          </p:cNvSpPr>
          <p:nvPr/>
        </p:nvSpPr>
        <p:spPr bwMode="auto">
          <a:xfrm>
            <a:off x="7932059" y="3490861"/>
            <a:ext cx="8573" cy="30006"/>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7" name="Freeform 707"/>
          <p:cNvSpPr>
            <a:spLocks noChangeAspect="1"/>
          </p:cNvSpPr>
          <p:nvPr/>
        </p:nvSpPr>
        <p:spPr bwMode="auto">
          <a:xfrm>
            <a:off x="7932059" y="3490861"/>
            <a:ext cx="8573" cy="30006"/>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path>
            </a:pathLst>
          </a:custGeom>
          <a:solidFill>
            <a:schemeClr val="bg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8" name="Freeform 709"/>
          <p:cNvSpPr>
            <a:spLocks noChangeAspect="1"/>
          </p:cNvSpPr>
          <p:nvPr/>
        </p:nvSpPr>
        <p:spPr bwMode="auto">
          <a:xfrm>
            <a:off x="4514957" y="2110149"/>
            <a:ext cx="832962" cy="942975"/>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path>
            </a:pathLst>
          </a:custGeom>
          <a:solidFill>
            <a:srgbClr val="194196"/>
          </a:solidFill>
          <a:ln w="9525" cap="flat">
            <a:solidFill>
              <a:srgbClr val="FFFFFF"/>
            </a:solidFill>
            <a:prstDash val="solid"/>
            <a:miter lim="800000"/>
            <a:headEnd/>
            <a:tailEnd/>
          </a:ln>
        </p:spPr>
        <p:txBody>
          <a:bodyPr vert="horz" wrap="square" lIns="0" tIns="45720" rIns="91440" bIns="45720" numCol="1" anchor="ctr" anchorCtr="0" compatLnSpc="1">
            <a:prstTxWarp prst="textNoShape">
              <a:avLst/>
            </a:prstTxWarp>
          </a:bodyPr>
          <a:lstStyle/>
          <a:p>
            <a:r>
              <a:rPr lang="en-US" sz="1000" b="1" dirty="0">
                <a:solidFill>
                  <a:schemeClr val="bg1"/>
                </a:solidFill>
              </a:rPr>
              <a:t>    Minn.</a:t>
            </a:r>
          </a:p>
        </p:txBody>
      </p:sp>
      <p:sp>
        <p:nvSpPr>
          <p:cNvPr id="329" name="Freeform 710"/>
          <p:cNvSpPr>
            <a:spLocks noChangeAspect="1"/>
          </p:cNvSpPr>
          <p:nvPr/>
        </p:nvSpPr>
        <p:spPr bwMode="auto">
          <a:xfrm>
            <a:off x="4589236" y="3033676"/>
            <a:ext cx="768667" cy="50434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close/>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Iowa</a:t>
            </a:r>
          </a:p>
        </p:txBody>
      </p:sp>
      <p:sp>
        <p:nvSpPr>
          <p:cNvPr id="330" name="Freeform 713"/>
          <p:cNvSpPr>
            <a:spLocks noChangeAspect="1"/>
          </p:cNvSpPr>
          <p:nvPr/>
        </p:nvSpPr>
        <p:spPr bwMode="auto">
          <a:xfrm>
            <a:off x="4696631" y="3498209"/>
            <a:ext cx="852966" cy="738666"/>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1" name="Freeform 715"/>
          <p:cNvSpPr>
            <a:spLocks noChangeAspect="1"/>
          </p:cNvSpPr>
          <p:nvPr/>
        </p:nvSpPr>
        <p:spPr bwMode="auto">
          <a:xfrm>
            <a:off x="4851646" y="4152655"/>
            <a:ext cx="635796" cy="590076"/>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Ark.</a:t>
            </a:r>
          </a:p>
        </p:txBody>
      </p:sp>
      <p:sp>
        <p:nvSpPr>
          <p:cNvPr id="332" name="Freeform 717"/>
          <p:cNvSpPr>
            <a:spLocks noChangeAspect="1"/>
          </p:cNvSpPr>
          <p:nvPr/>
        </p:nvSpPr>
        <p:spPr bwMode="auto">
          <a:xfrm>
            <a:off x="5214850" y="3159211"/>
            <a:ext cx="508635" cy="904399"/>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path>
            </a:pathLst>
          </a:custGeom>
          <a:solidFill>
            <a:srgbClr val="194196"/>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tx2"/>
                </a:solidFill>
              </a:rPr>
              <a:t> </a:t>
            </a:r>
            <a:r>
              <a:rPr lang="en-US" sz="1000" b="1" dirty="0">
                <a:solidFill>
                  <a:schemeClr val="bg1"/>
                </a:solidFill>
              </a:rPr>
              <a:t>Ill.</a:t>
            </a:r>
          </a:p>
        </p:txBody>
      </p:sp>
      <p:sp>
        <p:nvSpPr>
          <p:cNvPr id="333" name="Freeform 719"/>
          <p:cNvSpPr>
            <a:spLocks noChangeAspect="1"/>
          </p:cNvSpPr>
          <p:nvPr/>
        </p:nvSpPr>
        <p:spPr bwMode="auto">
          <a:xfrm>
            <a:off x="5418222" y="4008320"/>
            <a:ext cx="1082994" cy="385763"/>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Tenn.</a:t>
            </a:r>
          </a:p>
        </p:txBody>
      </p:sp>
      <p:sp>
        <p:nvSpPr>
          <p:cNvPr id="334" name="Freeform 723"/>
          <p:cNvSpPr>
            <a:spLocks noChangeAspect="1"/>
          </p:cNvSpPr>
          <p:nvPr/>
        </p:nvSpPr>
        <p:spPr bwMode="auto">
          <a:xfrm>
            <a:off x="5513481" y="3656489"/>
            <a:ext cx="921545" cy="487206"/>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tx2"/>
                </a:solidFill>
              </a:rPr>
              <a:t>        </a:t>
            </a:r>
            <a:r>
              <a:rPr lang="en-US" sz="1000" b="1" dirty="0">
                <a:solidFill>
                  <a:schemeClr val="bg1"/>
                </a:solidFill>
              </a:rPr>
              <a:t>Ky.</a:t>
            </a:r>
          </a:p>
        </p:txBody>
      </p:sp>
      <p:sp>
        <p:nvSpPr>
          <p:cNvPr id="335" name="Freeform 725"/>
          <p:cNvSpPr>
            <a:spLocks noChangeAspect="1"/>
          </p:cNvSpPr>
          <p:nvPr/>
        </p:nvSpPr>
        <p:spPr bwMode="auto">
          <a:xfrm>
            <a:off x="5662169" y="3240444"/>
            <a:ext cx="392905" cy="681516"/>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path>
            </a:pathLst>
          </a:custGeom>
          <a:solidFill>
            <a:srgbClr val="BEBEBE"/>
          </a:solidFill>
          <a:ln w="9525" cap="flat">
            <a:solidFill>
              <a:srgbClr val="FFFFFF"/>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US" sz="1000" b="1" dirty="0">
                <a:solidFill>
                  <a:srgbClr val="5A5A5A"/>
                </a:solidFill>
              </a:rPr>
              <a:t>Ind.</a:t>
            </a:r>
          </a:p>
        </p:txBody>
      </p:sp>
      <p:sp>
        <p:nvSpPr>
          <p:cNvPr id="336" name="Freeform 727"/>
          <p:cNvSpPr>
            <a:spLocks noChangeAspect="1"/>
          </p:cNvSpPr>
          <p:nvPr/>
        </p:nvSpPr>
        <p:spPr bwMode="auto">
          <a:xfrm>
            <a:off x="5698735" y="4337905"/>
            <a:ext cx="492919" cy="800101"/>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solidFill>
            <a:srgbClr val="3296FA"/>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Ala.</a:t>
            </a:r>
          </a:p>
        </p:txBody>
      </p:sp>
      <p:sp>
        <p:nvSpPr>
          <p:cNvPr id="337" name="Freeform 755"/>
          <p:cNvSpPr>
            <a:spLocks noChangeAspect="1"/>
          </p:cNvSpPr>
          <p:nvPr/>
        </p:nvSpPr>
        <p:spPr bwMode="auto">
          <a:xfrm>
            <a:off x="6002695" y="3125882"/>
            <a:ext cx="531495" cy="611505"/>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Ohio</a:t>
            </a:r>
          </a:p>
        </p:txBody>
      </p:sp>
      <p:sp>
        <p:nvSpPr>
          <p:cNvPr id="338" name="Freeform 757"/>
          <p:cNvSpPr>
            <a:spLocks noChangeAspect="1"/>
          </p:cNvSpPr>
          <p:nvPr/>
        </p:nvSpPr>
        <p:spPr bwMode="auto">
          <a:xfrm>
            <a:off x="6036344" y="4294045"/>
            <a:ext cx="700087" cy="72151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Ga.*</a:t>
            </a:r>
          </a:p>
        </p:txBody>
      </p:sp>
      <p:sp>
        <p:nvSpPr>
          <p:cNvPr id="339" name="Freeform 758"/>
          <p:cNvSpPr>
            <a:spLocks noChangeAspect="1"/>
          </p:cNvSpPr>
          <p:nvPr/>
        </p:nvSpPr>
        <p:spPr bwMode="auto">
          <a:xfrm>
            <a:off x="6342277" y="3342633"/>
            <a:ext cx="565785" cy="57007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close/>
              </a:path>
            </a:pathLst>
          </a:custGeom>
          <a:solidFill>
            <a:srgbClr val="C00000"/>
          </a:solidFill>
          <a:ln w="9525" cap="flat">
            <a:solidFill>
              <a:srgbClr val="FFFFFF"/>
            </a:solidFill>
            <a:prstDash val="solid"/>
            <a:miter lim="800000"/>
            <a:headEnd/>
            <a:tailEnd/>
          </a:ln>
        </p:spPr>
        <p:txBody>
          <a:bodyPr vert="horz" wrap="square" lIns="0" tIns="45720" rIns="0" bIns="45720" numCol="1" anchor="ctr" anchorCtr="0" compatLnSpc="1">
            <a:prstTxWarp prst="textNoShape">
              <a:avLst/>
            </a:prstTxWarp>
          </a:bodyPr>
          <a:lstStyle/>
          <a:p>
            <a:pPr algn="ctr"/>
            <a:endParaRPr lang="en-US" sz="1000" b="1" dirty="0">
              <a:solidFill>
                <a:schemeClr val="bg1"/>
              </a:solidFill>
            </a:endParaRPr>
          </a:p>
          <a:p>
            <a:r>
              <a:rPr lang="en-US" sz="1000" b="1" dirty="0">
                <a:solidFill>
                  <a:schemeClr val="bg1"/>
                </a:solidFill>
              </a:rPr>
              <a:t> </a:t>
            </a:r>
            <a:r>
              <a:rPr lang="en-US" sz="850" b="1" dirty="0">
                <a:solidFill>
                  <a:schemeClr val="bg1"/>
                </a:solidFill>
              </a:rPr>
              <a:t>W.Va.</a:t>
            </a:r>
          </a:p>
        </p:txBody>
      </p:sp>
      <p:sp>
        <p:nvSpPr>
          <p:cNvPr id="340" name="Freeform 760"/>
          <p:cNvSpPr>
            <a:spLocks noChangeAspect="1"/>
          </p:cNvSpPr>
          <p:nvPr/>
        </p:nvSpPr>
        <p:spPr bwMode="auto">
          <a:xfrm>
            <a:off x="6338781" y="4231838"/>
            <a:ext cx="641509" cy="492919"/>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close/>
              </a:path>
            </a:pathLst>
          </a:custGeom>
          <a:solidFill>
            <a:srgbClr val="C00000"/>
          </a:solidFill>
          <a:ln w="9525" cap="flat">
            <a:solidFill>
              <a:srgbClr val="FFFFFF"/>
            </a:solidFill>
            <a:prstDash val="solid"/>
            <a:miter lim="800000"/>
            <a:headEnd/>
            <a:tailEnd/>
          </a:ln>
        </p:spPr>
        <p:txBody>
          <a:bodyPr vert="horz" wrap="square" lIns="91440" tIns="91440" rIns="91440" bIns="0" numCol="1" anchor="t" anchorCtr="0" compatLnSpc="1">
            <a:prstTxWarp prst="textNoShape">
              <a:avLst/>
            </a:prstTxWarp>
          </a:bodyPr>
          <a:lstStyle/>
          <a:p>
            <a:pPr algn="ctr"/>
            <a:r>
              <a:rPr lang="en-US" sz="1000" b="1" dirty="0">
                <a:solidFill>
                  <a:schemeClr val="bg1"/>
                </a:solidFill>
              </a:rPr>
              <a:t>S.C.</a:t>
            </a:r>
          </a:p>
        </p:txBody>
      </p:sp>
      <p:sp>
        <p:nvSpPr>
          <p:cNvPr id="341" name="Freeform 763"/>
          <p:cNvSpPr>
            <a:spLocks noChangeAspect="1"/>
          </p:cNvSpPr>
          <p:nvPr/>
        </p:nvSpPr>
        <p:spPr bwMode="auto">
          <a:xfrm>
            <a:off x="6496200" y="3003264"/>
            <a:ext cx="738666" cy="482916"/>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Pa.</a:t>
            </a:r>
          </a:p>
        </p:txBody>
      </p:sp>
      <p:sp>
        <p:nvSpPr>
          <p:cNvPr id="342" name="Freeform 768"/>
          <p:cNvSpPr>
            <a:spLocks noChangeAspect="1"/>
          </p:cNvSpPr>
          <p:nvPr/>
        </p:nvSpPr>
        <p:spPr bwMode="auto">
          <a:xfrm>
            <a:off x="7570107" y="3706760"/>
            <a:ext cx="27145" cy="27145"/>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3" name="Freeform 769"/>
          <p:cNvSpPr>
            <a:spLocks noChangeAspect="1"/>
          </p:cNvSpPr>
          <p:nvPr/>
        </p:nvSpPr>
        <p:spPr bwMode="auto">
          <a:xfrm>
            <a:off x="7570107" y="3706760"/>
            <a:ext cx="27145" cy="27145"/>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path>
            </a:pathLst>
          </a:custGeom>
          <a:solidFill>
            <a:schemeClr val="bg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4" name="Freeform 770"/>
          <p:cNvSpPr>
            <a:spLocks noChangeAspect="1"/>
          </p:cNvSpPr>
          <p:nvPr/>
        </p:nvSpPr>
        <p:spPr bwMode="auto">
          <a:xfrm>
            <a:off x="7133591" y="3344007"/>
            <a:ext cx="132875" cy="224316"/>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close/>
              </a:path>
            </a:pathLst>
          </a:custGeom>
          <a:solidFill>
            <a:srgbClr val="194196"/>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5" name="Freeform 773"/>
          <p:cNvSpPr>
            <a:spLocks noChangeAspect="1"/>
          </p:cNvSpPr>
          <p:nvPr/>
        </p:nvSpPr>
        <p:spPr bwMode="auto">
          <a:xfrm>
            <a:off x="7155163" y="3080538"/>
            <a:ext cx="170022" cy="390049"/>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path>
            </a:pathLst>
          </a:custGeom>
          <a:solidFill>
            <a:srgbClr val="194196"/>
          </a:solidFill>
          <a:ln w="95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6" name="Freeform 781"/>
          <p:cNvSpPr>
            <a:spLocks noChangeAspect="1"/>
          </p:cNvSpPr>
          <p:nvPr/>
        </p:nvSpPr>
        <p:spPr bwMode="auto">
          <a:xfrm>
            <a:off x="7207016" y="2418651"/>
            <a:ext cx="212885" cy="404336"/>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path>
            </a:pathLst>
          </a:custGeom>
          <a:solidFill>
            <a:srgbClr val="BEBEBE"/>
          </a:solidFill>
          <a:ln w="9525" cap="flat">
            <a:solidFill>
              <a:srgbClr val="FFFFFF"/>
            </a:solidFill>
            <a:prstDash val="solid"/>
            <a:miter lim="800000"/>
            <a:headEnd/>
            <a:tailEnd/>
          </a:ln>
        </p:spPr>
        <p:txBody>
          <a:bodyPr vert="horz" wrap="square" lIns="0" tIns="45720" rIns="0" bIns="45720" numCol="1" anchor="t" anchorCtr="0" compatLnSpc="1">
            <a:prstTxWarp prst="textNoShape">
              <a:avLst/>
            </a:prstTxWarp>
          </a:bodyPr>
          <a:lstStyle/>
          <a:p>
            <a:pPr algn="ctr"/>
            <a:r>
              <a:rPr lang="en-US" sz="1000" b="1" dirty="0">
                <a:solidFill>
                  <a:srgbClr val="5A5A5A"/>
                </a:solidFill>
              </a:rPr>
              <a:t>Vt.</a:t>
            </a:r>
          </a:p>
        </p:txBody>
      </p:sp>
      <p:sp>
        <p:nvSpPr>
          <p:cNvPr id="347" name="Freeform 786"/>
          <p:cNvSpPr>
            <a:spLocks noChangeAspect="1"/>
          </p:cNvSpPr>
          <p:nvPr/>
        </p:nvSpPr>
        <p:spPr bwMode="auto">
          <a:xfrm>
            <a:off x="6685787" y="3373513"/>
            <a:ext cx="574356" cy="280035"/>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close/>
              </a:path>
            </a:pathLst>
          </a:custGeom>
          <a:solidFill>
            <a:srgbClr val="BEBEBE"/>
          </a:solidFill>
          <a:ln w="9525">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8" name="Freeform 795"/>
          <p:cNvSpPr>
            <a:spLocks noChangeAspect="1"/>
          </p:cNvSpPr>
          <p:nvPr/>
        </p:nvSpPr>
        <p:spPr bwMode="auto">
          <a:xfrm>
            <a:off x="7303487" y="2903913"/>
            <a:ext cx="220027" cy="214314"/>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path>
            </a:pathLst>
          </a:custGeom>
          <a:solidFill>
            <a:srgbClr val="BEBEBE"/>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9" name="Freeform 797"/>
          <p:cNvSpPr>
            <a:spLocks noChangeAspect="1"/>
          </p:cNvSpPr>
          <p:nvPr/>
        </p:nvSpPr>
        <p:spPr bwMode="auto">
          <a:xfrm>
            <a:off x="7372200" y="2360902"/>
            <a:ext cx="210026" cy="444341"/>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path>
            </a:pathLst>
          </a:custGeom>
          <a:solidFill>
            <a:srgbClr val="194196"/>
          </a:solidFill>
          <a:ln w="9525" cap="flat">
            <a:solidFill>
              <a:srgbClr val="FFFFFF"/>
            </a:solidFill>
            <a:prstDash val="solid"/>
            <a:miter lim="800000"/>
            <a:headEnd/>
            <a:tailEnd/>
          </a:ln>
        </p:spPr>
        <p:txBody>
          <a:bodyPr vert="horz" wrap="none" lIns="0" tIns="0" rIns="0" bIns="0" numCol="1" anchor="ctr" anchorCtr="0" compatLnSpc="1">
            <a:prstTxWarp prst="textNoShape">
              <a:avLst/>
            </a:prstTxWarp>
          </a:bodyPr>
          <a:lstStyle/>
          <a:p>
            <a:pPr algn="ctr"/>
            <a:endParaRPr lang="en-US" sz="1000" b="1" dirty="0">
              <a:solidFill>
                <a:schemeClr val="tx2"/>
              </a:solidFill>
            </a:endParaRPr>
          </a:p>
          <a:p>
            <a:pPr algn="ctr"/>
            <a:endParaRPr lang="en-US" sz="1000" b="1" dirty="0">
              <a:solidFill>
                <a:schemeClr val="tx2"/>
              </a:solidFill>
            </a:endParaRPr>
          </a:p>
          <a:p>
            <a:pPr algn="ctr"/>
            <a:endParaRPr lang="en-US" sz="1000" b="1" dirty="0">
              <a:solidFill>
                <a:schemeClr val="tx2"/>
              </a:solidFill>
            </a:endParaRPr>
          </a:p>
        </p:txBody>
      </p:sp>
      <p:sp>
        <p:nvSpPr>
          <p:cNvPr id="350" name="Freeform 800"/>
          <p:cNvSpPr>
            <a:spLocks noChangeAspect="1"/>
          </p:cNvSpPr>
          <p:nvPr/>
        </p:nvSpPr>
        <p:spPr bwMode="auto">
          <a:xfrm>
            <a:off x="7508670" y="2891303"/>
            <a:ext cx="70009" cy="121446"/>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close/>
              </a:path>
            </a:pathLst>
          </a:custGeom>
          <a:solidFill>
            <a:srgbClr val="194196"/>
          </a:solidFill>
          <a:ln w="9525">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1" name="Freeform 821"/>
          <p:cNvSpPr>
            <a:spLocks noChangeAspect="1"/>
          </p:cNvSpPr>
          <p:nvPr/>
        </p:nvSpPr>
        <p:spPr bwMode="auto">
          <a:xfrm>
            <a:off x="1578414" y="1813650"/>
            <a:ext cx="848676" cy="614363"/>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altLang="en-US" sz="1000" b="1" dirty="0">
                <a:solidFill>
                  <a:schemeClr val="bg1"/>
                </a:solidFill>
              </a:rPr>
              <a:t>   </a:t>
            </a:r>
            <a:r>
              <a:rPr lang="en-US" altLang="en-US" sz="1000" b="1" dirty="0">
                <a:solidFill>
                  <a:srgbClr val="5A5A5A"/>
                </a:solidFill>
              </a:rPr>
              <a:t>Wash.</a:t>
            </a:r>
            <a:endParaRPr lang="en-US" altLang="en-US" sz="1000" dirty="0">
              <a:solidFill>
                <a:srgbClr val="5A5A5A"/>
              </a:solidFill>
            </a:endParaRPr>
          </a:p>
        </p:txBody>
      </p:sp>
      <p:sp>
        <p:nvSpPr>
          <p:cNvPr id="352" name="Freeform 825"/>
          <p:cNvSpPr>
            <a:spLocks noChangeAspect="1"/>
          </p:cNvSpPr>
          <p:nvPr/>
        </p:nvSpPr>
        <p:spPr bwMode="auto">
          <a:xfrm>
            <a:off x="3232608" y="4159207"/>
            <a:ext cx="1783080" cy="173736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      Texas</a:t>
            </a:r>
          </a:p>
        </p:txBody>
      </p:sp>
      <p:sp>
        <p:nvSpPr>
          <p:cNvPr id="353" name="Freeform 851"/>
          <p:cNvSpPr>
            <a:spLocks noChangeAspect="1"/>
          </p:cNvSpPr>
          <p:nvPr/>
        </p:nvSpPr>
        <p:spPr bwMode="auto">
          <a:xfrm>
            <a:off x="4938268" y="4723545"/>
            <a:ext cx="720090" cy="638652"/>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1000" b="1" dirty="0">
                <a:solidFill>
                  <a:schemeClr val="bg1"/>
                </a:solidFill>
              </a:rPr>
              <a:t> La.</a:t>
            </a:r>
          </a:p>
        </p:txBody>
      </p:sp>
      <p:sp>
        <p:nvSpPr>
          <p:cNvPr id="354" name="Freeform 863"/>
          <p:cNvSpPr>
            <a:spLocks noChangeAspect="1"/>
          </p:cNvSpPr>
          <p:nvPr/>
        </p:nvSpPr>
        <p:spPr bwMode="auto">
          <a:xfrm>
            <a:off x="5007794" y="2474755"/>
            <a:ext cx="638652" cy="712945"/>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Wis.</a:t>
            </a:r>
          </a:p>
        </p:txBody>
      </p:sp>
      <p:sp>
        <p:nvSpPr>
          <p:cNvPr id="355" name="Freeform 874"/>
          <p:cNvSpPr>
            <a:spLocks noChangeAspect="1"/>
          </p:cNvSpPr>
          <p:nvPr/>
        </p:nvSpPr>
        <p:spPr bwMode="auto">
          <a:xfrm>
            <a:off x="5279104" y="4371757"/>
            <a:ext cx="455772" cy="78867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path>
            </a:pathLst>
          </a:custGeom>
          <a:solidFill>
            <a:srgbClr val="C00000"/>
          </a:solidFill>
          <a:ln w="9525" cap="flat">
            <a:solidFill>
              <a:srgbClr val="FFFFFF"/>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US" sz="1000" b="1" dirty="0">
                <a:solidFill>
                  <a:schemeClr val="bg1"/>
                </a:solidFill>
              </a:rPr>
              <a:t> Miss.</a:t>
            </a:r>
          </a:p>
        </p:txBody>
      </p:sp>
      <p:sp>
        <p:nvSpPr>
          <p:cNvPr id="356" name="Freeform 893"/>
          <p:cNvSpPr>
            <a:spLocks noChangeAspect="1"/>
          </p:cNvSpPr>
          <p:nvPr/>
        </p:nvSpPr>
        <p:spPr bwMode="auto">
          <a:xfrm>
            <a:off x="7932060" y="3490861"/>
            <a:ext cx="8573" cy="30006"/>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7" name="Freeform 894"/>
          <p:cNvSpPr>
            <a:spLocks noChangeAspect="1"/>
          </p:cNvSpPr>
          <p:nvPr/>
        </p:nvSpPr>
        <p:spPr bwMode="auto">
          <a:xfrm>
            <a:off x="7932060" y="3490861"/>
            <a:ext cx="8573" cy="30006"/>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path>
            </a:pathLst>
          </a:custGeom>
          <a:solidFill>
            <a:schemeClr val="bg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8" name="Freeform 910"/>
          <p:cNvSpPr>
            <a:spLocks noChangeAspect="1"/>
          </p:cNvSpPr>
          <p:nvPr/>
        </p:nvSpPr>
        <p:spPr bwMode="auto">
          <a:xfrm>
            <a:off x="6196408" y="3884457"/>
            <a:ext cx="1080135" cy="490062"/>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solidFill>
            <a:srgbClr val="C00000"/>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N.C.</a:t>
            </a:r>
          </a:p>
        </p:txBody>
      </p:sp>
      <p:sp>
        <p:nvSpPr>
          <p:cNvPr id="359" name="Freeform 927"/>
          <p:cNvSpPr>
            <a:spLocks noChangeAspect="1"/>
          </p:cNvSpPr>
          <p:nvPr/>
        </p:nvSpPr>
        <p:spPr bwMode="auto">
          <a:xfrm>
            <a:off x="6571973" y="2473116"/>
            <a:ext cx="764382" cy="6858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close/>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chemeClr val="bg1"/>
              </a:solidFill>
            </a:endParaRPr>
          </a:p>
          <a:p>
            <a:pPr algn="ctr"/>
            <a:r>
              <a:rPr lang="en-US" sz="1000" b="1" dirty="0">
                <a:solidFill>
                  <a:schemeClr val="bg1"/>
                </a:solidFill>
              </a:rPr>
              <a:t>         </a:t>
            </a:r>
            <a:r>
              <a:rPr lang="en-US" sz="1000" b="1" dirty="0">
                <a:solidFill>
                  <a:srgbClr val="5A5A5A"/>
                </a:solidFill>
              </a:rPr>
              <a:t>N.Y.</a:t>
            </a:r>
          </a:p>
        </p:txBody>
      </p:sp>
      <p:sp>
        <p:nvSpPr>
          <p:cNvPr id="360" name="Freeform 930"/>
          <p:cNvSpPr>
            <a:spLocks noChangeAspect="1"/>
          </p:cNvSpPr>
          <p:nvPr/>
        </p:nvSpPr>
        <p:spPr bwMode="auto">
          <a:xfrm>
            <a:off x="7299578" y="3027714"/>
            <a:ext cx="228599" cy="142875"/>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path>
            </a:pathLst>
          </a:custGeom>
          <a:solidFill>
            <a:srgbClr val="BEBEBE"/>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1" name="Freeform 935"/>
          <p:cNvSpPr>
            <a:spLocks noChangeAspect="1"/>
          </p:cNvSpPr>
          <p:nvPr/>
        </p:nvSpPr>
        <p:spPr bwMode="auto">
          <a:xfrm>
            <a:off x="7311340" y="2732008"/>
            <a:ext cx="425767" cy="225744"/>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close/>
              </a:path>
            </a:pathLst>
          </a:custGeom>
          <a:solidFill>
            <a:srgbClr val="194196"/>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2" name="Freeform 946"/>
          <p:cNvSpPr>
            <a:spLocks noChangeAspect="1"/>
          </p:cNvSpPr>
          <p:nvPr/>
        </p:nvSpPr>
        <p:spPr bwMode="auto">
          <a:xfrm>
            <a:off x="7446961" y="1965854"/>
            <a:ext cx="465774" cy="737235"/>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path>
            </a:pathLst>
          </a:custGeom>
          <a:solidFill>
            <a:srgbClr val="E69696"/>
          </a:solidFill>
          <a:ln w="9525" cap="flat">
            <a:solidFill>
              <a:srgbClr val="FFFFFF"/>
            </a:solidFill>
            <a:prstDash val="solid"/>
            <a:miter lim="800000"/>
            <a:headEnd/>
            <a:tailEnd/>
          </a:ln>
        </p:spPr>
        <p:txBody>
          <a:bodyPr vert="horz" wrap="square" lIns="0" tIns="45720" rIns="0" bIns="45720" numCol="1" anchor="ctr" anchorCtr="0" compatLnSpc="1">
            <a:prstTxWarp prst="textNoShape">
              <a:avLst/>
            </a:prstTxWarp>
          </a:bodyPr>
          <a:lstStyle/>
          <a:p>
            <a:pPr algn="ctr"/>
            <a:r>
              <a:rPr lang="en-US" sz="1000" b="1" dirty="0">
                <a:solidFill>
                  <a:schemeClr val="bg1"/>
                </a:solidFill>
              </a:rPr>
              <a:t>Maine</a:t>
            </a:r>
          </a:p>
        </p:txBody>
      </p:sp>
      <p:sp>
        <p:nvSpPr>
          <p:cNvPr id="363" name="Freeform 975"/>
          <p:cNvSpPr>
            <a:spLocks noChangeAspect="1"/>
          </p:cNvSpPr>
          <p:nvPr/>
        </p:nvSpPr>
        <p:spPr bwMode="auto">
          <a:xfrm>
            <a:off x="1254254" y="2841411"/>
            <a:ext cx="1034415" cy="173736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BEBEBE"/>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r>
              <a:rPr lang="en-US" sz="1000" b="1" dirty="0">
                <a:solidFill>
                  <a:schemeClr val="bg1"/>
                </a:solidFill>
              </a:rPr>
              <a:t>     </a:t>
            </a:r>
            <a:r>
              <a:rPr lang="en-US" sz="1000" b="1" dirty="0">
                <a:solidFill>
                  <a:srgbClr val="5A5A5A"/>
                </a:solidFill>
              </a:rPr>
              <a:t>Calif.</a:t>
            </a:r>
          </a:p>
        </p:txBody>
      </p:sp>
      <p:sp>
        <p:nvSpPr>
          <p:cNvPr id="364" name="Freeform 774"/>
          <p:cNvSpPr>
            <a:spLocks noChangeAspect="1"/>
          </p:cNvSpPr>
          <p:nvPr/>
        </p:nvSpPr>
        <p:spPr bwMode="auto">
          <a:xfrm>
            <a:off x="6248356" y="3487227"/>
            <a:ext cx="985837" cy="562927"/>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close/>
              </a:path>
            </a:pathLst>
          </a:custGeom>
          <a:solidFill>
            <a:srgbClr val="194196"/>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chemeClr val="bg1"/>
                </a:solidFill>
              </a:rPr>
              <a:t>      Va.  </a:t>
            </a:r>
          </a:p>
        </p:txBody>
      </p:sp>
      <p:sp>
        <p:nvSpPr>
          <p:cNvPr id="365" name="Freeform 776"/>
          <p:cNvSpPr>
            <a:spLocks noChangeAspect="1"/>
          </p:cNvSpPr>
          <p:nvPr/>
        </p:nvSpPr>
        <p:spPr bwMode="auto">
          <a:xfrm>
            <a:off x="7178448" y="3629832"/>
            <a:ext cx="51435" cy="154305"/>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close/>
              </a:path>
            </a:pathLst>
          </a:custGeom>
          <a:solidFill>
            <a:srgbClr val="BEBEBE"/>
          </a:solidFill>
          <a:ln w="9525">
            <a:solidFill>
              <a:schemeClr val="bg1"/>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875"/>
          <p:cNvSpPr>
            <a:spLocks noChangeAspect="1"/>
          </p:cNvSpPr>
          <p:nvPr/>
        </p:nvSpPr>
        <p:spPr bwMode="auto">
          <a:xfrm>
            <a:off x="5279463" y="2417934"/>
            <a:ext cx="732949" cy="325755"/>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close/>
              </a:path>
            </a:pathLst>
          </a:custGeom>
          <a:solidFill>
            <a:srgbClr val="3296FA"/>
          </a:solidFill>
          <a:ln w="9525">
            <a:solidFill>
              <a:schemeClr val="bg1"/>
            </a:solid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7" name="Freeform 881"/>
          <p:cNvSpPr>
            <a:spLocks noChangeAspect="1"/>
          </p:cNvSpPr>
          <p:nvPr/>
        </p:nvSpPr>
        <p:spPr bwMode="auto">
          <a:xfrm>
            <a:off x="5761203" y="2594167"/>
            <a:ext cx="495776" cy="67579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close/>
              </a:path>
            </a:pathLst>
          </a:custGeom>
          <a:solidFill>
            <a:srgbClr val="3296FA"/>
          </a:solidFill>
          <a:ln w="9525" cap="flat">
            <a:solidFill>
              <a:srgbClr val="FFFFFF"/>
            </a:solidFill>
            <a:prstDash val="solid"/>
            <a:miter lim="800000"/>
            <a:headEnd/>
            <a:tailEnd/>
          </a:ln>
        </p:spPr>
        <p:txBody>
          <a:bodyPr vert="horz" wrap="square" lIns="0" tIns="45720" rIns="0" bIns="45720" numCol="1" anchor="ctr" anchorCtr="0" compatLnSpc="1">
            <a:prstTxWarp prst="textNoShape">
              <a:avLst/>
            </a:prstTxWarp>
          </a:bodyPr>
          <a:lstStyle/>
          <a:p>
            <a:pPr algn="ctr"/>
            <a:endParaRPr lang="en-US" sz="1000" b="1" dirty="0">
              <a:solidFill>
                <a:schemeClr val="bg1"/>
              </a:solidFill>
            </a:endParaRPr>
          </a:p>
          <a:p>
            <a:pPr algn="ctr"/>
            <a:r>
              <a:rPr lang="en-US" sz="1000" b="1" dirty="0">
                <a:solidFill>
                  <a:schemeClr val="bg1"/>
                </a:solidFill>
              </a:rPr>
              <a:t>Mich.</a:t>
            </a:r>
          </a:p>
        </p:txBody>
      </p:sp>
      <p:sp>
        <p:nvSpPr>
          <p:cNvPr id="368" name="Freeform 963"/>
          <p:cNvSpPr>
            <a:spLocks noChangeAspect="1"/>
          </p:cNvSpPr>
          <p:nvPr/>
        </p:nvSpPr>
        <p:spPr bwMode="auto">
          <a:xfrm>
            <a:off x="3342491" y="5590138"/>
            <a:ext cx="147162" cy="150019"/>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close/>
              </a:path>
            </a:pathLst>
          </a:custGeom>
          <a:solidFill>
            <a:srgbClr val="194196"/>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9" name="Freeform 951"/>
          <p:cNvSpPr>
            <a:spLocks noChangeAspect="1"/>
          </p:cNvSpPr>
          <p:nvPr/>
        </p:nvSpPr>
        <p:spPr bwMode="auto">
          <a:xfrm>
            <a:off x="2728129" y="5529812"/>
            <a:ext cx="14287" cy="30006"/>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0" name="Freeform 952"/>
          <p:cNvSpPr>
            <a:spLocks noChangeAspect="1"/>
          </p:cNvSpPr>
          <p:nvPr/>
        </p:nvSpPr>
        <p:spPr bwMode="auto">
          <a:xfrm>
            <a:off x="2728129" y="5529812"/>
            <a:ext cx="14287" cy="30006"/>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1" name="Freeform 953"/>
          <p:cNvSpPr>
            <a:spLocks noChangeAspect="1"/>
          </p:cNvSpPr>
          <p:nvPr/>
        </p:nvSpPr>
        <p:spPr bwMode="auto">
          <a:xfrm>
            <a:off x="2775754" y="5472660"/>
            <a:ext cx="54294" cy="4572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2" name="Freeform 954"/>
          <p:cNvSpPr>
            <a:spLocks noChangeAspect="1"/>
          </p:cNvSpPr>
          <p:nvPr/>
        </p:nvSpPr>
        <p:spPr bwMode="auto">
          <a:xfrm>
            <a:off x="2775754" y="5472660"/>
            <a:ext cx="54294" cy="4572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3" name="Freeform 955"/>
          <p:cNvSpPr>
            <a:spLocks noChangeAspect="1"/>
          </p:cNvSpPr>
          <p:nvPr/>
        </p:nvSpPr>
        <p:spPr bwMode="auto">
          <a:xfrm>
            <a:off x="2988479" y="5488536"/>
            <a:ext cx="75726" cy="50005"/>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4" name="Freeform 956"/>
          <p:cNvSpPr>
            <a:spLocks noChangeAspect="1"/>
          </p:cNvSpPr>
          <p:nvPr/>
        </p:nvSpPr>
        <p:spPr bwMode="auto">
          <a:xfrm>
            <a:off x="2988479" y="5488536"/>
            <a:ext cx="75726" cy="50005"/>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5" name="Freeform 957"/>
          <p:cNvSpPr>
            <a:spLocks noChangeAspect="1"/>
          </p:cNvSpPr>
          <p:nvPr/>
        </p:nvSpPr>
        <p:spPr bwMode="auto">
          <a:xfrm>
            <a:off x="3123416" y="5512350"/>
            <a:ext cx="61436" cy="28575"/>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6" name="Freeform 958"/>
          <p:cNvSpPr>
            <a:spLocks noChangeAspect="1"/>
          </p:cNvSpPr>
          <p:nvPr/>
        </p:nvSpPr>
        <p:spPr bwMode="auto">
          <a:xfrm>
            <a:off x="3123416" y="5512350"/>
            <a:ext cx="61436" cy="28575"/>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7" name="Freeform 959"/>
          <p:cNvSpPr>
            <a:spLocks noChangeAspect="1"/>
          </p:cNvSpPr>
          <p:nvPr/>
        </p:nvSpPr>
        <p:spPr bwMode="auto">
          <a:xfrm>
            <a:off x="3159929" y="5553624"/>
            <a:ext cx="31434" cy="18575"/>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8" name="Freeform 960"/>
          <p:cNvSpPr>
            <a:spLocks noChangeAspect="1"/>
          </p:cNvSpPr>
          <p:nvPr/>
        </p:nvSpPr>
        <p:spPr bwMode="auto">
          <a:xfrm>
            <a:off x="3159929" y="5553624"/>
            <a:ext cx="31434" cy="18575"/>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9" name="Freeform 961"/>
          <p:cNvSpPr>
            <a:spLocks noChangeAspect="1"/>
          </p:cNvSpPr>
          <p:nvPr/>
        </p:nvSpPr>
        <p:spPr bwMode="auto">
          <a:xfrm>
            <a:off x="3204379" y="5523460"/>
            <a:ext cx="85725" cy="4572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close/>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0" name="Freeform 962"/>
          <p:cNvSpPr>
            <a:spLocks noChangeAspect="1"/>
          </p:cNvSpPr>
          <p:nvPr/>
        </p:nvSpPr>
        <p:spPr bwMode="auto">
          <a:xfrm>
            <a:off x="3204379" y="5523460"/>
            <a:ext cx="85725" cy="4572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1" name="Freeform 964"/>
          <p:cNvSpPr>
            <a:spLocks noChangeAspect="1"/>
          </p:cNvSpPr>
          <p:nvPr/>
        </p:nvSpPr>
        <p:spPr bwMode="auto">
          <a:xfrm>
            <a:off x="3342491" y="5590138"/>
            <a:ext cx="147162" cy="150019"/>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path>
            </a:pathLst>
          </a:custGeom>
          <a:solidFill>
            <a:srgbClr val="BEBEBE"/>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2" name="Freeform 1004"/>
          <p:cNvSpPr>
            <a:spLocks noChangeAspect="1"/>
          </p:cNvSpPr>
          <p:nvPr/>
        </p:nvSpPr>
        <p:spPr bwMode="auto">
          <a:xfrm>
            <a:off x="1406712" y="4985459"/>
            <a:ext cx="10003" cy="5715"/>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3" name="Freeform 1005"/>
          <p:cNvSpPr>
            <a:spLocks noChangeAspect="1"/>
          </p:cNvSpPr>
          <p:nvPr/>
        </p:nvSpPr>
        <p:spPr bwMode="auto">
          <a:xfrm>
            <a:off x="1406712" y="4985459"/>
            <a:ext cx="10003" cy="5715"/>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4" name="Rectangle 1012"/>
          <p:cNvSpPr>
            <a:spLocks noChangeAspect="1" noChangeArrowheads="1"/>
          </p:cNvSpPr>
          <p:nvPr/>
        </p:nvSpPr>
        <p:spPr bwMode="auto">
          <a:xfrm>
            <a:off x="1514662" y="5248984"/>
            <a:ext cx="7146" cy="571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5" name="Rectangle 1013"/>
          <p:cNvSpPr>
            <a:spLocks noChangeAspect="1" noChangeArrowheads="1"/>
          </p:cNvSpPr>
          <p:nvPr/>
        </p:nvSpPr>
        <p:spPr bwMode="auto">
          <a:xfrm>
            <a:off x="1514662" y="5248984"/>
            <a:ext cx="7146" cy="571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nvGrpSpPr>
          <p:cNvPr id="386" name="Group 1272"/>
          <p:cNvGrpSpPr>
            <a:grpSpLocks noChangeAspect="1"/>
          </p:cNvGrpSpPr>
          <p:nvPr/>
        </p:nvGrpSpPr>
        <p:grpSpPr bwMode="auto">
          <a:xfrm>
            <a:off x="660559" y="4582871"/>
            <a:ext cx="1815942" cy="1363026"/>
            <a:chOff x="306" y="3054"/>
            <a:chExt cx="1271" cy="954"/>
          </a:xfrm>
          <a:solidFill>
            <a:srgbClr val="C00000"/>
          </a:solidFill>
        </p:grpSpPr>
        <p:sp>
          <p:nvSpPr>
            <p:cNvPr id="387" name="Freeform 1072"/>
            <p:cNvSpPr>
              <a:spLocks/>
            </p:cNvSpPr>
            <p:nvPr/>
          </p:nvSpPr>
          <p:spPr bwMode="auto">
            <a:xfrm>
              <a:off x="1053" y="3701"/>
              <a:ext cx="11" cy="7"/>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8" name="Freeform 1073"/>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9" name="Freeform 1074"/>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0" name="Freeform 1075"/>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1" name="Freeform 1076"/>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2" name="Freeform 1077"/>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3" name="Freeform 1078"/>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4" name="Freeform 1079"/>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5" name="Freeform 1080"/>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6" name="Freeform 1081"/>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7" name="Freeform 1082"/>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8" name="Freeform 1083"/>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9" name="Freeform 1084"/>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0" name="Freeform 1085"/>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1" name="Freeform 1086"/>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2" name="Freeform 1087"/>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3" name="Freeform 1088"/>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4" name="Freeform 1089"/>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5" name="Freeform 1090"/>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6" name="Freeform 1091"/>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7" name="Freeform 1092"/>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8" name="Freeform 1093"/>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9" name="Freeform 1094"/>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0" name="Freeform 1095"/>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1" name="Freeform 1096"/>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2" name="Freeform 1097"/>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3" name="Freeform 1098"/>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4" name="Freeform 1099"/>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5" name="Freeform 1100"/>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6" name="Freeform 1101"/>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7" name="Freeform 1102"/>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8" name="Freeform 1103"/>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9" name="Freeform 1104"/>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0" name="Freeform 1105"/>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1" name="Freeform 1106"/>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2" name="Freeform 1107"/>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3" name="Freeform 1108"/>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4" name="Freeform 1109"/>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5" name="Freeform 1110"/>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6" name="Freeform 1111"/>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7" name="Freeform 1112"/>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8" name="Freeform 1113"/>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9" name="Freeform 1114"/>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0" name="Freeform 1115"/>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1" name="Freeform 1116"/>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2" name="Freeform 1117"/>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3" name="Freeform 1118"/>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4" name="Freeform 1119"/>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5" name="Freeform 1120"/>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6" name="Freeform 1121"/>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7" name="Freeform 1122"/>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8" name="Freeform 1123"/>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9" name="Freeform 1124"/>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0" name="Freeform 1125"/>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1" name="Freeform 1126"/>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2" name="Freeform 1127"/>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3" name="Freeform 1128"/>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4" name="Freeform 1129"/>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5" name="Freeform 1130"/>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6" name="Freeform 1131"/>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7" name="Freeform 1132"/>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8" name="Freeform 1133"/>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9" name="Freeform 1134"/>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0" name="Freeform 1135"/>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1" name="Freeform 1136"/>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2" name="Freeform 1137"/>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3" name="Freeform 1138"/>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4" name="Freeform 1139"/>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5" name="Freeform 1140"/>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6" name="Rectangle 1141"/>
            <p:cNvSpPr>
              <a:spLocks noChangeArrowheads="1"/>
            </p:cNvSpPr>
            <p:nvPr/>
          </p:nvSpPr>
          <p:spPr bwMode="auto">
            <a:xfrm>
              <a:off x="566" y="3510"/>
              <a:ext cx="1" cy="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7" name="Freeform 1142"/>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8" name="Freeform 1143"/>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9" name="Freeform 1144"/>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0" name="Freeform 1145"/>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1" name="Freeform 1146"/>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2" name="Freeform 1147"/>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3" name="Freeform 1148"/>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4" name="Freeform 1149"/>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5" name="Freeform 1150"/>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6" name="Freeform 1151"/>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7" name="Freeform 1152"/>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8" name="Freeform 1153"/>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9" name="Freeform 1154"/>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0" name="Freeform 1155"/>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1" name="Freeform 1156"/>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2" name="Freeform 1157"/>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3" name="Freeform 1158"/>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4" name="Freeform 1159"/>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5" name="Freeform 1160"/>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6" name="Freeform 1161"/>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7" name="Freeform 1162"/>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8" name="Freeform 1163"/>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9" name="Freeform 1164"/>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0" name="Rectangle 1165"/>
            <p:cNvSpPr>
              <a:spLocks noChangeArrowheads="1"/>
            </p:cNvSpPr>
            <p:nvPr/>
          </p:nvSpPr>
          <p:spPr bwMode="auto">
            <a:xfrm>
              <a:off x="566" y="3510"/>
              <a:ext cx="1" cy="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1" name="Freeform 1166"/>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2" name="Freeform 1167"/>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3" name="Freeform 1168"/>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4" name="Freeform 1169"/>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5" name="Freeform 1170"/>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6" name="Freeform 1171"/>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7" name="Freeform 1172"/>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8" name="Freeform 1173"/>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9" name="Freeform 1174"/>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0" name="Freeform 1175"/>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1" name="Freeform 1176"/>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2" name="Freeform 1177"/>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3" name="Freeform 1178"/>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4" name="Freeform 1179"/>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5" name="Freeform 1180"/>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6" name="Freeform 1181"/>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7" name="Freeform 1182"/>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8" name="Freeform 1183"/>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9" name="Freeform 1184"/>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0" name="Freeform 1185"/>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1" name="Freeform 1186"/>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2" name="Freeform 1187"/>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3" name="Freeform 1188"/>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4" name="Rectangle 1189"/>
            <p:cNvSpPr>
              <a:spLocks noChangeArrowheads="1"/>
            </p:cNvSpPr>
            <p:nvPr/>
          </p:nvSpPr>
          <p:spPr bwMode="auto">
            <a:xfrm>
              <a:off x="640" y="3463"/>
              <a:ext cx="5" cy="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5" name="Rectangle 1190"/>
            <p:cNvSpPr>
              <a:spLocks noChangeArrowheads="1"/>
            </p:cNvSpPr>
            <p:nvPr/>
          </p:nvSpPr>
          <p:spPr bwMode="auto">
            <a:xfrm>
              <a:off x="640" y="3463"/>
              <a:ext cx="5" cy="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6" name="Freeform 1191"/>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7" name="Freeform 1192"/>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8" name="Freeform 1193"/>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9" name="Freeform 1194"/>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0" name="Freeform 1195"/>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1" name="Freeform 1196"/>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2" name="Freeform 1197"/>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3" name="Freeform 1198"/>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4" name="Freeform 1199"/>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5" name="Freeform 1200"/>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6" name="Freeform 1201"/>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7" name="Freeform 1202"/>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8" name="Freeform 1203"/>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9" name="Freeform 1204"/>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0" name="Freeform 1205"/>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1" name="Freeform 1206"/>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2" name="Freeform 1207"/>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3" name="Freeform 1208"/>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4" name="Freeform 1209"/>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5" name="Freeform 1210"/>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6" name="Freeform 1211"/>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7" name="Freeform 1212"/>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8" name="Freeform 1213"/>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9" name="Freeform 1214"/>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0" name="Freeform 1215"/>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1" name="Freeform 1216"/>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2" name="Freeform 1217"/>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3" name="Freeform 1218"/>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4" name="Freeform 1219"/>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5" name="Freeform 1220"/>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6" name="Freeform 1221"/>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7" name="Freeform 1222"/>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8" name="Freeform 1223"/>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9" name="Freeform 1224"/>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0" name="Freeform 1225"/>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1" name="Freeform 1226"/>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2" name="Freeform 1227"/>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3" name="Freeform 1228"/>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4" name="Freeform 1229"/>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5" name="Freeform 1230"/>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6" name="Freeform 1231"/>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7" name="Freeform 1232"/>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8" name="Freeform 1233"/>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9" name="Freeform 1234"/>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0" name="Freeform 1235"/>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1" name="Freeform 1236"/>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2" name="Freeform 1237"/>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3" name="Freeform 1238"/>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4" name="Freeform 1239"/>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5" name="Freeform 1240"/>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6" name="Freeform 1241"/>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7" name="Freeform 1242"/>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8" name="Freeform 1243"/>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9" name="Freeform 1244"/>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0" name="Freeform 1245"/>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1" name="Freeform 1246"/>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2" name="Freeform 1247"/>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3" name="Freeform 1248"/>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4" name="Freeform 1249"/>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5" name="Freeform 1250"/>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6" name="Freeform 1251"/>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7" name="Freeform 1252"/>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8" name="Freeform 1253"/>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9" name="Freeform 1254"/>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0" name="Freeform 1255"/>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1" name="Freeform 1256"/>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2" name="Freeform 1257"/>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3" name="Freeform 1258"/>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4" name="Freeform 1259"/>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5" name="Freeform 1260"/>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6" name="Freeform 1261"/>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7" name="Freeform 1262"/>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8" name="Freeform 1263"/>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9" name="Freeform 1264"/>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0" name="Freeform 1265"/>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1" name="Freeform 1266"/>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2" name="Freeform 1267"/>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3" name="Freeform 1268"/>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4" name="Freeform 1269"/>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5" name="Freeform 1270"/>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6" name="Freeform 1271"/>
            <p:cNvSpPr>
              <a:spLocks/>
            </p:cNvSpPr>
            <p:nvPr/>
          </p:nvSpPr>
          <p:spPr bwMode="auto">
            <a:xfrm>
              <a:off x="1490" y="3904"/>
              <a:ext cx="13" cy="19"/>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587" name="Freeform 1296"/>
          <p:cNvSpPr>
            <a:spLocks noChangeAspect="1"/>
          </p:cNvSpPr>
          <p:nvPr/>
        </p:nvSpPr>
        <p:spPr bwMode="auto">
          <a:xfrm>
            <a:off x="8157484" y="2901896"/>
            <a:ext cx="17145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8" name="Freeform 1298"/>
          <p:cNvSpPr>
            <a:spLocks noChangeAspect="1"/>
          </p:cNvSpPr>
          <p:nvPr/>
        </p:nvSpPr>
        <p:spPr bwMode="auto">
          <a:xfrm>
            <a:off x="8103509" y="2725684"/>
            <a:ext cx="220027"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9" name="Freeform 1302"/>
          <p:cNvSpPr>
            <a:spLocks noChangeAspect="1"/>
          </p:cNvSpPr>
          <p:nvPr/>
        </p:nvSpPr>
        <p:spPr bwMode="auto">
          <a:xfrm>
            <a:off x="7873322" y="3455934"/>
            <a:ext cx="98586" cy="0"/>
          </a:xfrm>
          <a:custGeom>
            <a:avLst/>
            <a:gdLst>
              <a:gd name="T0" fmla="*/ 69 w 69"/>
              <a:gd name="T1" fmla="*/ 0 w 69"/>
              <a:gd name="T2" fmla="*/ 69 w 69"/>
            </a:gdLst>
            <a:ahLst/>
            <a:cxnLst>
              <a:cxn ang="0">
                <a:pos x="T0" y="0"/>
              </a:cxn>
              <a:cxn ang="0">
                <a:pos x="T1" y="0"/>
              </a:cxn>
              <a:cxn ang="0">
                <a:pos x="T2" y="0"/>
              </a:cxn>
            </a:cxnLst>
            <a:rect l="0" t="0" r="r" b="b"/>
            <a:pathLst>
              <a:path w="69">
                <a:moveTo>
                  <a:pt x="69" y="0"/>
                </a:moveTo>
                <a:lnTo>
                  <a:pt x="0" y="0"/>
                </a:lnTo>
                <a:lnTo>
                  <a:pt x="6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0" name="Freeform 1304"/>
          <p:cNvSpPr>
            <a:spLocks noChangeAspect="1"/>
          </p:cNvSpPr>
          <p:nvPr/>
        </p:nvSpPr>
        <p:spPr bwMode="auto">
          <a:xfrm>
            <a:off x="7792359" y="3686121"/>
            <a:ext cx="17145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1" name="Rectangle 1344"/>
          <p:cNvSpPr>
            <a:spLocks noChangeAspect="1" noChangeArrowheads="1"/>
          </p:cNvSpPr>
          <p:nvPr/>
        </p:nvSpPr>
        <p:spPr bwMode="auto">
          <a:xfrm>
            <a:off x="7362144" y="3845718"/>
            <a:ext cx="171681" cy="13849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bg1"/>
                </a:solidFill>
              </a:rPr>
              <a:t>Va.</a:t>
            </a:r>
            <a:endParaRPr lang="en-US" altLang="en-US" dirty="0">
              <a:solidFill>
                <a:schemeClr val="bg1"/>
              </a:solidFill>
            </a:endParaRPr>
          </a:p>
        </p:txBody>
      </p:sp>
      <p:sp>
        <p:nvSpPr>
          <p:cNvPr id="592" name="Rectangle 1371"/>
          <p:cNvSpPr>
            <a:spLocks noChangeAspect="1" noChangeArrowheads="1"/>
          </p:cNvSpPr>
          <p:nvPr/>
        </p:nvSpPr>
        <p:spPr bwMode="auto">
          <a:xfrm>
            <a:off x="7432677" y="3413666"/>
            <a:ext cx="199092"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Md.</a:t>
            </a:r>
            <a:endParaRPr lang="en-US" altLang="en-US" dirty="0">
              <a:solidFill>
                <a:schemeClr val="tx2"/>
              </a:solidFill>
            </a:endParaRPr>
          </a:p>
        </p:txBody>
      </p:sp>
      <p:sp>
        <p:nvSpPr>
          <p:cNvPr id="593" name="Rectangle 1373"/>
          <p:cNvSpPr>
            <a:spLocks noChangeAspect="1" noChangeArrowheads="1"/>
          </p:cNvSpPr>
          <p:nvPr/>
        </p:nvSpPr>
        <p:spPr bwMode="auto">
          <a:xfrm>
            <a:off x="7432677" y="3213290"/>
            <a:ext cx="210636"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N.J.</a:t>
            </a:r>
            <a:endParaRPr lang="en-US" altLang="en-US" dirty="0">
              <a:solidFill>
                <a:schemeClr val="tx2"/>
              </a:solidFill>
            </a:endParaRPr>
          </a:p>
        </p:txBody>
      </p:sp>
      <p:sp>
        <p:nvSpPr>
          <p:cNvPr id="594" name="Rectangle 1375"/>
          <p:cNvSpPr>
            <a:spLocks noChangeAspect="1" noChangeArrowheads="1"/>
          </p:cNvSpPr>
          <p:nvPr/>
        </p:nvSpPr>
        <p:spPr bwMode="auto">
          <a:xfrm>
            <a:off x="7792359" y="2788092"/>
            <a:ext cx="318836"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Mass.</a:t>
            </a:r>
            <a:endParaRPr lang="en-US" altLang="en-US" dirty="0">
              <a:solidFill>
                <a:schemeClr val="tx2"/>
              </a:solidFill>
            </a:endParaRPr>
          </a:p>
        </p:txBody>
      </p:sp>
      <p:sp>
        <p:nvSpPr>
          <p:cNvPr id="595" name="Rectangle 1387"/>
          <p:cNvSpPr>
            <a:spLocks noChangeAspect="1" noChangeArrowheads="1"/>
          </p:cNvSpPr>
          <p:nvPr/>
        </p:nvSpPr>
        <p:spPr bwMode="auto">
          <a:xfrm>
            <a:off x="7792359" y="2967193"/>
            <a:ext cx="178894"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R.I.</a:t>
            </a:r>
            <a:endParaRPr lang="en-US" altLang="en-US" dirty="0">
              <a:solidFill>
                <a:schemeClr val="tx2"/>
              </a:solidFill>
            </a:endParaRPr>
          </a:p>
        </p:txBody>
      </p:sp>
      <p:sp>
        <p:nvSpPr>
          <p:cNvPr id="596" name="Rectangle 1408"/>
          <p:cNvSpPr>
            <a:spLocks noChangeAspect="1" noChangeArrowheads="1"/>
          </p:cNvSpPr>
          <p:nvPr/>
        </p:nvSpPr>
        <p:spPr bwMode="auto">
          <a:xfrm>
            <a:off x="7792359" y="2608991"/>
            <a:ext cx="230831"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N.H.</a:t>
            </a:r>
            <a:endParaRPr lang="en-US" altLang="en-US" dirty="0">
              <a:solidFill>
                <a:schemeClr val="tx2"/>
              </a:solidFill>
            </a:endParaRPr>
          </a:p>
        </p:txBody>
      </p:sp>
      <p:sp>
        <p:nvSpPr>
          <p:cNvPr id="597" name="Rectangle 1410"/>
          <p:cNvSpPr>
            <a:spLocks noChangeAspect="1" noChangeArrowheads="1"/>
          </p:cNvSpPr>
          <p:nvPr/>
        </p:nvSpPr>
        <p:spPr bwMode="auto">
          <a:xfrm>
            <a:off x="1323169" y="5061182"/>
            <a:ext cx="410369" cy="15388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bg1"/>
                </a:solidFill>
              </a:rPr>
              <a:t>Alaska</a:t>
            </a:r>
            <a:endParaRPr lang="en-US" altLang="en-US" dirty="0">
              <a:solidFill>
                <a:schemeClr val="bg1"/>
              </a:solidFill>
            </a:endParaRPr>
          </a:p>
        </p:txBody>
      </p:sp>
      <p:sp>
        <p:nvSpPr>
          <p:cNvPr id="598" name="Rectangle 1412"/>
          <p:cNvSpPr>
            <a:spLocks noChangeAspect="1" noChangeArrowheads="1"/>
          </p:cNvSpPr>
          <p:nvPr/>
        </p:nvSpPr>
        <p:spPr bwMode="auto">
          <a:xfrm>
            <a:off x="2823764" y="5694120"/>
            <a:ext cx="363559" cy="13849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Hawaii</a:t>
            </a:r>
            <a:endParaRPr lang="en-US" altLang="en-US" dirty="0">
              <a:solidFill>
                <a:schemeClr val="tx2"/>
              </a:solidFill>
            </a:endParaRPr>
          </a:p>
        </p:txBody>
      </p:sp>
      <p:sp>
        <p:nvSpPr>
          <p:cNvPr id="599" name="Rectangle 1418"/>
          <p:cNvSpPr>
            <a:spLocks noChangeAspect="1" noChangeArrowheads="1"/>
          </p:cNvSpPr>
          <p:nvPr/>
        </p:nvSpPr>
        <p:spPr bwMode="auto">
          <a:xfrm>
            <a:off x="5013050" y="3830678"/>
            <a:ext cx="221214" cy="15388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rgbClr val="5A5A5A"/>
                </a:solidFill>
              </a:rPr>
              <a:t>Mo.</a:t>
            </a:r>
            <a:endParaRPr lang="en-US" altLang="en-US" dirty="0">
              <a:solidFill>
                <a:srgbClr val="5A5A5A"/>
              </a:solidFill>
            </a:endParaRPr>
          </a:p>
        </p:txBody>
      </p:sp>
      <p:sp>
        <p:nvSpPr>
          <p:cNvPr id="600" name="Rectangle 1428"/>
          <p:cNvSpPr>
            <a:spLocks noChangeAspect="1" noChangeArrowheads="1"/>
          </p:cNvSpPr>
          <p:nvPr/>
        </p:nvSpPr>
        <p:spPr bwMode="auto">
          <a:xfrm>
            <a:off x="6663869" y="5318718"/>
            <a:ext cx="219612" cy="15388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rgbClr val="5A5A5A"/>
                </a:solidFill>
              </a:rPr>
              <a:t>Fla.</a:t>
            </a:r>
            <a:endParaRPr lang="en-US" altLang="en-US" dirty="0">
              <a:solidFill>
                <a:srgbClr val="5A5A5A"/>
              </a:solidFill>
            </a:endParaRPr>
          </a:p>
        </p:txBody>
      </p:sp>
      <p:sp>
        <p:nvSpPr>
          <p:cNvPr id="601" name="Rectangle 1434"/>
          <p:cNvSpPr>
            <a:spLocks noChangeAspect="1" noChangeArrowheads="1"/>
          </p:cNvSpPr>
          <p:nvPr/>
        </p:nvSpPr>
        <p:spPr bwMode="auto">
          <a:xfrm>
            <a:off x="7432677" y="3614042"/>
            <a:ext cx="210636" cy="13849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Del.</a:t>
            </a:r>
            <a:endParaRPr lang="en-US" altLang="en-US" dirty="0">
              <a:solidFill>
                <a:schemeClr val="tx2"/>
              </a:solidFill>
            </a:endParaRPr>
          </a:p>
        </p:txBody>
      </p:sp>
      <p:sp>
        <p:nvSpPr>
          <p:cNvPr id="602" name="Rectangle 1443"/>
          <p:cNvSpPr>
            <a:spLocks noChangeAspect="1" noChangeArrowheads="1"/>
          </p:cNvSpPr>
          <p:nvPr/>
        </p:nvSpPr>
        <p:spPr bwMode="auto">
          <a:xfrm>
            <a:off x="7792359" y="3146294"/>
            <a:ext cx="327493" cy="138498"/>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a:solidFill>
                  <a:schemeClr val="tx2"/>
                </a:solidFill>
              </a:rPr>
              <a:t>Conn.</a:t>
            </a:r>
            <a:endParaRPr lang="en-US" altLang="en-US" dirty="0">
              <a:solidFill>
                <a:schemeClr val="tx2"/>
              </a:solidFill>
            </a:endParaRPr>
          </a:p>
        </p:txBody>
      </p:sp>
      <p:sp>
        <p:nvSpPr>
          <p:cNvPr id="603" name="Rectangle 602"/>
          <p:cNvSpPr/>
          <p:nvPr/>
        </p:nvSpPr>
        <p:spPr>
          <a:xfrm>
            <a:off x="483976" y="1251566"/>
            <a:ext cx="182880" cy="88710"/>
          </a:xfrm>
          <a:prstGeom prst="rect">
            <a:avLst/>
          </a:prstGeom>
          <a:solidFill>
            <a:srgbClr val="1941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sp>
        <p:nvSpPr>
          <p:cNvPr id="604" name="Rectangle 603"/>
          <p:cNvSpPr/>
          <p:nvPr/>
        </p:nvSpPr>
        <p:spPr>
          <a:xfrm>
            <a:off x="483976" y="1415339"/>
            <a:ext cx="182880" cy="88710"/>
          </a:xfrm>
          <a:prstGeom prst="rect">
            <a:avLst/>
          </a:prstGeom>
          <a:solidFill>
            <a:srgbClr val="3296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sp>
        <p:nvSpPr>
          <p:cNvPr id="606" name="Rectangle 605"/>
          <p:cNvSpPr/>
          <p:nvPr/>
        </p:nvSpPr>
        <p:spPr>
          <a:xfrm>
            <a:off x="4842334" y="1240680"/>
            <a:ext cx="182880" cy="887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sp>
        <p:nvSpPr>
          <p:cNvPr id="607" name="Rectangle 606"/>
          <p:cNvSpPr/>
          <p:nvPr/>
        </p:nvSpPr>
        <p:spPr>
          <a:xfrm>
            <a:off x="4842334" y="1404453"/>
            <a:ext cx="182880" cy="88710"/>
          </a:xfrm>
          <a:prstGeom prst="rect">
            <a:avLst/>
          </a:prstGeom>
          <a:solidFill>
            <a:srgbClr val="E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cxnSp>
        <p:nvCxnSpPr>
          <p:cNvPr id="608" name="Straight Connector 607"/>
          <p:cNvCxnSpPr/>
          <p:nvPr/>
        </p:nvCxnSpPr>
        <p:spPr>
          <a:xfrm>
            <a:off x="7484425" y="2682481"/>
            <a:ext cx="294688" cy="360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7475451" y="2857341"/>
            <a:ext cx="294688" cy="360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7558515" y="2941096"/>
            <a:ext cx="211624" cy="9534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7385628" y="2976712"/>
            <a:ext cx="364481" cy="23365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7242537" y="3286382"/>
            <a:ext cx="147344" cy="18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7194608" y="3520867"/>
            <a:ext cx="186260" cy="16242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7008348" y="3446860"/>
            <a:ext cx="372520" cy="4036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2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94"/>
            <a:ext cx="7839456" cy="487362"/>
          </a:xfrm>
        </p:spPr>
        <p:txBody>
          <a:bodyPr/>
          <a:lstStyle/>
          <a:p>
            <a:r>
              <a:rPr lang="en-US" sz="2800" dirty="0"/>
              <a:t>Governors’ Races: 2020</a:t>
            </a:r>
          </a:p>
        </p:txBody>
      </p:sp>
      <p:sp>
        <p:nvSpPr>
          <p:cNvPr id="4" name="TextBox 3"/>
          <p:cNvSpPr txBox="1"/>
          <p:nvPr/>
        </p:nvSpPr>
        <p:spPr>
          <a:xfrm>
            <a:off x="369886" y="6324600"/>
            <a:ext cx="3948113" cy="228600"/>
          </a:xfrm>
          <a:prstGeom prst="rect">
            <a:avLst/>
          </a:prstGeom>
          <a:noFill/>
        </p:spPr>
        <p:txBody>
          <a:bodyPr wrap="square" lIns="0" tIns="45720" rIns="0" bIns="45720" rtlCol="0">
            <a:noAutofit/>
          </a:bodyPr>
          <a:lstStyle/>
          <a:p>
            <a:pPr>
              <a:buClr>
                <a:srgbClr val="FFFFFF"/>
              </a:buClr>
            </a:pPr>
            <a:r>
              <a:rPr lang="en-US" sz="1000" dirty="0">
                <a:solidFill>
                  <a:srgbClr val="000000"/>
                </a:solidFill>
                <a:latin typeface="Arial" pitchFamily="34" charset="0"/>
                <a:cs typeface="Arial" pitchFamily="34" charset="0"/>
              </a:rPr>
              <a:t>Source: Race ratings from </a:t>
            </a:r>
            <a:r>
              <a:rPr lang="en-US" sz="1000" dirty="0">
                <a:solidFill>
                  <a:srgbClr val="000000"/>
                </a:solidFill>
                <a:latin typeface="Arial" pitchFamily="34" charset="0"/>
                <a:cs typeface="Arial" pitchFamily="34" charset="0"/>
                <a:hlinkClick r:id="rId2"/>
              </a:rPr>
              <a:t>Cook Political Report</a:t>
            </a:r>
            <a:r>
              <a:rPr lang="en-US" sz="1000" dirty="0">
                <a:solidFill>
                  <a:srgbClr val="000000"/>
                </a:solidFill>
                <a:latin typeface="Arial" pitchFamily="34" charset="0"/>
                <a:cs typeface="Arial" pitchFamily="34" charset="0"/>
              </a:rPr>
              <a:t>; last updated Dec. 13</a:t>
            </a:r>
          </a:p>
          <a:p>
            <a:pPr>
              <a:buClr>
                <a:srgbClr val="FFFFFF"/>
              </a:buClr>
            </a:pPr>
            <a:endParaRPr lang="en-US" sz="1000" dirty="0">
              <a:solidFill>
                <a:srgbClr val="000000"/>
              </a:solidFill>
              <a:latin typeface="Arial" pitchFamily="34" charset="0"/>
              <a:cs typeface="Arial" pitchFamily="34" charset="0"/>
            </a:endParaRPr>
          </a:p>
        </p:txBody>
      </p:sp>
      <p:sp>
        <p:nvSpPr>
          <p:cNvPr id="1264" name="Freeform 670"/>
          <p:cNvSpPr>
            <a:spLocks/>
          </p:cNvSpPr>
          <p:nvPr/>
        </p:nvSpPr>
        <p:spPr bwMode="auto">
          <a:xfrm>
            <a:off x="696912" y="1806575"/>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65" name="Freeform 671"/>
          <p:cNvSpPr>
            <a:spLocks/>
          </p:cNvSpPr>
          <p:nvPr/>
        </p:nvSpPr>
        <p:spPr bwMode="auto">
          <a:xfrm>
            <a:off x="696912" y="1806575"/>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672"/>
          <p:cNvSpPr>
            <a:spLocks/>
          </p:cNvSpPr>
          <p:nvPr/>
        </p:nvSpPr>
        <p:spPr bwMode="auto">
          <a:xfrm>
            <a:off x="774700" y="227330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673"/>
          <p:cNvSpPr>
            <a:spLocks/>
          </p:cNvSpPr>
          <p:nvPr/>
        </p:nvSpPr>
        <p:spPr bwMode="auto">
          <a:xfrm>
            <a:off x="774700" y="227330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674"/>
          <p:cNvSpPr>
            <a:spLocks/>
          </p:cNvSpPr>
          <p:nvPr/>
        </p:nvSpPr>
        <p:spPr bwMode="auto">
          <a:xfrm>
            <a:off x="774700" y="2276475"/>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675"/>
          <p:cNvSpPr>
            <a:spLocks/>
          </p:cNvSpPr>
          <p:nvPr/>
        </p:nvSpPr>
        <p:spPr bwMode="auto">
          <a:xfrm>
            <a:off x="774700" y="2276475"/>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676"/>
          <p:cNvSpPr>
            <a:spLocks/>
          </p:cNvSpPr>
          <p:nvPr/>
        </p:nvSpPr>
        <p:spPr bwMode="auto">
          <a:xfrm>
            <a:off x="1116012" y="2665413"/>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677"/>
          <p:cNvSpPr>
            <a:spLocks/>
          </p:cNvSpPr>
          <p:nvPr/>
        </p:nvSpPr>
        <p:spPr bwMode="auto">
          <a:xfrm>
            <a:off x="1116012" y="2665413"/>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678"/>
          <p:cNvSpPr>
            <a:spLocks/>
          </p:cNvSpPr>
          <p:nvPr/>
        </p:nvSpPr>
        <p:spPr bwMode="auto">
          <a:xfrm>
            <a:off x="1600200" y="3714750"/>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73" name="Freeform 679"/>
          <p:cNvSpPr>
            <a:spLocks/>
          </p:cNvSpPr>
          <p:nvPr/>
        </p:nvSpPr>
        <p:spPr bwMode="auto">
          <a:xfrm>
            <a:off x="1600200" y="3714750"/>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680"/>
          <p:cNvSpPr>
            <a:spLocks/>
          </p:cNvSpPr>
          <p:nvPr/>
        </p:nvSpPr>
        <p:spPr bwMode="auto">
          <a:xfrm>
            <a:off x="1627187" y="1530350"/>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75" name="Freeform 681"/>
          <p:cNvSpPr>
            <a:spLocks/>
          </p:cNvSpPr>
          <p:nvPr/>
        </p:nvSpPr>
        <p:spPr bwMode="auto">
          <a:xfrm>
            <a:off x="1627187" y="1530350"/>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682"/>
          <p:cNvSpPr>
            <a:spLocks/>
          </p:cNvSpPr>
          <p:nvPr/>
        </p:nvSpPr>
        <p:spPr bwMode="auto">
          <a:xfrm>
            <a:off x="1852612" y="2828925"/>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7" name="Freeform 683"/>
          <p:cNvSpPr>
            <a:spLocks/>
          </p:cNvSpPr>
          <p:nvPr/>
        </p:nvSpPr>
        <p:spPr bwMode="auto">
          <a:xfrm>
            <a:off x="1852612" y="2828925"/>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684"/>
          <p:cNvSpPr>
            <a:spLocks/>
          </p:cNvSpPr>
          <p:nvPr/>
        </p:nvSpPr>
        <p:spPr bwMode="auto">
          <a:xfrm>
            <a:off x="1960562" y="1554163"/>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279" name="Freeform 685"/>
          <p:cNvSpPr>
            <a:spLocks/>
          </p:cNvSpPr>
          <p:nvPr/>
        </p:nvSpPr>
        <p:spPr bwMode="auto">
          <a:xfrm>
            <a:off x="1960562" y="1554163"/>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Freeform 686"/>
          <p:cNvSpPr>
            <a:spLocks/>
          </p:cNvSpPr>
          <p:nvPr/>
        </p:nvSpPr>
        <p:spPr bwMode="auto">
          <a:xfrm>
            <a:off x="2373312" y="2362200"/>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81" name="Freeform 687"/>
          <p:cNvSpPr>
            <a:spLocks/>
          </p:cNvSpPr>
          <p:nvPr/>
        </p:nvSpPr>
        <p:spPr bwMode="auto">
          <a:xfrm>
            <a:off x="2373312" y="2362200"/>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Freeform 688"/>
          <p:cNvSpPr>
            <a:spLocks/>
          </p:cNvSpPr>
          <p:nvPr/>
        </p:nvSpPr>
        <p:spPr bwMode="auto">
          <a:xfrm>
            <a:off x="2424112" y="3819525"/>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83" name="Freeform 689"/>
          <p:cNvSpPr>
            <a:spLocks/>
          </p:cNvSpPr>
          <p:nvPr/>
        </p:nvSpPr>
        <p:spPr bwMode="auto">
          <a:xfrm>
            <a:off x="2424112" y="3819525"/>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Freeform 690"/>
          <p:cNvSpPr>
            <a:spLocks/>
          </p:cNvSpPr>
          <p:nvPr/>
        </p:nvSpPr>
        <p:spPr bwMode="auto">
          <a:xfrm>
            <a:off x="2552700" y="3105150"/>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85" name="Freeform 691"/>
          <p:cNvSpPr>
            <a:spLocks/>
          </p:cNvSpPr>
          <p:nvPr/>
        </p:nvSpPr>
        <p:spPr bwMode="auto">
          <a:xfrm>
            <a:off x="2552700" y="3105150"/>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Freeform 692"/>
          <p:cNvSpPr>
            <a:spLocks/>
          </p:cNvSpPr>
          <p:nvPr/>
        </p:nvSpPr>
        <p:spPr bwMode="auto">
          <a:xfrm>
            <a:off x="3309937" y="2811463"/>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87" name="Freeform 693"/>
          <p:cNvSpPr>
            <a:spLocks/>
          </p:cNvSpPr>
          <p:nvPr/>
        </p:nvSpPr>
        <p:spPr bwMode="auto">
          <a:xfrm>
            <a:off x="3309937" y="2811463"/>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Freeform 694"/>
          <p:cNvSpPr>
            <a:spLocks/>
          </p:cNvSpPr>
          <p:nvPr/>
        </p:nvSpPr>
        <p:spPr bwMode="auto">
          <a:xfrm>
            <a:off x="3333750" y="2287588"/>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89" name="Freeform 695"/>
          <p:cNvSpPr>
            <a:spLocks/>
          </p:cNvSpPr>
          <p:nvPr/>
        </p:nvSpPr>
        <p:spPr bwMode="auto">
          <a:xfrm>
            <a:off x="3333750" y="2287588"/>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Freeform 696"/>
          <p:cNvSpPr>
            <a:spLocks/>
          </p:cNvSpPr>
          <p:nvPr/>
        </p:nvSpPr>
        <p:spPr bwMode="auto">
          <a:xfrm>
            <a:off x="3373437" y="1746250"/>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91" name="Freeform 697"/>
          <p:cNvSpPr>
            <a:spLocks/>
          </p:cNvSpPr>
          <p:nvPr/>
        </p:nvSpPr>
        <p:spPr bwMode="auto">
          <a:xfrm>
            <a:off x="3373437" y="1746250"/>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Freeform 698"/>
          <p:cNvSpPr>
            <a:spLocks/>
          </p:cNvSpPr>
          <p:nvPr/>
        </p:nvSpPr>
        <p:spPr bwMode="auto">
          <a:xfrm>
            <a:off x="3397250" y="3900488"/>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93" name="Freeform 699"/>
          <p:cNvSpPr>
            <a:spLocks/>
          </p:cNvSpPr>
          <p:nvPr/>
        </p:nvSpPr>
        <p:spPr bwMode="auto">
          <a:xfrm>
            <a:off x="3397250" y="3900488"/>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Freeform 700"/>
          <p:cNvSpPr>
            <a:spLocks/>
          </p:cNvSpPr>
          <p:nvPr/>
        </p:nvSpPr>
        <p:spPr bwMode="auto">
          <a:xfrm>
            <a:off x="3540125" y="3365500"/>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295" name="Freeform 701"/>
          <p:cNvSpPr>
            <a:spLocks/>
          </p:cNvSpPr>
          <p:nvPr/>
        </p:nvSpPr>
        <p:spPr bwMode="auto">
          <a:xfrm>
            <a:off x="3540125" y="3365500"/>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Freeform 702"/>
          <p:cNvSpPr>
            <a:spLocks/>
          </p:cNvSpPr>
          <p:nvPr/>
        </p:nvSpPr>
        <p:spPr bwMode="auto">
          <a:xfrm>
            <a:off x="6091237" y="5103813"/>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703"/>
          <p:cNvSpPr>
            <a:spLocks/>
          </p:cNvSpPr>
          <p:nvPr/>
        </p:nvSpPr>
        <p:spPr bwMode="auto">
          <a:xfrm>
            <a:off x="6091237" y="5103813"/>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Freeform 704"/>
          <p:cNvSpPr>
            <a:spLocks/>
          </p:cNvSpPr>
          <p:nvPr/>
        </p:nvSpPr>
        <p:spPr bwMode="auto">
          <a:xfrm>
            <a:off x="7308850" y="2754313"/>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705"/>
          <p:cNvSpPr>
            <a:spLocks/>
          </p:cNvSpPr>
          <p:nvPr/>
        </p:nvSpPr>
        <p:spPr bwMode="auto">
          <a:xfrm>
            <a:off x="7308850" y="2754313"/>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Freeform 706"/>
          <p:cNvSpPr>
            <a:spLocks/>
          </p:cNvSpPr>
          <p:nvPr/>
        </p:nvSpPr>
        <p:spPr bwMode="auto">
          <a:xfrm>
            <a:off x="7326312" y="3068638"/>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707"/>
          <p:cNvSpPr>
            <a:spLocks/>
          </p:cNvSpPr>
          <p:nvPr/>
        </p:nvSpPr>
        <p:spPr bwMode="auto">
          <a:xfrm>
            <a:off x="7326312" y="3068638"/>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Freeform 708"/>
          <p:cNvSpPr>
            <a:spLocks/>
          </p:cNvSpPr>
          <p:nvPr/>
        </p:nvSpPr>
        <p:spPr bwMode="auto">
          <a:xfrm>
            <a:off x="4219575" y="1709738"/>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03" name="Freeform 709"/>
          <p:cNvSpPr>
            <a:spLocks/>
          </p:cNvSpPr>
          <p:nvPr/>
        </p:nvSpPr>
        <p:spPr bwMode="auto">
          <a:xfrm>
            <a:off x="4219575" y="1709738"/>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Freeform 710"/>
          <p:cNvSpPr>
            <a:spLocks/>
          </p:cNvSpPr>
          <p:nvPr/>
        </p:nvSpPr>
        <p:spPr bwMode="auto">
          <a:xfrm>
            <a:off x="4297362" y="2733675"/>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05" name="Freeform 711"/>
          <p:cNvSpPr>
            <a:spLocks/>
          </p:cNvSpPr>
          <p:nvPr/>
        </p:nvSpPr>
        <p:spPr bwMode="auto">
          <a:xfrm>
            <a:off x="4297362" y="2733675"/>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Freeform 712"/>
          <p:cNvSpPr>
            <a:spLocks/>
          </p:cNvSpPr>
          <p:nvPr/>
        </p:nvSpPr>
        <p:spPr bwMode="auto">
          <a:xfrm>
            <a:off x="4414837" y="3254375"/>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07" name="Freeform 713"/>
          <p:cNvSpPr>
            <a:spLocks/>
          </p:cNvSpPr>
          <p:nvPr/>
        </p:nvSpPr>
        <p:spPr bwMode="auto">
          <a:xfrm>
            <a:off x="4414837" y="3254375"/>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Freeform 714"/>
          <p:cNvSpPr>
            <a:spLocks/>
          </p:cNvSpPr>
          <p:nvPr/>
        </p:nvSpPr>
        <p:spPr bwMode="auto">
          <a:xfrm>
            <a:off x="4587875" y="3981450"/>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09" name="Freeform 715"/>
          <p:cNvSpPr>
            <a:spLocks/>
          </p:cNvSpPr>
          <p:nvPr/>
        </p:nvSpPr>
        <p:spPr bwMode="auto">
          <a:xfrm>
            <a:off x="4587875" y="3981450"/>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Freeform 716"/>
          <p:cNvSpPr>
            <a:spLocks/>
          </p:cNvSpPr>
          <p:nvPr/>
        </p:nvSpPr>
        <p:spPr bwMode="auto">
          <a:xfrm>
            <a:off x="4989512" y="2878138"/>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11" name="Freeform 717"/>
          <p:cNvSpPr>
            <a:spLocks/>
          </p:cNvSpPr>
          <p:nvPr/>
        </p:nvSpPr>
        <p:spPr bwMode="auto">
          <a:xfrm>
            <a:off x="4989512" y="2878138"/>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path>
            </a:pathLst>
          </a:custGeom>
          <a:solidFill>
            <a:srgbClr val="CCCCCC"/>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718"/>
          <p:cNvSpPr>
            <a:spLocks/>
          </p:cNvSpPr>
          <p:nvPr/>
        </p:nvSpPr>
        <p:spPr bwMode="auto">
          <a:xfrm>
            <a:off x="5216525" y="3822700"/>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13" name="Freeform 719"/>
          <p:cNvSpPr>
            <a:spLocks/>
          </p:cNvSpPr>
          <p:nvPr/>
        </p:nvSpPr>
        <p:spPr bwMode="auto">
          <a:xfrm>
            <a:off x="5216525" y="3822700"/>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Freeform 720"/>
          <p:cNvSpPr>
            <a:spLocks/>
          </p:cNvSpPr>
          <p:nvPr/>
        </p:nvSpPr>
        <p:spPr bwMode="auto">
          <a:xfrm>
            <a:off x="5303837" y="3963988"/>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721"/>
          <p:cNvSpPr>
            <a:spLocks/>
          </p:cNvSpPr>
          <p:nvPr/>
        </p:nvSpPr>
        <p:spPr bwMode="auto">
          <a:xfrm>
            <a:off x="5303837" y="3963988"/>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Freeform 722"/>
          <p:cNvSpPr>
            <a:spLocks/>
          </p:cNvSpPr>
          <p:nvPr/>
        </p:nvSpPr>
        <p:spPr bwMode="auto">
          <a:xfrm>
            <a:off x="5324475" y="3433763"/>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17" name="Freeform 723"/>
          <p:cNvSpPr>
            <a:spLocks/>
          </p:cNvSpPr>
          <p:nvPr/>
        </p:nvSpPr>
        <p:spPr bwMode="auto">
          <a:xfrm>
            <a:off x="5324475" y="3433763"/>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724"/>
          <p:cNvSpPr>
            <a:spLocks/>
          </p:cNvSpPr>
          <p:nvPr/>
        </p:nvSpPr>
        <p:spPr bwMode="auto">
          <a:xfrm>
            <a:off x="5489575" y="2967038"/>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19" name="Freeform 725"/>
          <p:cNvSpPr>
            <a:spLocks/>
          </p:cNvSpPr>
          <p:nvPr/>
        </p:nvSpPr>
        <p:spPr bwMode="auto">
          <a:xfrm>
            <a:off x="5489575" y="2967038"/>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726"/>
          <p:cNvSpPr>
            <a:spLocks/>
          </p:cNvSpPr>
          <p:nvPr/>
        </p:nvSpPr>
        <p:spPr bwMode="auto">
          <a:xfrm>
            <a:off x="5524500" y="4187825"/>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21" name="Freeform 727"/>
          <p:cNvSpPr>
            <a:spLocks/>
          </p:cNvSpPr>
          <p:nvPr/>
        </p:nvSpPr>
        <p:spPr bwMode="auto">
          <a:xfrm>
            <a:off x="5524500" y="4187825"/>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728"/>
          <p:cNvSpPr>
            <a:spLocks/>
          </p:cNvSpPr>
          <p:nvPr/>
        </p:nvSpPr>
        <p:spPr bwMode="auto">
          <a:xfrm>
            <a:off x="6619875" y="5618163"/>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729"/>
          <p:cNvSpPr>
            <a:spLocks/>
          </p:cNvSpPr>
          <p:nvPr/>
        </p:nvSpPr>
        <p:spPr bwMode="auto">
          <a:xfrm>
            <a:off x="6619875" y="5618163"/>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730"/>
          <p:cNvSpPr>
            <a:spLocks/>
          </p:cNvSpPr>
          <p:nvPr/>
        </p:nvSpPr>
        <p:spPr bwMode="auto">
          <a:xfrm>
            <a:off x="6734175" y="5948363"/>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731"/>
          <p:cNvSpPr>
            <a:spLocks/>
          </p:cNvSpPr>
          <p:nvPr/>
        </p:nvSpPr>
        <p:spPr bwMode="auto">
          <a:xfrm>
            <a:off x="6734175" y="5948363"/>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732"/>
          <p:cNvSpPr>
            <a:spLocks/>
          </p:cNvSpPr>
          <p:nvPr/>
        </p:nvSpPr>
        <p:spPr bwMode="auto">
          <a:xfrm>
            <a:off x="6751637" y="5942013"/>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733"/>
          <p:cNvSpPr>
            <a:spLocks/>
          </p:cNvSpPr>
          <p:nvPr/>
        </p:nvSpPr>
        <p:spPr bwMode="auto">
          <a:xfrm>
            <a:off x="6751637" y="5942013"/>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734"/>
          <p:cNvSpPr>
            <a:spLocks/>
          </p:cNvSpPr>
          <p:nvPr/>
        </p:nvSpPr>
        <p:spPr bwMode="auto">
          <a:xfrm>
            <a:off x="6764337" y="5929313"/>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735"/>
          <p:cNvSpPr>
            <a:spLocks/>
          </p:cNvSpPr>
          <p:nvPr/>
        </p:nvSpPr>
        <p:spPr bwMode="auto">
          <a:xfrm>
            <a:off x="6764337" y="5929313"/>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736"/>
          <p:cNvSpPr>
            <a:spLocks/>
          </p:cNvSpPr>
          <p:nvPr/>
        </p:nvSpPr>
        <p:spPr bwMode="auto">
          <a:xfrm>
            <a:off x="6778625" y="5921375"/>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737"/>
          <p:cNvSpPr>
            <a:spLocks/>
          </p:cNvSpPr>
          <p:nvPr/>
        </p:nvSpPr>
        <p:spPr bwMode="auto">
          <a:xfrm>
            <a:off x="6778625" y="5921375"/>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738"/>
          <p:cNvSpPr>
            <a:spLocks/>
          </p:cNvSpPr>
          <p:nvPr/>
        </p:nvSpPr>
        <p:spPr bwMode="auto">
          <a:xfrm>
            <a:off x="6794500" y="5908675"/>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739"/>
          <p:cNvSpPr>
            <a:spLocks/>
          </p:cNvSpPr>
          <p:nvPr/>
        </p:nvSpPr>
        <p:spPr bwMode="auto">
          <a:xfrm>
            <a:off x="6794500" y="5908675"/>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740"/>
          <p:cNvSpPr>
            <a:spLocks/>
          </p:cNvSpPr>
          <p:nvPr/>
        </p:nvSpPr>
        <p:spPr bwMode="auto">
          <a:xfrm>
            <a:off x="6859587" y="5891213"/>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741"/>
          <p:cNvSpPr>
            <a:spLocks/>
          </p:cNvSpPr>
          <p:nvPr/>
        </p:nvSpPr>
        <p:spPr bwMode="auto">
          <a:xfrm>
            <a:off x="6859587" y="5891213"/>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742"/>
          <p:cNvSpPr>
            <a:spLocks/>
          </p:cNvSpPr>
          <p:nvPr/>
        </p:nvSpPr>
        <p:spPr bwMode="auto">
          <a:xfrm>
            <a:off x="6883400" y="5878513"/>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743"/>
          <p:cNvSpPr>
            <a:spLocks/>
          </p:cNvSpPr>
          <p:nvPr/>
        </p:nvSpPr>
        <p:spPr bwMode="auto">
          <a:xfrm>
            <a:off x="6883400" y="5878513"/>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744"/>
          <p:cNvSpPr>
            <a:spLocks/>
          </p:cNvSpPr>
          <p:nvPr/>
        </p:nvSpPr>
        <p:spPr bwMode="auto">
          <a:xfrm>
            <a:off x="6899275" y="5864225"/>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745"/>
          <p:cNvSpPr>
            <a:spLocks/>
          </p:cNvSpPr>
          <p:nvPr/>
        </p:nvSpPr>
        <p:spPr bwMode="auto">
          <a:xfrm>
            <a:off x="6899275" y="5864225"/>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746"/>
          <p:cNvSpPr>
            <a:spLocks/>
          </p:cNvSpPr>
          <p:nvPr/>
        </p:nvSpPr>
        <p:spPr bwMode="auto">
          <a:xfrm>
            <a:off x="6919912" y="5773738"/>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747"/>
          <p:cNvSpPr>
            <a:spLocks/>
          </p:cNvSpPr>
          <p:nvPr/>
        </p:nvSpPr>
        <p:spPr bwMode="auto">
          <a:xfrm>
            <a:off x="6919912" y="5773738"/>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748"/>
          <p:cNvSpPr>
            <a:spLocks/>
          </p:cNvSpPr>
          <p:nvPr/>
        </p:nvSpPr>
        <p:spPr bwMode="auto">
          <a:xfrm>
            <a:off x="6967537" y="5746750"/>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749"/>
          <p:cNvSpPr>
            <a:spLocks/>
          </p:cNvSpPr>
          <p:nvPr/>
        </p:nvSpPr>
        <p:spPr bwMode="auto">
          <a:xfrm>
            <a:off x="6967537" y="5746750"/>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750"/>
          <p:cNvSpPr>
            <a:spLocks/>
          </p:cNvSpPr>
          <p:nvPr/>
        </p:nvSpPr>
        <p:spPr bwMode="auto">
          <a:xfrm>
            <a:off x="5680075" y="4852988"/>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751"/>
          <p:cNvSpPr>
            <a:spLocks/>
          </p:cNvSpPr>
          <p:nvPr/>
        </p:nvSpPr>
        <p:spPr bwMode="auto">
          <a:xfrm>
            <a:off x="5680075" y="4852988"/>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752"/>
          <p:cNvSpPr>
            <a:spLocks/>
          </p:cNvSpPr>
          <p:nvPr/>
        </p:nvSpPr>
        <p:spPr bwMode="auto">
          <a:xfrm>
            <a:off x="5740400" y="5022850"/>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53"/>
          <p:cNvSpPr>
            <a:spLocks/>
          </p:cNvSpPr>
          <p:nvPr/>
        </p:nvSpPr>
        <p:spPr bwMode="auto">
          <a:xfrm>
            <a:off x="5740400" y="5022850"/>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54"/>
          <p:cNvSpPr>
            <a:spLocks/>
          </p:cNvSpPr>
          <p:nvPr/>
        </p:nvSpPr>
        <p:spPr bwMode="auto">
          <a:xfrm>
            <a:off x="5862637" y="2841625"/>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55"/>
          <p:cNvSpPr>
            <a:spLocks/>
          </p:cNvSpPr>
          <p:nvPr/>
        </p:nvSpPr>
        <p:spPr bwMode="auto">
          <a:xfrm>
            <a:off x="5862637" y="2841625"/>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56"/>
          <p:cNvSpPr>
            <a:spLocks/>
          </p:cNvSpPr>
          <p:nvPr/>
        </p:nvSpPr>
        <p:spPr bwMode="auto">
          <a:xfrm>
            <a:off x="5895975" y="4140200"/>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51" name="Freeform 757"/>
          <p:cNvSpPr>
            <a:spLocks/>
          </p:cNvSpPr>
          <p:nvPr/>
        </p:nvSpPr>
        <p:spPr bwMode="auto">
          <a:xfrm>
            <a:off x="5895975" y="4140200"/>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8"/>
          <p:cNvSpPr>
            <a:spLocks/>
          </p:cNvSpPr>
          <p:nvPr/>
        </p:nvSpPr>
        <p:spPr bwMode="auto">
          <a:xfrm>
            <a:off x="6240462" y="3081338"/>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53" name="Freeform 759"/>
          <p:cNvSpPr>
            <a:spLocks/>
          </p:cNvSpPr>
          <p:nvPr/>
        </p:nvSpPr>
        <p:spPr bwMode="auto">
          <a:xfrm>
            <a:off x="6240462" y="3081338"/>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60"/>
          <p:cNvSpPr>
            <a:spLocks/>
          </p:cNvSpPr>
          <p:nvPr/>
        </p:nvSpPr>
        <p:spPr bwMode="auto">
          <a:xfrm>
            <a:off x="6230937" y="4068763"/>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55" name="Freeform 761"/>
          <p:cNvSpPr>
            <a:spLocks/>
          </p:cNvSpPr>
          <p:nvPr/>
        </p:nvSpPr>
        <p:spPr bwMode="auto">
          <a:xfrm>
            <a:off x="6230937" y="4068763"/>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62"/>
          <p:cNvSpPr>
            <a:spLocks/>
          </p:cNvSpPr>
          <p:nvPr/>
        </p:nvSpPr>
        <p:spPr bwMode="auto">
          <a:xfrm>
            <a:off x="6413500" y="2706688"/>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763"/>
          <p:cNvSpPr>
            <a:spLocks/>
          </p:cNvSpPr>
          <p:nvPr/>
        </p:nvSpPr>
        <p:spPr bwMode="auto">
          <a:xfrm>
            <a:off x="6413500" y="2706688"/>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764"/>
          <p:cNvSpPr>
            <a:spLocks/>
          </p:cNvSpPr>
          <p:nvPr/>
        </p:nvSpPr>
        <p:spPr bwMode="auto">
          <a:xfrm>
            <a:off x="6565900" y="2611438"/>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765"/>
          <p:cNvSpPr>
            <a:spLocks/>
          </p:cNvSpPr>
          <p:nvPr/>
        </p:nvSpPr>
        <p:spPr bwMode="auto">
          <a:xfrm>
            <a:off x="6565900" y="2611438"/>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766"/>
          <p:cNvSpPr>
            <a:spLocks/>
          </p:cNvSpPr>
          <p:nvPr/>
        </p:nvSpPr>
        <p:spPr bwMode="auto">
          <a:xfrm>
            <a:off x="6575425" y="2628900"/>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767"/>
          <p:cNvSpPr>
            <a:spLocks/>
          </p:cNvSpPr>
          <p:nvPr/>
        </p:nvSpPr>
        <p:spPr bwMode="auto">
          <a:xfrm>
            <a:off x="6575425" y="2628900"/>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768"/>
          <p:cNvSpPr>
            <a:spLocks/>
          </p:cNvSpPr>
          <p:nvPr/>
        </p:nvSpPr>
        <p:spPr bwMode="auto">
          <a:xfrm>
            <a:off x="6964362" y="3284538"/>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769"/>
          <p:cNvSpPr>
            <a:spLocks/>
          </p:cNvSpPr>
          <p:nvPr/>
        </p:nvSpPr>
        <p:spPr bwMode="auto">
          <a:xfrm>
            <a:off x="6964362" y="3284538"/>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770"/>
          <p:cNvSpPr>
            <a:spLocks/>
          </p:cNvSpPr>
          <p:nvPr/>
        </p:nvSpPr>
        <p:spPr bwMode="auto">
          <a:xfrm>
            <a:off x="7116762" y="3089275"/>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5" name="Freeform 771"/>
          <p:cNvSpPr>
            <a:spLocks/>
          </p:cNvSpPr>
          <p:nvPr/>
        </p:nvSpPr>
        <p:spPr bwMode="auto">
          <a:xfrm>
            <a:off x="7116762" y="3089275"/>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772"/>
          <p:cNvSpPr>
            <a:spLocks/>
          </p:cNvSpPr>
          <p:nvPr/>
        </p:nvSpPr>
        <p:spPr bwMode="auto">
          <a:xfrm>
            <a:off x="7150100" y="2797175"/>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773"/>
          <p:cNvSpPr>
            <a:spLocks/>
          </p:cNvSpPr>
          <p:nvPr/>
        </p:nvSpPr>
        <p:spPr bwMode="auto">
          <a:xfrm>
            <a:off x="7150100" y="2797175"/>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path>
            </a:pathLst>
          </a:custGeom>
          <a:solidFill>
            <a:srgbClr val="CCCCCC"/>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75"/>
          <p:cNvSpPr>
            <a:spLocks/>
          </p:cNvSpPr>
          <p:nvPr/>
        </p:nvSpPr>
        <p:spPr bwMode="auto">
          <a:xfrm>
            <a:off x="6135687" y="3240088"/>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6142113" y="3240088"/>
            <a:ext cx="1101725" cy="625475"/>
            <a:chOff x="6135687" y="3240088"/>
            <a:chExt cx="1101725" cy="625475"/>
          </a:xfrm>
          <a:solidFill>
            <a:srgbClr val="CCCCCC"/>
          </a:solidFill>
        </p:grpSpPr>
        <p:sp>
          <p:nvSpPr>
            <p:cNvPr id="1368" name="Freeform 774"/>
            <p:cNvSpPr>
              <a:spLocks/>
            </p:cNvSpPr>
            <p:nvPr/>
          </p:nvSpPr>
          <p:spPr bwMode="auto">
            <a:xfrm>
              <a:off x="6135687" y="3240088"/>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776"/>
            <p:cNvSpPr>
              <a:spLocks/>
            </p:cNvSpPr>
            <p:nvPr/>
          </p:nvSpPr>
          <p:spPr bwMode="auto">
            <a:xfrm>
              <a:off x="7180262" y="3403600"/>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71" name="Freeform 777"/>
          <p:cNvSpPr>
            <a:spLocks/>
          </p:cNvSpPr>
          <p:nvPr/>
        </p:nvSpPr>
        <p:spPr bwMode="auto">
          <a:xfrm>
            <a:off x="7180262" y="3403600"/>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Freeform 778"/>
          <p:cNvSpPr>
            <a:spLocks/>
          </p:cNvSpPr>
          <p:nvPr/>
        </p:nvSpPr>
        <p:spPr bwMode="auto">
          <a:xfrm>
            <a:off x="7200900" y="3676650"/>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779"/>
          <p:cNvSpPr>
            <a:spLocks/>
          </p:cNvSpPr>
          <p:nvPr/>
        </p:nvSpPr>
        <p:spPr bwMode="auto">
          <a:xfrm>
            <a:off x="7200900" y="3676650"/>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Freeform 780"/>
          <p:cNvSpPr>
            <a:spLocks/>
          </p:cNvSpPr>
          <p:nvPr/>
        </p:nvSpPr>
        <p:spPr bwMode="auto">
          <a:xfrm>
            <a:off x="7207250" y="2060575"/>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75" name="Freeform 781"/>
          <p:cNvSpPr>
            <a:spLocks/>
          </p:cNvSpPr>
          <p:nvPr/>
        </p:nvSpPr>
        <p:spPr bwMode="auto">
          <a:xfrm>
            <a:off x="7207250" y="2060575"/>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Freeform 782"/>
          <p:cNvSpPr>
            <a:spLocks/>
          </p:cNvSpPr>
          <p:nvPr/>
        </p:nvSpPr>
        <p:spPr bwMode="auto">
          <a:xfrm>
            <a:off x="7210425" y="3656013"/>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783"/>
          <p:cNvSpPr>
            <a:spLocks/>
          </p:cNvSpPr>
          <p:nvPr/>
        </p:nvSpPr>
        <p:spPr bwMode="auto">
          <a:xfrm>
            <a:off x="7210425" y="3656013"/>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Freeform 784"/>
          <p:cNvSpPr>
            <a:spLocks/>
          </p:cNvSpPr>
          <p:nvPr/>
        </p:nvSpPr>
        <p:spPr bwMode="auto">
          <a:xfrm>
            <a:off x="7245350" y="3349625"/>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785"/>
          <p:cNvSpPr>
            <a:spLocks/>
          </p:cNvSpPr>
          <p:nvPr/>
        </p:nvSpPr>
        <p:spPr bwMode="auto">
          <a:xfrm>
            <a:off x="7245350" y="3349625"/>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Freeform 786"/>
          <p:cNvSpPr>
            <a:spLocks/>
          </p:cNvSpPr>
          <p:nvPr/>
        </p:nvSpPr>
        <p:spPr bwMode="auto">
          <a:xfrm>
            <a:off x="6623050" y="3119438"/>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787"/>
          <p:cNvSpPr>
            <a:spLocks/>
          </p:cNvSpPr>
          <p:nvPr/>
        </p:nvSpPr>
        <p:spPr bwMode="auto">
          <a:xfrm>
            <a:off x="6623050" y="3119438"/>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Freeform 788"/>
          <p:cNvSpPr>
            <a:spLocks/>
          </p:cNvSpPr>
          <p:nvPr/>
        </p:nvSpPr>
        <p:spPr bwMode="auto">
          <a:xfrm>
            <a:off x="7245350" y="3395663"/>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789"/>
          <p:cNvSpPr>
            <a:spLocks/>
          </p:cNvSpPr>
          <p:nvPr/>
        </p:nvSpPr>
        <p:spPr bwMode="auto">
          <a:xfrm>
            <a:off x="7245350" y="3395663"/>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Freeform 790"/>
          <p:cNvSpPr>
            <a:spLocks/>
          </p:cNvSpPr>
          <p:nvPr/>
        </p:nvSpPr>
        <p:spPr bwMode="auto">
          <a:xfrm>
            <a:off x="7254875" y="3349625"/>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791"/>
          <p:cNvSpPr>
            <a:spLocks/>
          </p:cNvSpPr>
          <p:nvPr/>
        </p:nvSpPr>
        <p:spPr bwMode="auto">
          <a:xfrm>
            <a:off x="7254875" y="3349625"/>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Freeform 792"/>
          <p:cNvSpPr>
            <a:spLocks/>
          </p:cNvSpPr>
          <p:nvPr/>
        </p:nvSpPr>
        <p:spPr bwMode="auto">
          <a:xfrm>
            <a:off x="7261225" y="3317875"/>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793"/>
          <p:cNvSpPr>
            <a:spLocks/>
          </p:cNvSpPr>
          <p:nvPr/>
        </p:nvSpPr>
        <p:spPr bwMode="auto">
          <a:xfrm>
            <a:off x="7261225" y="3317875"/>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Freeform 794"/>
          <p:cNvSpPr>
            <a:spLocks/>
          </p:cNvSpPr>
          <p:nvPr/>
        </p:nvSpPr>
        <p:spPr bwMode="auto">
          <a:xfrm>
            <a:off x="7318375" y="2590800"/>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795"/>
          <p:cNvSpPr>
            <a:spLocks/>
          </p:cNvSpPr>
          <p:nvPr/>
        </p:nvSpPr>
        <p:spPr bwMode="auto">
          <a:xfrm>
            <a:off x="7318375" y="2590800"/>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Freeform 796"/>
          <p:cNvSpPr>
            <a:spLocks/>
          </p:cNvSpPr>
          <p:nvPr/>
        </p:nvSpPr>
        <p:spPr bwMode="auto">
          <a:xfrm>
            <a:off x="7389812" y="1997075"/>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797"/>
          <p:cNvSpPr>
            <a:spLocks/>
          </p:cNvSpPr>
          <p:nvPr/>
        </p:nvSpPr>
        <p:spPr bwMode="auto">
          <a:xfrm>
            <a:off x="7389812" y="1997075"/>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Freeform 798"/>
          <p:cNvSpPr>
            <a:spLocks/>
          </p:cNvSpPr>
          <p:nvPr/>
        </p:nvSpPr>
        <p:spPr bwMode="auto">
          <a:xfrm>
            <a:off x="7620000" y="2605088"/>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799"/>
          <p:cNvSpPr>
            <a:spLocks/>
          </p:cNvSpPr>
          <p:nvPr/>
        </p:nvSpPr>
        <p:spPr bwMode="auto">
          <a:xfrm>
            <a:off x="7620000" y="2605088"/>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Freeform 800"/>
          <p:cNvSpPr>
            <a:spLocks/>
          </p:cNvSpPr>
          <p:nvPr/>
        </p:nvSpPr>
        <p:spPr bwMode="auto">
          <a:xfrm>
            <a:off x="7535862" y="2578100"/>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801"/>
          <p:cNvSpPr>
            <a:spLocks/>
          </p:cNvSpPr>
          <p:nvPr/>
        </p:nvSpPr>
        <p:spPr bwMode="auto">
          <a:xfrm>
            <a:off x="7535862" y="2578100"/>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Freeform 802"/>
          <p:cNvSpPr>
            <a:spLocks/>
          </p:cNvSpPr>
          <p:nvPr/>
        </p:nvSpPr>
        <p:spPr bwMode="auto">
          <a:xfrm>
            <a:off x="7613650" y="2617788"/>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803"/>
          <p:cNvSpPr>
            <a:spLocks/>
          </p:cNvSpPr>
          <p:nvPr/>
        </p:nvSpPr>
        <p:spPr bwMode="auto">
          <a:xfrm>
            <a:off x="7613650" y="2617788"/>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Freeform 804"/>
          <p:cNvSpPr>
            <a:spLocks/>
          </p:cNvSpPr>
          <p:nvPr/>
        </p:nvSpPr>
        <p:spPr bwMode="auto">
          <a:xfrm>
            <a:off x="7626350" y="2628900"/>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805"/>
          <p:cNvSpPr>
            <a:spLocks/>
          </p:cNvSpPr>
          <p:nvPr/>
        </p:nvSpPr>
        <p:spPr bwMode="auto">
          <a:xfrm>
            <a:off x="7626350" y="2628900"/>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Freeform 806"/>
          <p:cNvSpPr>
            <a:spLocks/>
          </p:cNvSpPr>
          <p:nvPr/>
        </p:nvSpPr>
        <p:spPr bwMode="auto">
          <a:xfrm>
            <a:off x="774700" y="227330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807"/>
          <p:cNvSpPr>
            <a:spLocks/>
          </p:cNvSpPr>
          <p:nvPr/>
        </p:nvSpPr>
        <p:spPr bwMode="auto">
          <a:xfrm>
            <a:off x="774700" y="227330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Freeform 808"/>
          <p:cNvSpPr>
            <a:spLocks/>
          </p:cNvSpPr>
          <p:nvPr/>
        </p:nvSpPr>
        <p:spPr bwMode="auto">
          <a:xfrm>
            <a:off x="774700" y="2276475"/>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809"/>
          <p:cNvSpPr>
            <a:spLocks/>
          </p:cNvSpPr>
          <p:nvPr/>
        </p:nvSpPr>
        <p:spPr bwMode="auto">
          <a:xfrm>
            <a:off x="774700" y="2276475"/>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Freeform 810"/>
          <p:cNvSpPr>
            <a:spLocks/>
          </p:cNvSpPr>
          <p:nvPr/>
        </p:nvSpPr>
        <p:spPr bwMode="auto">
          <a:xfrm>
            <a:off x="6565900" y="2611438"/>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811"/>
          <p:cNvSpPr>
            <a:spLocks/>
          </p:cNvSpPr>
          <p:nvPr/>
        </p:nvSpPr>
        <p:spPr bwMode="auto">
          <a:xfrm>
            <a:off x="6565900" y="2611438"/>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Freeform 812"/>
          <p:cNvSpPr>
            <a:spLocks/>
          </p:cNvSpPr>
          <p:nvPr/>
        </p:nvSpPr>
        <p:spPr bwMode="auto">
          <a:xfrm>
            <a:off x="6575425" y="2628900"/>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813"/>
          <p:cNvSpPr>
            <a:spLocks/>
          </p:cNvSpPr>
          <p:nvPr/>
        </p:nvSpPr>
        <p:spPr bwMode="auto">
          <a:xfrm>
            <a:off x="6575425" y="2628900"/>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Freeform 814"/>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815"/>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Freeform 816"/>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817"/>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Freeform 818"/>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819"/>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Freeform 820"/>
          <p:cNvSpPr>
            <a:spLocks/>
          </p:cNvSpPr>
          <p:nvPr/>
        </p:nvSpPr>
        <p:spPr bwMode="auto">
          <a:xfrm>
            <a:off x="939800" y="1371600"/>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415" name="Freeform 821"/>
          <p:cNvSpPr>
            <a:spLocks/>
          </p:cNvSpPr>
          <p:nvPr/>
        </p:nvSpPr>
        <p:spPr bwMode="auto">
          <a:xfrm>
            <a:off x="939800" y="1371600"/>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Freeform 822"/>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823"/>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Freeform 824"/>
          <p:cNvSpPr>
            <a:spLocks/>
          </p:cNvSpPr>
          <p:nvPr/>
        </p:nvSpPr>
        <p:spPr bwMode="auto">
          <a:xfrm>
            <a:off x="2795587" y="3987800"/>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825"/>
          <p:cNvSpPr>
            <a:spLocks/>
          </p:cNvSpPr>
          <p:nvPr/>
        </p:nvSpPr>
        <p:spPr bwMode="auto">
          <a:xfrm>
            <a:off x="2795587" y="3987800"/>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Freeform 826"/>
          <p:cNvSpPr>
            <a:spLocks/>
          </p:cNvSpPr>
          <p:nvPr/>
        </p:nvSpPr>
        <p:spPr bwMode="auto">
          <a:xfrm>
            <a:off x="4186237" y="5684838"/>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827"/>
          <p:cNvSpPr>
            <a:spLocks/>
          </p:cNvSpPr>
          <p:nvPr/>
        </p:nvSpPr>
        <p:spPr bwMode="auto">
          <a:xfrm>
            <a:off x="4186237" y="5684838"/>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Freeform 828"/>
          <p:cNvSpPr>
            <a:spLocks/>
          </p:cNvSpPr>
          <p:nvPr/>
        </p:nvSpPr>
        <p:spPr bwMode="auto">
          <a:xfrm>
            <a:off x="4189412" y="5570538"/>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829"/>
          <p:cNvSpPr>
            <a:spLocks/>
          </p:cNvSpPr>
          <p:nvPr/>
        </p:nvSpPr>
        <p:spPr bwMode="auto">
          <a:xfrm>
            <a:off x="4189412" y="5570538"/>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Freeform 830"/>
          <p:cNvSpPr>
            <a:spLocks/>
          </p:cNvSpPr>
          <p:nvPr/>
        </p:nvSpPr>
        <p:spPr bwMode="auto">
          <a:xfrm>
            <a:off x="4249737" y="5516563"/>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831"/>
          <p:cNvSpPr>
            <a:spLocks/>
          </p:cNvSpPr>
          <p:nvPr/>
        </p:nvSpPr>
        <p:spPr bwMode="auto">
          <a:xfrm>
            <a:off x="4249737" y="5516563"/>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Freeform 832"/>
          <p:cNvSpPr>
            <a:spLocks/>
          </p:cNvSpPr>
          <p:nvPr/>
        </p:nvSpPr>
        <p:spPr bwMode="auto">
          <a:xfrm>
            <a:off x="4279900" y="5465763"/>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833"/>
          <p:cNvSpPr>
            <a:spLocks/>
          </p:cNvSpPr>
          <p:nvPr/>
        </p:nvSpPr>
        <p:spPr bwMode="auto">
          <a:xfrm>
            <a:off x="4279900" y="5465763"/>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Freeform 834"/>
          <p:cNvSpPr>
            <a:spLocks/>
          </p:cNvSpPr>
          <p:nvPr/>
        </p:nvSpPr>
        <p:spPr bwMode="auto">
          <a:xfrm>
            <a:off x="4549775" y="5295900"/>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835"/>
          <p:cNvSpPr>
            <a:spLocks/>
          </p:cNvSpPr>
          <p:nvPr/>
        </p:nvSpPr>
        <p:spPr bwMode="auto">
          <a:xfrm>
            <a:off x="4549775" y="5295900"/>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Freeform 836"/>
          <p:cNvSpPr>
            <a:spLocks/>
          </p:cNvSpPr>
          <p:nvPr/>
        </p:nvSpPr>
        <p:spPr bwMode="auto">
          <a:xfrm>
            <a:off x="4186237" y="5684838"/>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837"/>
          <p:cNvSpPr>
            <a:spLocks/>
          </p:cNvSpPr>
          <p:nvPr/>
        </p:nvSpPr>
        <p:spPr bwMode="auto">
          <a:xfrm>
            <a:off x="4186237" y="5684838"/>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Freeform 838"/>
          <p:cNvSpPr>
            <a:spLocks/>
          </p:cNvSpPr>
          <p:nvPr/>
        </p:nvSpPr>
        <p:spPr bwMode="auto">
          <a:xfrm>
            <a:off x="4189412" y="5570538"/>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839"/>
          <p:cNvSpPr>
            <a:spLocks/>
          </p:cNvSpPr>
          <p:nvPr/>
        </p:nvSpPr>
        <p:spPr bwMode="auto">
          <a:xfrm>
            <a:off x="4189412" y="5570538"/>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Freeform 840"/>
          <p:cNvSpPr>
            <a:spLocks/>
          </p:cNvSpPr>
          <p:nvPr/>
        </p:nvSpPr>
        <p:spPr bwMode="auto">
          <a:xfrm>
            <a:off x="4249737" y="5516563"/>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841"/>
          <p:cNvSpPr>
            <a:spLocks/>
          </p:cNvSpPr>
          <p:nvPr/>
        </p:nvSpPr>
        <p:spPr bwMode="auto">
          <a:xfrm>
            <a:off x="4249737" y="5516563"/>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Freeform 842"/>
          <p:cNvSpPr>
            <a:spLocks/>
          </p:cNvSpPr>
          <p:nvPr/>
        </p:nvSpPr>
        <p:spPr bwMode="auto">
          <a:xfrm>
            <a:off x="4279900" y="5465763"/>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843"/>
          <p:cNvSpPr>
            <a:spLocks/>
          </p:cNvSpPr>
          <p:nvPr/>
        </p:nvSpPr>
        <p:spPr bwMode="auto">
          <a:xfrm>
            <a:off x="4279900" y="5465763"/>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Freeform 844"/>
          <p:cNvSpPr>
            <a:spLocks/>
          </p:cNvSpPr>
          <p:nvPr/>
        </p:nvSpPr>
        <p:spPr bwMode="auto">
          <a:xfrm>
            <a:off x="4549775" y="5295900"/>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845"/>
          <p:cNvSpPr>
            <a:spLocks/>
          </p:cNvSpPr>
          <p:nvPr/>
        </p:nvSpPr>
        <p:spPr bwMode="auto">
          <a:xfrm>
            <a:off x="4549775" y="5295900"/>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Freeform 846"/>
          <p:cNvSpPr>
            <a:spLocks/>
          </p:cNvSpPr>
          <p:nvPr/>
        </p:nvSpPr>
        <p:spPr bwMode="auto">
          <a:xfrm>
            <a:off x="5016500" y="5226050"/>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847"/>
          <p:cNvSpPr>
            <a:spLocks/>
          </p:cNvSpPr>
          <p:nvPr/>
        </p:nvSpPr>
        <p:spPr bwMode="auto">
          <a:xfrm>
            <a:off x="5016500" y="5226050"/>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Freeform 848"/>
          <p:cNvSpPr>
            <a:spLocks/>
          </p:cNvSpPr>
          <p:nvPr/>
        </p:nvSpPr>
        <p:spPr bwMode="auto">
          <a:xfrm>
            <a:off x="5135562" y="5265738"/>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849"/>
          <p:cNvSpPr>
            <a:spLocks/>
          </p:cNvSpPr>
          <p:nvPr/>
        </p:nvSpPr>
        <p:spPr bwMode="auto">
          <a:xfrm>
            <a:off x="5135562" y="5265738"/>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Freeform 850"/>
          <p:cNvSpPr>
            <a:spLocks/>
          </p:cNvSpPr>
          <p:nvPr/>
        </p:nvSpPr>
        <p:spPr bwMode="auto">
          <a:xfrm>
            <a:off x="4689475" y="4616450"/>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851"/>
          <p:cNvSpPr>
            <a:spLocks/>
          </p:cNvSpPr>
          <p:nvPr/>
        </p:nvSpPr>
        <p:spPr bwMode="auto">
          <a:xfrm>
            <a:off x="4689475" y="4616450"/>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Freeform 852"/>
          <p:cNvSpPr>
            <a:spLocks/>
          </p:cNvSpPr>
          <p:nvPr/>
        </p:nvSpPr>
        <p:spPr bwMode="auto">
          <a:xfrm>
            <a:off x="5016500" y="5226050"/>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853"/>
          <p:cNvSpPr>
            <a:spLocks/>
          </p:cNvSpPr>
          <p:nvPr/>
        </p:nvSpPr>
        <p:spPr bwMode="auto">
          <a:xfrm>
            <a:off x="5016500" y="5226050"/>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Freeform 854"/>
          <p:cNvSpPr>
            <a:spLocks/>
          </p:cNvSpPr>
          <p:nvPr/>
        </p:nvSpPr>
        <p:spPr bwMode="auto">
          <a:xfrm>
            <a:off x="5135562" y="5265738"/>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855"/>
          <p:cNvSpPr>
            <a:spLocks/>
          </p:cNvSpPr>
          <p:nvPr/>
        </p:nvSpPr>
        <p:spPr bwMode="auto">
          <a:xfrm>
            <a:off x="5135562" y="5265738"/>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Freeform 856"/>
          <p:cNvSpPr>
            <a:spLocks/>
          </p:cNvSpPr>
          <p:nvPr/>
        </p:nvSpPr>
        <p:spPr bwMode="auto">
          <a:xfrm>
            <a:off x="5013325" y="2128838"/>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857"/>
          <p:cNvSpPr>
            <a:spLocks/>
          </p:cNvSpPr>
          <p:nvPr/>
        </p:nvSpPr>
        <p:spPr bwMode="auto">
          <a:xfrm>
            <a:off x="5013325" y="2128838"/>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Freeform 858"/>
          <p:cNvSpPr>
            <a:spLocks/>
          </p:cNvSpPr>
          <p:nvPr/>
        </p:nvSpPr>
        <p:spPr bwMode="auto">
          <a:xfrm>
            <a:off x="5030787" y="2111375"/>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859"/>
          <p:cNvSpPr>
            <a:spLocks/>
          </p:cNvSpPr>
          <p:nvPr/>
        </p:nvSpPr>
        <p:spPr bwMode="auto">
          <a:xfrm>
            <a:off x="5030787" y="2111375"/>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Freeform 860"/>
          <p:cNvSpPr>
            <a:spLocks/>
          </p:cNvSpPr>
          <p:nvPr/>
        </p:nvSpPr>
        <p:spPr bwMode="auto">
          <a:xfrm>
            <a:off x="5051425" y="2090738"/>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861"/>
          <p:cNvSpPr>
            <a:spLocks/>
          </p:cNvSpPr>
          <p:nvPr/>
        </p:nvSpPr>
        <p:spPr bwMode="auto">
          <a:xfrm>
            <a:off x="5051425" y="2090738"/>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Freeform 862"/>
          <p:cNvSpPr>
            <a:spLocks/>
          </p:cNvSpPr>
          <p:nvPr/>
        </p:nvSpPr>
        <p:spPr bwMode="auto">
          <a:xfrm>
            <a:off x="4764087" y="2114550"/>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863"/>
          <p:cNvSpPr>
            <a:spLocks/>
          </p:cNvSpPr>
          <p:nvPr/>
        </p:nvSpPr>
        <p:spPr bwMode="auto">
          <a:xfrm>
            <a:off x="4764087" y="2114550"/>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Freeform 864"/>
          <p:cNvSpPr>
            <a:spLocks/>
          </p:cNvSpPr>
          <p:nvPr/>
        </p:nvSpPr>
        <p:spPr bwMode="auto">
          <a:xfrm>
            <a:off x="5459412" y="2371725"/>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865"/>
          <p:cNvSpPr>
            <a:spLocks/>
          </p:cNvSpPr>
          <p:nvPr/>
        </p:nvSpPr>
        <p:spPr bwMode="auto">
          <a:xfrm>
            <a:off x="5459412" y="2371725"/>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Freeform 866"/>
          <p:cNvSpPr>
            <a:spLocks/>
          </p:cNvSpPr>
          <p:nvPr/>
        </p:nvSpPr>
        <p:spPr bwMode="auto">
          <a:xfrm>
            <a:off x="5013325" y="2128838"/>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867"/>
          <p:cNvSpPr>
            <a:spLocks/>
          </p:cNvSpPr>
          <p:nvPr/>
        </p:nvSpPr>
        <p:spPr bwMode="auto">
          <a:xfrm>
            <a:off x="5013325" y="2128838"/>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Freeform 868"/>
          <p:cNvSpPr>
            <a:spLocks/>
          </p:cNvSpPr>
          <p:nvPr/>
        </p:nvSpPr>
        <p:spPr bwMode="auto">
          <a:xfrm>
            <a:off x="5051425" y="2090738"/>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869"/>
          <p:cNvSpPr>
            <a:spLocks/>
          </p:cNvSpPr>
          <p:nvPr/>
        </p:nvSpPr>
        <p:spPr bwMode="auto">
          <a:xfrm>
            <a:off x="5051425" y="2090738"/>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871"/>
          <p:cNvSpPr>
            <a:spLocks/>
          </p:cNvSpPr>
          <p:nvPr/>
        </p:nvSpPr>
        <p:spPr bwMode="auto">
          <a:xfrm>
            <a:off x="5459413" y="2371725"/>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872"/>
          <p:cNvSpPr>
            <a:spLocks/>
          </p:cNvSpPr>
          <p:nvPr/>
        </p:nvSpPr>
        <p:spPr bwMode="auto">
          <a:xfrm>
            <a:off x="5459413" y="2371725"/>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873"/>
          <p:cNvSpPr>
            <a:spLocks/>
          </p:cNvSpPr>
          <p:nvPr/>
        </p:nvSpPr>
        <p:spPr bwMode="auto">
          <a:xfrm>
            <a:off x="5060950" y="4227513"/>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874"/>
          <p:cNvSpPr>
            <a:spLocks/>
          </p:cNvSpPr>
          <p:nvPr/>
        </p:nvSpPr>
        <p:spPr bwMode="auto">
          <a:xfrm>
            <a:off x="5060950" y="4227513"/>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876"/>
          <p:cNvSpPr>
            <a:spLocks/>
          </p:cNvSpPr>
          <p:nvPr/>
        </p:nvSpPr>
        <p:spPr bwMode="auto">
          <a:xfrm>
            <a:off x="5060950" y="2051050"/>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877"/>
          <p:cNvSpPr>
            <a:spLocks/>
          </p:cNvSpPr>
          <p:nvPr/>
        </p:nvSpPr>
        <p:spPr bwMode="auto">
          <a:xfrm>
            <a:off x="5672138" y="2266950"/>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878"/>
          <p:cNvSpPr>
            <a:spLocks/>
          </p:cNvSpPr>
          <p:nvPr/>
        </p:nvSpPr>
        <p:spPr bwMode="auto">
          <a:xfrm>
            <a:off x="5672138" y="2266950"/>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879"/>
          <p:cNvSpPr>
            <a:spLocks/>
          </p:cNvSpPr>
          <p:nvPr/>
        </p:nvSpPr>
        <p:spPr bwMode="auto">
          <a:xfrm>
            <a:off x="5875338" y="2174875"/>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880"/>
          <p:cNvSpPr>
            <a:spLocks/>
          </p:cNvSpPr>
          <p:nvPr/>
        </p:nvSpPr>
        <p:spPr bwMode="auto">
          <a:xfrm>
            <a:off x="5875338" y="2174875"/>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5066506" y="2051378"/>
            <a:ext cx="1077913" cy="946151"/>
            <a:chOff x="5060950" y="2051050"/>
            <a:chExt cx="1077913" cy="946151"/>
          </a:xfrm>
          <a:solidFill>
            <a:srgbClr val="CCCCCC"/>
          </a:solidFill>
        </p:grpSpPr>
        <p:sp>
          <p:nvSpPr>
            <p:cNvPr id="1068" name="Freeform 875"/>
            <p:cNvSpPr>
              <a:spLocks/>
            </p:cNvSpPr>
            <p:nvPr/>
          </p:nvSpPr>
          <p:spPr bwMode="auto">
            <a:xfrm>
              <a:off x="5060950" y="2051050"/>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881"/>
            <p:cNvSpPr>
              <a:spLocks/>
            </p:cNvSpPr>
            <p:nvPr/>
          </p:nvSpPr>
          <p:spPr bwMode="auto">
            <a:xfrm>
              <a:off x="5588000" y="2246313"/>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5" name="Freeform 882"/>
          <p:cNvSpPr>
            <a:spLocks/>
          </p:cNvSpPr>
          <p:nvPr/>
        </p:nvSpPr>
        <p:spPr bwMode="auto">
          <a:xfrm>
            <a:off x="5588000" y="2246313"/>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83"/>
          <p:cNvSpPr>
            <a:spLocks/>
          </p:cNvSpPr>
          <p:nvPr/>
        </p:nvSpPr>
        <p:spPr bwMode="auto">
          <a:xfrm>
            <a:off x="5800725" y="2117725"/>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884"/>
          <p:cNvSpPr>
            <a:spLocks/>
          </p:cNvSpPr>
          <p:nvPr/>
        </p:nvSpPr>
        <p:spPr bwMode="auto">
          <a:xfrm>
            <a:off x="5800725" y="2117725"/>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885"/>
          <p:cNvSpPr>
            <a:spLocks/>
          </p:cNvSpPr>
          <p:nvPr/>
        </p:nvSpPr>
        <p:spPr bwMode="auto">
          <a:xfrm>
            <a:off x="5800725" y="2117725"/>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886"/>
          <p:cNvSpPr>
            <a:spLocks/>
          </p:cNvSpPr>
          <p:nvPr/>
        </p:nvSpPr>
        <p:spPr bwMode="auto">
          <a:xfrm>
            <a:off x="5800725" y="2117725"/>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887"/>
          <p:cNvSpPr>
            <a:spLocks/>
          </p:cNvSpPr>
          <p:nvPr/>
        </p:nvSpPr>
        <p:spPr bwMode="auto">
          <a:xfrm>
            <a:off x="5672138" y="2266950"/>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888"/>
          <p:cNvSpPr>
            <a:spLocks/>
          </p:cNvSpPr>
          <p:nvPr/>
        </p:nvSpPr>
        <p:spPr bwMode="auto">
          <a:xfrm>
            <a:off x="5672138" y="2266950"/>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889"/>
          <p:cNvSpPr>
            <a:spLocks/>
          </p:cNvSpPr>
          <p:nvPr/>
        </p:nvSpPr>
        <p:spPr bwMode="auto">
          <a:xfrm>
            <a:off x="5875338" y="2174875"/>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890"/>
          <p:cNvSpPr>
            <a:spLocks/>
          </p:cNvSpPr>
          <p:nvPr/>
        </p:nvSpPr>
        <p:spPr bwMode="auto">
          <a:xfrm>
            <a:off x="5875338" y="2174875"/>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891"/>
          <p:cNvSpPr>
            <a:spLocks/>
          </p:cNvSpPr>
          <p:nvPr/>
        </p:nvSpPr>
        <p:spPr bwMode="auto">
          <a:xfrm>
            <a:off x="6091238" y="5103813"/>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892"/>
          <p:cNvSpPr>
            <a:spLocks/>
          </p:cNvSpPr>
          <p:nvPr/>
        </p:nvSpPr>
        <p:spPr bwMode="auto">
          <a:xfrm>
            <a:off x="6091238" y="5103813"/>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893"/>
          <p:cNvSpPr>
            <a:spLocks/>
          </p:cNvSpPr>
          <p:nvPr/>
        </p:nvSpPr>
        <p:spPr bwMode="auto">
          <a:xfrm>
            <a:off x="7326313" y="3068638"/>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894"/>
          <p:cNvSpPr>
            <a:spLocks/>
          </p:cNvSpPr>
          <p:nvPr/>
        </p:nvSpPr>
        <p:spPr bwMode="auto">
          <a:xfrm>
            <a:off x="7326313" y="3068638"/>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895"/>
          <p:cNvSpPr>
            <a:spLocks/>
          </p:cNvSpPr>
          <p:nvPr/>
        </p:nvSpPr>
        <p:spPr bwMode="auto">
          <a:xfrm>
            <a:off x="7065963" y="4083050"/>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896"/>
          <p:cNvSpPr>
            <a:spLocks/>
          </p:cNvSpPr>
          <p:nvPr/>
        </p:nvSpPr>
        <p:spPr bwMode="auto">
          <a:xfrm>
            <a:off x="7065963" y="4083050"/>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897"/>
          <p:cNvSpPr>
            <a:spLocks/>
          </p:cNvSpPr>
          <p:nvPr/>
        </p:nvSpPr>
        <p:spPr bwMode="auto">
          <a:xfrm>
            <a:off x="7065963" y="4083050"/>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898"/>
          <p:cNvSpPr>
            <a:spLocks/>
          </p:cNvSpPr>
          <p:nvPr/>
        </p:nvSpPr>
        <p:spPr bwMode="auto">
          <a:xfrm>
            <a:off x="7065963" y="4083050"/>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899"/>
          <p:cNvSpPr>
            <a:spLocks/>
          </p:cNvSpPr>
          <p:nvPr/>
        </p:nvSpPr>
        <p:spPr bwMode="auto">
          <a:xfrm>
            <a:off x="7135813" y="4029075"/>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900"/>
          <p:cNvSpPr>
            <a:spLocks/>
          </p:cNvSpPr>
          <p:nvPr/>
        </p:nvSpPr>
        <p:spPr bwMode="auto">
          <a:xfrm>
            <a:off x="7135813" y="4029075"/>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Freeform 901"/>
          <p:cNvSpPr>
            <a:spLocks/>
          </p:cNvSpPr>
          <p:nvPr/>
        </p:nvSpPr>
        <p:spPr bwMode="auto">
          <a:xfrm>
            <a:off x="7210425" y="3978275"/>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902"/>
          <p:cNvSpPr>
            <a:spLocks/>
          </p:cNvSpPr>
          <p:nvPr/>
        </p:nvSpPr>
        <p:spPr bwMode="auto">
          <a:xfrm>
            <a:off x="7210425" y="3978275"/>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Freeform 903"/>
          <p:cNvSpPr>
            <a:spLocks/>
          </p:cNvSpPr>
          <p:nvPr/>
        </p:nvSpPr>
        <p:spPr bwMode="auto">
          <a:xfrm>
            <a:off x="7251700" y="3948113"/>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904"/>
          <p:cNvSpPr>
            <a:spLocks/>
          </p:cNvSpPr>
          <p:nvPr/>
        </p:nvSpPr>
        <p:spPr bwMode="auto">
          <a:xfrm>
            <a:off x="7251700" y="3948113"/>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905"/>
          <p:cNvSpPr>
            <a:spLocks/>
          </p:cNvSpPr>
          <p:nvPr/>
        </p:nvSpPr>
        <p:spPr bwMode="auto">
          <a:xfrm>
            <a:off x="7272338" y="3916363"/>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906"/>
          <p:cNvSpPr>
            <a:spLocks/>
          </p:cNvSpPr>
          <p:nvPr/>
        </p:nvSpPr>
        <p:spPr bwMode="auto">
          <a:xfrm>
            <a:off x="7272338" y="3916363"/>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Freeform 907"/>
          <p:cNvSpPr>
            <a:spLocks/>
          </p:cNvSpPr>
          <p:nvPr/>
        </p:nvSpPr>
        <p:spPr bwMode="auto">
          <a:xfrm>
            <a:off x="7308850" y="3805238"/>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908"/>
          <p:cNvSpPr>
            <a:spLocks/>
          </p:cNvSpPr>
          <p:nvPr/>
        </p:nvSpPr>
        <p:spPr bwMode="auto">
          <a:xfrm>
            <a:off x="7308850" y="3805238"/>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Freeform 909"/>
          <p:cNvSpPr>
            <a:spLocks/>
          </p:cNvSpPr>
          <p:nvPr/>
        </p:nvSpPr>
        <p:spPr bwMode="auto">
          <a:xfrm>
            <a:off x="6081713" y="3683000"/>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close/>
              </a:path>
            </a:pathLst>
          </a:custGeom>
          <a:solidFill>
            <a:srgbClr val="9BD4FF"/>
          </a:solid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910"/>
          <p:cNvSpPr>
            <a:spLocks/>
          </p:cNvSpPr>
          <p:nvPr/>
        </p:nvSpPr>
        <p:spPr bwMode="auto">
          <a:xfrm>
            <a:off x="6081713" y="3683000"/>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Freeform 911"/>
          <p:cNvSpPr>
            <a:spLocks/>
          </p:cNvSpPr>
          <p:nvPr/>
        </p:nvSpPr>
        <p:spPr bwMode="auto">
          <a:xfrm>
            <a:off x="7116763" y="3744913"/>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912"/>
          <p:cNvSpPr>
            <a:spLocks/>
          </p:cNvSpPr>
          <p:nvPr/>
        </p:nvSpPr>
        <p:spPr bwMode="auto">
          <a:xfrm>
            <a:off x="7116763" y="3744913"/>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Freeform 913"/>
          <p:cNvSpPr>
            <a:spLocks/>
          </p:cNvSpPr>
          <p:nvPr/>
        </p:nvSpPr>
        <p:spPr bwMode="auto">
          <a:xfrm>
            <a:off x="7207250" y="3679825"/>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914"/>
          <p:cNvSpPr>
            <a:spLocks/>
          </p:cNvSpPr>
          <p:nvPr/>
        </p:nvSpPr>
        <p:spPr bwMode="auto">
          <a:xfrm>
            <a:off x="7207250" y="3679825"/>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Freeform 915"/>
          <p:cNvSpPr>
            <a:spLocks/>
          </p:cNvSpPr>
          <p:nvPr/>
        </p:nvSpPr>
        <p:spPr bwMode="auto">
          <a:xfrm>
            <a:off x="7227888" y="3676650"/>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916"/>
          <p:cNvSpPr>
            <a:spLocks/>
          </p:cNvSpPr>
          <p:nvPr/>
        </p:nvSpPr>
        <p:spPr bwMode="auto">
          <a:xfrm>
            <a:off x="7227888" y="3676650"/>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Freeform 917"/>
          <p:cNvSpPr>
            <a:spLocks/>
          </p:cNvSpPr>
          <p:nvPr/>
        </p:nvSpPr>
        <p:spPr bwMode="auto">
          <a:xfrm>
            <a:off x="7135813" y="4029075"/>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918"/>
          <p:cNvSpPr>
            <a:spLocks/>
          </p:cNvSpPr>
          <p:nvPr/>
        </p:nvSpPr>
        <p:spPr bwMode="auto">
          <a:xfrm>
            <a:off x="7135813" y="4029075"/>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Freeform 919"/>
          <p:cNvSpPr>
            <a:spLocks/>
          </p:cNvSpPr>
          <p:nvPr/>
        </p:nvSpPr>
        <p:spPr bwMode="auto">
          <a:xfrm>
            <a:off x="7210425" y="3978275"/>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920"/>
          <p:cNvSpPr>
            <a:spLocks/>
          </p:cNvSpPr>
          <p:nvPr/>
        </p:nvSpPr>
        <p:spPr bwMode="auto">
          <a:xfrm>
            <a:off x="7210425" y="3978275"/>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Freeform 921"/>
          <p:cNvSpPr>
            <a:spLocks/>
          </p:cNvSpPr>
          <p:nvPr/>
        </p:nvSpPr>
        <p:spPr bwMode="auto">
          <a:xfrm>
            <a:off x="7251700" y="3948113"/>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922"/>
          <p:cNvSpPr>
            <a:spLocks/>
          </p:cNvSpPr>
          <p:nvPr/>
        </p:nvSpPr>
        <p:spPr bwMode="auto">
          <a:xfrm>
            <a:off x="7251700" y="3948113"/>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Freeform 923"/>
          <p:cNvSpPr>
            <a:spLocks/>
          </p:cNvSpPr>
          <p:nvPr/>
        </p:nvSpPr>
        <p:spPr bwMode="auto">
          <a:xfrm>
            <a:off x="7272338" y="3916363"/>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924"/>
          <p:cNvSpPr>
            <a:spLocks/>
          </p:cNvSpPr>
          <p:nvPr/>
        </p:nvSpPr>
        <p:spPr bwMode="auto">
          <a:xfrm>
            <a:off x="7272338" y="3916363"/>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Freeform 925"/>
          <p:cNvSpPr>
            <a:spLocks/>
          </p:cNvSpPr>
          <p:nvPr/>
        </p:nvSpPr>
        <p:spPr bwMode="auto">
          <a:xfrm>
            <a:off x="7308850" y="3805238"/>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926"/>
          <p:cNvSpPr>
            <a:spLocks/>
          </p:cNvSpPr>
          <p:nvPr/>
        </p:nvSpPr>
        <p:spPr bwMode="auto">
          <a:xfrm>
            <a:off x="7308850" y="3805238"/>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927"/>
          <p:cNvSpPr>
            <a:spLocks/>
          </p:cNvSpPr>
          <p:nvPr/>
        </p:nvSpPr>
        <p:spPr bwMode="auto">
          <a:xfrm>
            <a:off x="6500813" y="2120900"/>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928"/>
          <p:cNvSpPr>
            <a:spLocks/>
          </p:cNvSpPr>
          <p:nvPr/>
        </p:nvSpPr>
        <p:spPr bwMode="auto">
          <a:xfrm>
            <a:off x="6500813" y="2120900"/>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929"/>
          <p:cNvSpPr>
            <a:spLocks/>
          </p:cNvSpPr>
          <p:nvPr/>
        </p:nvSpPr>
        <p:spPr bwMode="auto">
          <a:xfrm>
            <a:off x="7308850" y="2754313"/>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930"/>
          <p:cNvSpPr>
            <a:spLocks/>
          </p:cNvSpPr>
          <p:nvPr/>
        </p:nvSpPr>
        <p:spPr bwMode="auto">
          <a:xfrm>
            <a:off x="7308850" y="2754313"/>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931"/>
          <p:cNvSpPr>
            <a:spLocks/>
          </p:cNvSpPr>
          <p:nvPr/>
        </p:nvSpPr>
        <p:spPr bwMode="auto">
          <a:xfrm>
            <a:off x="7694613" y="2641600"/>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932"/>
          <p:cNvSpPr>
            <a:spLocks/>
          </p:cNvSpPr>
          <p:nvPr/>
        </p:nvSpPr>
        <p:spPr bwMode="auto">
          <a:xfrm>
            <a:off x="7694613" y="2641600"/>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Freeform 933"/>
          <p:cNvSpPr>
            <a:spLocks/>
          </p:cNvSpPr>
          <p:nvPr/>
        </p:nvSpPr>
        <p:spPr bwMode="auto">
          <a:xfrm>
            <a:off x="7778750" y="2638425"/>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934"/>
          <p:cNvSpPr>
            <a:spLocks/>
          </p:cNvSpPr>
          <p:nvPr/>
        </p:nvSpPr>
        <p:spPr bwMode="auto">
          <a:xfrm>
            <a:off x="7778750" y="2638425"/>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Freeform 935"/>
          <p:cNvSpPr>
            <a:spLocks/>
          </p:cNvSpPr>
          <p:nvPr/>
        </p:nvSpPr>
        <p:spPr bwMode="auto">
          <a:xfrm>
            <a:off x="7315200" y="2405063"/>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936"/>
          <p:cNvSpPr>
            <a:spLocks/>
          </p:cNvSpPr>
          <p:nvPr/>
        </p:nvSpPr>
        <p:spPr bwMode="auto">
          <a:xfrm>
            <a:off x="7315200" y="2405063"/>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937"/>
          <p:cNvSpPr>
            <a:spLocks/>
          </p:cNvSpPr>
          <p:nvPr/>
        </p:nvSpPr>
        <p:spPr bwMode="auto">
          <a:xfrm>
            <a:off x="7694613" y="2641600"/>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938"/>
          <p:cNvSpPr>
            <a:spLocks/>
          </p:cNvSpPr>
          <p:nvPr/>
        </p:nvSpPr>
        <p:spPr bwMode="auto">
          <a:xfrm>
            <a:off x="7694613" y="2641600"/>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939"/>
          <p:cNvSpPr>
            <a:spLocks/>
          </p:cNvSpPr>
          <p:nvPr/>
        </p:nvSpPr>
        <p:spPr bwMode="auto">
          <a:xfrm>
            <a:off x="7778750" y="2638425"/>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940"/>
          <p:cNvSpPr>
            <a:spLocks/>
          </p:cNvSpPr>
          <p:nvPr/>
        </p:nvSpPr>
        <p:spPr bwMode="auto">
          <a:xfrm>
            <a:off x="7778750" y="2638425"/>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Freeform 941"/>
          <p:cNvSpPr>
            <a:spLocks/>
          </p:cNvSpPr>
          <p:nvPr/>
        </p:nvSpPr>
        <p:spPr bwMode="auto">
          <a:xfrm>
            <a:off x="7842250" y="2043113"/>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942"/>
          <p:cNvSpPr>
            <a:spLocks/>
          </p:cNvSpPr>
          <p:nvPr/>
        </p:nvSpPr>
        <p:spPr bwMode="auto">
          <a:xfrm>
            <a:off x="7842250" y="2043113"/>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943"/>
          <p:cNvSpPr>
            <a:spLocks/>
          </p:cNvSpPr>
          <p:nvPr/>
        </p:nvSpPr>
        <p:spPr bwMode="auto">
          <a:xfrm>
            <a:off x="8008938" y="1925638"/>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944"/>
          <p:cNvSpPr>
            <a:spLocks/>
          </p:cNvSpPr>
          <p:nvPr/>
        </p:nvSpPr>
        <p:spPr bwMode="auto">
          <a:xfrm>
            <a:off x="8008938" y="1925638"/>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945"/>
          <p:cNvSpPr>
            <a:spLocks/>
          </p:cNvSpPr>
          <p:nvPr/>
        </p:nvSpPr>
        <p:spPr bwMode="auto">
          <a:xfrm>
            <a:off x="7470775" y="1549400"/>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946"/>
          <p:cNvSpPr>
            <a:spLocks/>
          </p:cNvSpPr>
          <p:nvPr/>
        </p:nvSpPr>
        <p:spPr bwMode="auto">
          <a:xfrm>
            <a:off x="7470775" y="1549400"/>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947"/>
          <p:cNvSpPr>
            <a:spLocks/>
          </p:cNvSpPr>
          <p:nvPr/>
        </p:nvSpPr>
        <p:spPr bwMode="auto">
          <a:xfrm>
            <a:off x="7842250" y="2043113"/>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948"/>
          <p:cNvSpPr>
            <a:spLocks/>
          </p:cNvSpPr>
          <p:nvPr/>
        </p:nvSpPr>
        <p:spPr bwMode="auto">
          <a:xfrm>
            <a:off x="7842250" y="2043113"/>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949"/>
          <p:cNvSpPr>
            <a:spLocks/>
          </p:cNvSpPr>
          <p:nvPr/>
        </p:nvSpPr>
        <p:spPr bwMode="auto">
          <a:xfrm>
            <a:off x="8008938" y="1925638"/>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950"/>
          <p:cNvSpPr>
            <a:spLocks/>
          </p:cNvSpPr>
          <p:nvPr/>
        </p:nvSpPr>
        <p:spPr bwMode="auto">
          <a:xfrm>
            <a:off x="8008938" y="1925638"/>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2819168" y="5642769"/>
            <a:ext cx="777875" cy="284163"/>
            <a:chOff x="2573338" y="5621338"/>
            <a:chExt cx="777875" cy="284163"/>
          </a:xfrm>
        </p:grpSpPr>
        <p:sp>
          <p:nvSpPr>
            <p:cNvPr id="1156" name="Freeform 963"/>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951"/>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952"/>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953"/>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954"/>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955"/>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956"/>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957"/>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958"/>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959"/>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960"/>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961"/>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962"/>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Freeform 964"/>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68" name="Freeform 975"/>
          <p:cNvSpPr>
            <a:spLocks/>
          </p:cNvSpPr>
          <p:nvPr/>
        </p:nvSpPr>
        <p:spPr bwMode="auto">
          <a:xfrm>
            <a:off x="606425" y="2524125"/>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976"/>
          <p:cNvSpPr>
            <a:spLocks/>
          </p:cNvSpPr>
          <p:nvPr/>
        </p:nvSpPr>
        <p:spPr bwMode="auto">
          <a:xfrm>
            <a:off x="606425" y="2524125"/>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977"/>
          <p:cNvSpPr>
            <a:spLocks/>
          </p:cNvSpPr>
          <p:nvPr/>
        </p:nvSpPr>
        <p:spPr bwMode="auto">
          <a:xfrm>
            <a:off x="862013" y="3290888"/>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978"/>
          <p:cNvSpPr>
            <a:spLocks/>
          </p:cNvSpPr>
          <p:nvPr/>
        </p:nvSpPr>
        <p:spPr bwMode="auto">
          <a:xfrm>
            <a:off x="862013" y="3290888"/>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42937" y="4610100"/>
            <a:ext cx="2017713" cy="1514475"/>
            <a:chOff x="642937" y="4610100"/>
            <a:chExt cx="2017713" cy="1514475"/>
          </a:xfrm>
          <a:solidFill>
            <a:srgbClr val="CCCCCC"/>
          </a:solidFill>
        </p:grpSpPr>
        <p:sp>
          <p:nvSpPr>
            <p:cNvPr id="1185" name="Freeform 992"/>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993"/>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994"/>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995"/>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996"/>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997"/>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998"/>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999"/>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000"/>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001"/>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002"/>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003"/>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004"/>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005"/>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006"/>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007"/>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008"/>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009"/>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010"/>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011"/>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5" name="Rectangle 1012"/>
            <p:cNvSpPr>
              <a:spLocks noChangeArrowheads="1"/>
            </p:cNvSpPr>
            <p:nvPr/>
          </p:nvSpPr>
          <p:spPr bwMode="auto">
            <a:xfrm>
              <a:off x="1173163" y="5259388"/>
              <a:ext cx="79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013"/>
            <p:cNvSpPr>
              <a:spLocks noChangeArrowheads="1"/>
            </p:cNvSpPr>
            <p:nvPr/>
          </p:nvSpPr>
          <p:spPr bwMode="auto">
            <a:xfrm>
              <a:off x="1173163" y="5259388"/>
              <a:ext cx="7938" cy="6350"/>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014"/>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1015"/>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016"/>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017"/>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018"/>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1019"/>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020"/>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1021"/>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022"/>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1023"/>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024"/>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025"/>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026"/>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027"/>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028"/>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029"/>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030"/>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031"/>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032"/>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033"/>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034"/>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1035"/>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036"/>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1037"/>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038"/>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1039"/>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040"/>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1041"/>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042"/>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1043"/>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044"/>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1045"/>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046"/>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1047"/>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048"/>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1049"/>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1050"/>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1051"/>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052"/>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1053"/>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1054"/>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1055"/>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1056"/>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1057"/>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058"/>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1059"/>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060"/>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1061"/>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1062"/>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1063"/>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064"/>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1065"/>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066"/>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1067"/>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1068"/>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1069"/>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1070"/>
            <p:cNvSpPr>
              <a:spLocks/>
            </p:cNvSpPr>
            <p:nvPr/>
          </p:nvSpPr>
          <p:spPr bwMode="auto">
            <a:xfrm>
              <a:off x="1828800" y="5637213"/>
              <a:ext cx="17463" cy="11113"/>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79" name="Group 1272"/>
            <p:cNvGrpSpPr>
              <a:grpSpLocks/>
            </p:cNvGrpSpPr>
            <p:nvPr/>
          </p:nvGrpSpPr>
          <p:grpSpPr bwMode="auto">
            <a:xfrm>
              <a:off x="642937" y="4610100"/>
              <a:ext cx="2017713" cy="1514475"/>
              <a:chOff x="306" y="3054"/>
              <a:chExt cx="1271" cy="954"/>
            </a:xfrm>
            <a:grpFill/>
          </p:grpSpPr>
          <p:sp>
            <p:nvSpPr>
              <p:cNvPr id="864" name="Freeform 1072"/>
              <p:cNvSpPr>
                <a:spLocks/>
              </p:cNvSpPr>
              <p:nvPr/>
            </p:nvSpPr>
            <p:spPr bwMode="auto">
              <a:xfrm>
                <a:off x="1053" y="3701"/>
                <a:ext cx="11" cy="7"/>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073"/>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1074"/>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075"/>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1076"/>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077"/>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1078"/>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079"/>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1080"/>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081"/>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1082"/>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083"/>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1084"/>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085"/>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1086"/>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087"/>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1088"/>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089"/>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1090"/>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091"/>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1092"/>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093"/>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1094"/>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095"/>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1096"/>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097"/>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1098"/>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099"/>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1100"/>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101"/>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1102"/>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103"/>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1104"/>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105"/>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1106"/>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107"/>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1108"/>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109"/>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1110"/>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111"/>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1112"/>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113"/>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1114"/>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115"/>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1116"/>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117"/>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1118"/>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119"/>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1120"/>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1121"/>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1122"/>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1123"/>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1124"/>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1125"/>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1126"/>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1127"/>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1128"/>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1129"/>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1130"/>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1131"/>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1132"/>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1133"/>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1134"/>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1135"/>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1136"/>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1137"/>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1138"/>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139"/>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1140"/>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 name="Rectangle 1141"/>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1142"/>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143"/>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1144"/>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145"/>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1146"/>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147"/>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1148"/>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149"/>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1150"/>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151"/>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1152"/>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153"/>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1154"/>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155"/>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1156"/>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157"/>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1158"/>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159"/>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1160"/>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1161"/>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1162"/>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163"/>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1164"/>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 name="Rectangle 1165"/>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1166"/>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1167"/>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1168"/>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1169"/>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1170"/>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1171"/>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1172"/>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173"/>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1174"/>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175"/>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176"/>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1177"/>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1178"/>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179"/>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180"/>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181"/>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1182"/>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183"/>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1184"/>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185"/>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186"/>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187"/>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1188"/>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 name="Rectangle 1189"/>
              <p:cNvSpPr>
                <a:spLocks noChangeArrowheads="1"/>
              </p:cNvSpPr>
              <p:nvPr/>
            </p:nvSpPr>
            <p:spPr bwMode="auto">
              <a:xfrm>
                <a:off x="640" y="3463"/>
                <a:ext cx="5"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Rectangle 1190"/>
              <p:cNvSpPr>
                <a:spLocks noChangeArrowheads="1"/>
              </p:cNvSpPr>
              <p:nvPr/>
            </p:nvSpPr>
            <p:spPr bwMode="auto">
              <a:xfrm>
                <a:off x="640" y="3463"/>
                <a:ext cx="5" cy="4"/>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191"/>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192"/>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193"/>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1194"/>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195"/>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1196"/>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197"/>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1198"/>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199"/>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Freeform 1200"/>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201"/>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1202"/>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203"/>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1204"/>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1205"/>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206"/>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1207"/>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1208"/>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209"/>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210"/>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211"/>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212"/>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213"/>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1214"/>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215"/>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1216"/>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217"/>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1218"/>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219"/>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1220"/>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221"/>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1222"/>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223"/>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1224"/>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225"/>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Freeform 1226"/>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227"/>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Freeform 1228"/>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229"/>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1230"/>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231"/>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232"/>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1233"/>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1234"/>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235"/>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236"/>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237"/>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238"/>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239"/>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240"/>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241"/>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242"/>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243"/>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244"/>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245"/>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246"/>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247"/>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248"/>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249"/>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250"/>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251"/>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252"/>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253"/>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254"/>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1255"/>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256"/>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1257"/>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1258"/>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1259"/>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1260"/>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1261"/>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262"/>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1263"/>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Freeform 1264"/>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1265"/>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266"/>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1267"/>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1268"/>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1269"/>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1270"/>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1271"/>
              <p:cNvSpPr>
                <a:spLocks/>
              </p:cNvSpPr>
              <p:nvPr/>
            </p:nvSpPr>
            <p:spPr bwMode="auto">
              <a:xfrm>
                <a:off x="1490" y="3904"/>
                <a:ext cx="13" cy="19"/>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0" name="Freeform 1273"/>
            <p:cNvSpPr>
              <a:spLocks/>
            </p:cNvSpPr>
            <p:nvPr/>
          </p:nvSpPr>
          <p:spPr bwMode="auto">
            <a:xfrm>
              <a:off x="2522537" y="5959475"/>
              <a:ext cx="20638" cy="30163"/>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274"/>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1275"/>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276"/>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1277"/>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278"/>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1279"/>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280"/>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1281"/>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282"/>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1283"/>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284"/>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1285"/>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286"/>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1287"/>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288"/>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1289"/>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97" name="Line 1290"/>
          <p:cNvSpPr>
            <a:spLocks noChangeShapeType="1"/>
          </p:cNvSpPr>
          <p:nvPr/>
        </p:nvSpPr>
        <p:spPr bwMode="auto">
          <a:xfrm>
            <a:off x="8458200" y="25511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Line 1291"/>
          <p:cNvSpPr>
            <a:spLocks noChangeShapeType="1"/>
          </p:cNvSpPr>
          <p:nvPr/>
        </p:nvSpPr>
        <p:spPr bwMode="auto">
          <a:xfrm>
            <a:off x="8458200" y="2551113"/>
            <a:ext cx="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1292"/>
          <p:cNvSpPr>
            <a:spLocks noChangeShapeType="1"/>
          </p:cNvSpPr>
          <p:nvPr/>
        </p:nvSpPr>
        <p:spPr bwMode="auto">
          <a:xfrm>
            <a:off x="7329487" y="2230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Line 1293"/>
          <p:cNvSpPr>
            <a:spLocks noChangeShapeType="1"/>
          </p:cNvSpPr>
          <p:nvPr/>
        </p:nvSpPr>
        <p:spPr bwMode="auto">
          <a:xfrm>
            <a:off x="7329487" y="2230438"/>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1294"/>
          <p:cNvSpPr>
            <a:spLocks noChangeShapeType="1"/>
          </p:cNvSpPr>
          <p:nvPr/>
        </p:nvSpPr>
        <p:spPr bwMode="auto">
          <a:xfrm>
            <a:off x="7329487" y="2054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Line 1295"/>
          <p:cNvSpPr>
            <a:spLocks noChangeShapeType="1"/>
          </p:cNvSpPr>
          <p:nvPr/>
        </p:nvSpPr>
        <p:spPr bwMode="auto">
          <a:xfrm>
            <a:off x="7329487" y="2054225"/>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Freeform 1296"/>
          <p:cNvSpPr>
            <a:spLocks/>
          </p:cNvSpPr>
          <p:nvPr/>
        </p:nvSpPr>
        <p:spPr bwMode="auto">
          <a:xfrm>
            <a:off x="7551737" y="2479675"/>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Line 1297"/>
          <p:cNvSpPr>
            <a:spLocks noChangeShapeType="1"/>
          </p:cNvSpPr>
          <p:nvPr/>
        </p:nvSpPr>
        <p:spPr bwMode="auto">
          <a:xfrm flipH="1">
            <a:off x="7551737" y="2479675"/>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Freeform 1298"/>
          <p:cNvSpPr>
            <a:spLocks/>
          </p:cNvSpPr>
          <p:nvPr/>
        </p:nvSpPr>
        <p:spPr bwMode="auto">
          <a:xfrm>
            <a:off x="7497762" y="2303463"/>
            <a:ext cx="244475"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Line 1299"/>
          <p:cNvSpPr>
            <a:spLocks noChangeShapeType="1"/>
          </p:cNvSpPr>
          <p:nvPr/>
        </p:nvSpPr>
        <p:spPr bwMode="auto">
          <a:xfrm flipH="1">
            <a:off x="7497762" y="2303463"/>
            <a:ext cx="244475"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Freeform 1300"/>
          <p:cNvSpPr>
            <a:spLocks/>
          </p:cNvSpPr>
          <p:nvPr/>
        </p:nvSpPr>
        <p:spPr bwMode="auto">
          <a:xfrm>
            <a:off x="7578725" y="2655888"/>
            <a:ext cx="163513" cy="0"/>
          </a:xfrm>
          <a:custGeom>
            <a:avLst/>
            <a:gdLst>
              <a:gd name="T0" fmla="*/ 103 w 103"/>
              <a:gd name="T1" fmla="*/ 0 w 103"/>
              <a:gd name="T2" fmla="*/ 103 w 103"/>
            </a:gdLst>
            <a:ahLst/>
            <a:cxnLst>
              <a:cxn ang="0">
                <a:pos x="T0" y="0"/>
              </a:cxn>
              <a:cxn ang="0">
                <a:pos x="T1" y="0"/>
              </a:cxn>
              <a:cxn ang="0">
                <a:pos x="T2" y="0"/>
              </a:cxn>
            </a:cxnLst>
            <a:rect l="0" t="0" r="r" b="b"/>
            <a:pathLst>
              <a:path w="103">
                <a:moveTo>
                  <a:pt x="103" y="0"/>
                </a:moveTo>
                <a:lnTo>
                  <a:pt x="0" y="0"/>
                </a:lnTo>
                <a:lnTo>
                  <a:pt x="1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Line 1301"/>
          <p:cNvSpPr>
            <a:spLocks noChangeShapeType="1"/>
          </p:cNvSpPr>
          <p:nvPr/>
        </p:nvSpPr>
        <p:spPr bwMode="auto">
          <a:xfrm flipH="1">
            <a:off x="7578725" y="2655888"/>
            <a:ext cx="16351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Freeform 1302"/>
          <p:cNvSpPr>
            <a:spLocks/>
          </p:cNvSpPr>
          <p:nvPr/>
        </p:nvSpPr>
        <p:spPr bwMode="auto">
          <a:xfrm>
            <a:off x="7267575" y="3033713"/>
            <a:ext cx="109538" cy="0"/>
          </a:xfrm>
          <a:custGeom>
            <a:avLst/>
            <a:gdLst>
              <a:gd name="T0" fmla="*/ 69 w 69"/>
              <a:gd name="T1" fmla="*/ 0 w 69"/>
              <a:gd name="T2" fmla="*/ 69 w 69"/>
            </a:gdLst>
            <a:ahLst/>
            <a:cxnLst>
              <a:cxn ang="0">
                <a:pos x="T0" y="0"/>
              </a:cxn>
              <a:cxn ang="0">
                <a:pos x="T1" y="0"/>
              </a:cxn>
              <a:cxn ang="0">
                <a:pos x="T2" y="0"/>
              </a:cxn>
            </a:cxnLst>
            <a:rect l="0" t="0" r="r" b="b"/>
            <a:pathLst>
              <a:path w="69">
                <a:moveTo>
                  <a:pt x="69" y="0"/>
                </a:moveTo>
                <a:lnTo>
                  <a:pt x="0" y="0"/>
                </a:lnTo>
                <a:lnTo>
                  <a:pt x="6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Line 1303"/>
          <p:cNvSpPr>
            <a:spLocks noChangeShapeType="1"/>
          </p:cNvSpPr>
          <p:nvPr/>
        </p:nvSpPr>
        <p:spPr bwMode="auto">
          <a:xfrm flipH="1">
            <a:off x="7267575" y="3033713"/>
            <a:ext cx="10953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Freeform 1304"/>
          <p:cNvSpPr>
            <a:spLocks/>
          </p:cNvSpPr>
          <p:nvPr/>
        </p:nvSpPr>
        <p:spPr bwMode="auto">
          <a:xfrm>
            <a:off x="7186612" y="3263900"/>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Line 1305"/>
          <p:cNvSpPr>
            <a:spLocks noChangeShapeType="1"/>
          </p:cNvSpPr>
          <p:nvPr/>
        </p:nvSpPr>
        <p:spPr bwMode="auto">
          <a:xfrm flipH="1">
            <a:off x="7186612" y="3263900"/>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339"/>
          <p:cNvSpPr>
            <a:spLocks noChangeArrowheads="1"/>
          </p:cNvSpPr>
          <p:nvPr/>
        </p:nvSpPr>
        <p:spPr bwMode="auto">
          <a:xfrm>
            <a:off x="2535237" y="1961356"/>
            <a:ext cx="401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48" name="Rectangle 1341"/>
          <p:cNvSpPr>
            <a:spLocks noChangeArrowheads="1"/>
          </p:cNvSpPr>
          <p:nvPr/>
        </p:nvSpPr>
        <p:spPr bwMode="auto">
          <a:xfrm>
            <a:off x="3740942" y="3021648"/>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1" name="Rectangle 1344"/>
          <p:cNvSpPr>
            <a:spLocks noChangeArrowheads="1"/>
          </p:cNvSpPr>
          <p:nvPr/>
        </p:nvSpPr>
        <p:spPr bwMode="auto">
          <a:xfrm>
            <a:off x="6729600" y="3488573"/>
            <a:ext cx="1907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4" name="Rectangle 1347"/>
          <p:cNvSpPr>
            <a:spLocks noChangeArrowheads="1"/>
          </p:cNvSpPr>
          <p:nvPr/>
        </p:nvSpPr>
        <p:spPr bwMode="auto">
          <a:xfrm>
            <a:off x="6294546" y="3389313"/>
            <a:ext cx="3337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00" cap="none" normalizeH="0" dirty="0">
                <a:ln>
                  <a:noFill/>
                </a:ln>
                <a:solidFill>
                  <a:srgbClr val="000000"/>
                </a:solidFill>
                <a:effectLst/>
                <a:latin typeface="Arial" pitchFamily="34" charset="0"/>
                <a:cs typeface="Arial" pitchFamily="34" charset="0"/>
              </a:rPr>
              <a:t>W.Va.</a:t>
            </a:r>
            <a:endParaRPr kumimoji="0" lang="en-US" altLang="en-US" sz="1800" b="0" i="0" u="none" strike="noStrike" kern="100" cap="none" normalizeH="0" dirty="0">
              <a:ln>
                <a:noFill/>
              </a:ln>
              <a:solidFill>
                <a:schemeClr val="tx1"/>
              </a:solidFill>
              <a:effectLst/>
              <a:latin typeface="Arial" pitchFamily="34" charset="0"/>
              <a:cs typeface="Arial" pitchFamily="34" charset="0"/>
            </a:endParaRPr>
          </a:p>
        </p:txBody>
      </p:sp>
      <p:sp>
        <p:nvSpPr>
          <p:cNvPr id="758" name="Rectangle 1351"/>
          <p:cNvSpPr>
            <a:spLocks noChangeArrowheads="1"/>
          </p:cNvSpPr>
          <p:nvPr/>
        </p:nvSpPr>
        <p:spPr bwMode="auto">
          <a:xfrm>
            <a:off x="6157912" y="4466432"/>
            <a:ext cx="2714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Ga.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0" name="Rectangle 1353"/>
          <p:cNvSpPr>
            <a:spLocks noChangeArrowheads="1"/>
          </p:cNvSpPr>
          <p:nvPr/>
        </p:nvSpPr>
        <p:spPr bwMode="auto">
          <a:xfrm>
            <a:off x="1810038" y="2356116"/>
            <a:ext cx="4032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Idaho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2" name="Rectangle 1355"/>
          <p:cNvSpPr>
            <a:spLocks noChangeArrowheads="1"/>
          </p:cNvSpPr>
          <p:nvPr/>
        </p:nvSpPr>
        <p:spPr bwMode="auto">
          <a:xfrm>
            <a:off x="5249544" y="3252788"/>
            <a:ext cx="206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4" name="Rectangle 1357"/>
          <p:cNvSpPr>
            <a:spLocks noChangeArrowheads="1"/>
          </p:cNvSpPr>
          <p:nvPr/>
        </p:nvSpPr>
        <p:spPr bwMode="auto">
          <a:xfrm>
            <a:off x="4562475" y="2919412"/>
            <a:ext cx="3476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Iowa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6" name="Rectangle 1359"/>
          <p:cNvSpPr>
            <a:spLocks noChangeArrowheads="1"/>
          </p:cNvSpPr>
          <p:nvPr/>
        </p:nvSpPr>
        <p:spPr bwMode="auto">
          <a:xfrm>
            <a:off x="3881437" y="3556477"/>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Kan.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 name="Rectangle 1362"/>
          <p:cNvSpPr>
            <a:spLocks noChangeArrowheads="1"/>
          </p:cNvSpPr>
          <p:nvPr/>
        </p:nvSpPr>
        <p:spPr bwMode="auto">
          <a:xfrm>
            <a:off x="5848091" y="3622170"/>
            <a:ext cx="1987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Ky.</a:t>
            </a:r>
            <a:endParaRPr lang="en-US" altLang="en-US" sz="2400" b="1" dirty="0">
              <a:solidFill>
                <a:srgbClr val="000000"/>
              </a:solidFill>
            </a:endParaRPr>
          </a:p>
        </p:txBody>
      </p:sp>
      <p:sp>
        <p:nvSpPr>
          <p:cNvPr id="772" name="Rectangle 1365"/>
          <p:cNvSpPr>
            <a:spLocks noChangeArrowheads="1"/>
          </p:cNvSpPr>
          <p:nvPr/>
        </p:nvSpPr>
        <p:spPr bwMode="auto">
          <a:xfrm>
            <a:off x="4794399" y="4843076"/>
            <a:ext cx="27210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La.</a:t>
            </a:r>
          </a:p>
        </p:txBody>
      </p:sp>
      <p:sp>
        <p:nvSpPr>
          <p:cNvPr id="774" name="Rectangle 1367"/>
          <p:cNvSpPr>
            <a:spLocks noChangeArrowheads="1"/>
          </p:cNvSpPr>
          <p:nvPr/>
        </p:nvSpPr>
        <p:spPr bwMode="auto">
          <a:xfrm>
            <a:off x="7549991" y="1847850"/>
            <a:ext cx="425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Maine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6" name="Rectangle 1369"/>
          <p:cNvSpPr>
            <a:spLocks noChangeArrowheads="1"/>
          </p:cNvSpPr>
          <p:nvPr/>
        </p:nvSpPr>
        <p:spPr bwMode="auto">
          <a:xfrm>
            <a:off x="2874962" y="3439160"/>
            <a:ext cx="382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Colo.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8" name="Rectangle 1371"/>
          <p:cNvSpPr>
            <a:spLocks noChangeArrowheads="1"/>
          </p:cNvSpPr>
          <p:nvPr/>
        </p:nvSpPr>
        <p:spPr bwMode="auto">
          <a:xfrm>
            <a:off x="7418387" y="3182938"/>
            <a:ext cx="298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Del.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0" name="Rectangle 1373"/>
          <p:cNvSpPr>
            <a:spLocks noChangeArrowheads="1"/>
          </p:cNvSpPr>
          <p:nvPr/>
        </p:nvSpPr>
        <p:spPr bwMode="auto">
          <a:xfrm>
            <a:off x="7418387" y="2957513"/>
            <a:ext cx="2968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N.J.</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2" name="Rectangle 1375"/>
          <p:cNvSpPr>
            <a:spLocks noChangeArrowheads="1"/>
          </p:cNvSpPr>
          <p:nvPr/>
        </p:nvSpPr>
        <p:spPr bwMode="auto">
          <a:xfrm>
            <a:off x="7777162" y="2416175"/>
            <a:ext cx="4191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Mass.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4" name="Rectangle 1377"/>
          <p:cNvSpPr>
            <a:spLocks noChangeArrowheads="1"/>
          </p:cNvSpPr>
          <p:nvPr/>
        </p:nvSpPr>
        <p:spPr bwMode="auto">
          <a:xfrm>
            <a:off x="6644323" y="3846513"/>
            <a:ext cx="317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6" name="Rectangle 1379"/>
          <p:cNvSpPr>
            <a:spLocks noChangeArrowheads="1"/>
          </p:cNvSpPr>
          <p:nvPr/>
        </p:nvSpPr>
        <p:spPr bwMode="auto">
          <a:xfrm>
            <a:off x="6492875" y="4184550"/>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 name="Rectangle 1381"/>
          <p:cNvSpPr>
            <a:spLocks noChangeArrowheads="1"/>
          </p:cNvSpPr>
          <p:nvPr/>
        </p:nvSpPr>
        <p:spPr bwMode="auto">
          <a:xfrm>
            <a:off x="5704608" y="2625724"/>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Mich.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0" name="Rectangle 1383"/>
          <p:cNvSpPr>
            <a:spLocks noChangeArrowheads="1"/>
          </p:cNvSpPr>
          <p:nvPr/>
        </p:nvSpPr>
        <p:spPr bwMode="auto">
          <a:xfrm>
            <a:off x="4384674" y="2205831"/>
            <a:ext cx="3952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2" name="Rectangle 1385"/>
          <p:cNvSpPr>
            <a:spLocks noChangeArrowheads="1"/>
          </p:cNvSpPr>
          <p:nvPr/>
        </p:nvSpPr>
        <p:spPr bwMode="auto">
          <a:xfrm>
            <a:off x="5175250" y="4539933"/>
            <a:ext cx="3189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Miss.</a:t>
            </a:r>
          </a:p>
        </p:txBody>
      </p:sp>
      <p:sp>
        <p:nvSpPr>
          <p:cNvPr id="794" name="Rectangle 1387"/>
          <p:cNvSpPr>
            <a:spLocks noChangeArrowheads="1"/>
          </p:cNvSpPr>
          <p:nvPr/>
        </p:nvSpPr>
        <p:spPr bwMode="auto">
          <a:xfrm>
            <a:off x="7780337" y="2601913"/>
            <a:ext cx="2635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R.I.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96" name="Rectangle 1389"/>
          <p:cNvSpPr>
            <a:spLocks noChangeArrowheads="1"/>
          </p:cNvSpPr>
          <p:nvPr/>
        </p:nvSpPr>
        <p:spPr bwMode="auto">
          <a:xfrm>
            <a:off x="2793841" y="4237593"/>
            <a:ext cx="3317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9" name="Rectangle 1392"/>
          <p:cNvSpPr>
            <a:spLocks noChangeArrowheads="1"/>
          </p:cNvSpPr>
          <p:nvPr/>
        </p:nvSpPr>
        <p:spPr bwMode="auto">
          <a:xfrm>
            <a:off x="3748954" y="4788000"/>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Texas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2" name="Rectangle 1395"/>
          <p:cNvSpPr>
            <a:spLocks noChangeArrowheads="1"/>
          </p:cNvSpPr>
          <p:nvPr/>
        </p:nvSpPr>
        <p:spPr bwMode="auto">
          <a:xfrm>
            <a:off x="2729126" y="2665513"/>
            <a:ext cx="3061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Wyo.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4" name="Rectangle 1397"/>
          <p:cNvSpPr>
            <a:spLocks noChangeArrowheads="1"/>
          </p:cNvSpPr>
          <p:nvPr/>
        </p:nvSpPr>
        <p:spPr bwMode="auto">
          <a:xfrm>
            <a:off x="3678237" y="2501900"/>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7" name="Rectangle 1400"/>
          <p:cNvSpPr>
            <a:spLocks noChangeArrowheads="1"/>
          </p:cNvSpPr>
          <p:nvPr/>
        </p:nvSpPr>
        <p:spPr bwMode="auto">
          <a:xfrm>
            <a:off x="5572792" y="3975101"/>
            <a:ext cx="341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9" name="Rectangle 1402"/>
          <p:cNvSpPr>
            <a:spLocks noChangeArrowheads="1"/>
          </p:cNvSpPr>
          <p:nvPr/>
        </p:nvSpPr>
        <p:spPr bwMode="auto">
          <a:xfrm>
            <a:off x="4045743" y="4095274"/>
            <a:ext cx="3746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Okla.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1" name="Rectangle 1404"/>
          <p:cNvSpPr>
            <a:spLocks noChangeArrowheads="1"/>
          </p:cNvSpPr>
          <p:nvPr/>
        </p:nvSpPr>
        <p:spPr bwMode="auto">
          <a:xfrm>
            <a:off x="1101724" y="2205831"/>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Ore.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3" name="Rectangle 1406"/>
          <p:cNvSpPr>
            <a:spLocks noChangeArrowheads="1"/>
          </p:cNvSpPr>
          <p:nvPr/>
        </p:nvSpPr>
        <p:spPr bwMode="auto">
          <a:xfrm>
            <a:off x="4764087" y="4215606"/>
            <a:ext cx="3079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Ark.</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5" name="Rectangle 1408"/>
          <p:cNvSpPr>
            <a:spLocks noChangeArrowheads="1"/>
          </p:cNvSpPr>
          <p:nvPr/>
        </p:nvSpPr>
        <p:spPr bwMode="auto">
          <a:xfrm>
            <a:off x="7780337" y="2235200"/>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7" name="Rectangle 1410"/>
          <p:cNvSpPr>
            <a:spLocks noChangeArrowheads="1"/>
          </p:cNvSpPr>
          <p:nvPr/>
        </p:nvSpPr>
        <p:spPr bwMode="auto">
          <a:xfrm>
            <a:off x="1440656" y="5105083"/>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Alaska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 name="Rectangle 1412"/>
          <p:cNvSpPr>
            <a:spLocks noChangeArrowheads="1"/>
          </p:cNvSpPr>
          <p:nvPr/>
        </p:nvSpPr>
        <p:spPr bwMode="auto">
          <a:xfrm>
            <a:off x="2945606" y="5791993"/>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Hawaii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1" name="Rectangle 1414"/>
          <p:cNvSpPr>
            <a:spLocks noChangeArrowheads="1"/>
          </p:cNvSpPr>
          <p:nvPr/>
        </p:nvSpPr>
        <p:spPr bwMode="auto">
          <a:xfrm>
            <a:off x="5664676" y="4505325"/>
            <a:ext cx="295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3" name="Freeform 1416"/>
          <p:cNvSpPr>
            <a:spLocks/>
          </p:cNvSpPr>
          <p:nvPr/>
        </p:nvSpPr>
        <p:spPr bwMode="auto">
          <a:xfrm>
            <a:off x="7400925" y="2722563"/>
            <a:ext cx="249238" cy="74613"/>
          </a:xfrm>
          <a:custGeom>
            <a:avLst/>
            <a:gdLst>
              <a:gd name="T0" fmla="*/ 0 w 157"/>
              <a:gd name="T1" fmla="*/ 0 h 47"/>
              <a:gd name="T2" fmla="*/ 157 w 157"/>
              <a:gd name="T3" fmla="*/ 0 h 47"/>
              <a:gd name="T4" fmla="*/ 157 w 157"/>
              <a:gd name="T5" fmla="*/ 47 h 47"/>
            </a:gdLst>
            <a:ahLst/>
            <a:cxnLst>
              <a:cxn ang="0">
                <a:pos x="T0" y="T1"/>
              </a:cxn>
              <a:cxn ang="0">
                <a:pos x="T2" y="T3"/>
              </a:cxn>
              <a:cxn ang="0">
                <a:pos x="T4" y="T5"/>
              </a:cxn>
            </a:cxnLst>
            <a:rect l="0" t="0" r="r" b="b"/>
            <a:pathLst>
              <a:path w="157" h="47">
                <a:moveTo>
                  <a:pt x="0" y="0"/>
                </a:moveTo>
                <a:lnTo>
                  <a:pt x="157" y="0"/>
                </a:lnTo>
                <a:lnTo>
                  <a:pt x="157" y="47"/>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Freeform 1417"/>
          <p:cNvSpPr>
            <a:spLocks/>
          </p:cNvSpPr>
          <p:nvPr/>
        </p:nvSpPr>
        <p:spPr bwMode="auto">
          <a:xfrm>
            <a:off x="7000876" y="3216276"/>
            <a:ext cx="331786" cy="142875"/>
          </a:xfrm>
          <a:custGeom>
            <a:avLst/>
            <a:gdLst>
              <a:gd name="T0" fmla="*/ 200 w 200"/>
              <a:gd name="T1" fmla="*/ 107 h 107"/>
              <a:gd name="T2" fmla="*/ 0 w 200"/>
              <a:gd name="T3" fmla="*/ 107 h 107"/>
              <a:gd name="T4" fmla="*/ 0 w 200"/>
              <a:gd name="T5" fmla="*/ 0 h 107"/>
            </a:gdLst>
            <a:ahLst/>
            <a:cxnLst>
              <a:cxn ang="0">
                <a:pos x="T0" y="T1"/>
              </a:cxn>
              <a:cxn ang="0">
                <a:pos x="T2" y="T3"/>
              </a:cxn>
              <a:cxn ang="0">
                <a:pos x="T4" y="T5"/>
              </a:cxn>
            </a:cxnLst>
            <a:rect l="0" t="0" r="r" b="b"/>
            <a:pathLst>
              <a:path w="200" h="107">
                <a:moveTo>
                  <a:pt x="200" y="107"/>
                </a:moveTo>
                <a:lnTo>
                  <a:pt x="0" y="107"/>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418"/>
          <p:cNvSpPr>
            <a:spLocks noChangeArrowheads="1"/>
          </p:cNvSpPr>
          <p:nvPr/>
        </p:nvSpPr>
        <p:spPr bwMode="auto">
          <a:xfrm>
            <a:off x="4764087" y="3577938"/>
            <a:ext cx="279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7" name="Rectangle 1420"/>
          <p:cNvSpPr>
            <a:spLocks noChangeArrowheads="1"/>
          </p:cNvSpPr>
          <p:nvPr/>
        </p:nvSpPr>
        <p:spPr bwMode="auto">
          <a:xfrm>
            <a:off x="1411491" y="3168333"/>
            <a:ext cx="26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1" name="Rectangle 1424"/>
          <p:cNvSpPr>
            <a:spLocks noChangeArrowheads="1"/>
          </p:cNvSpPr>
          <p:nvPr/>
        </p:nvSpPr>
        <p:spPr bwMode="auto">
          <a:xfrm>
            <a:off x="7236142" y="2106614"/>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3" name="Rectangle 1426"/>
          <p:cNvSpPr>
            <a:spLocks noChangeArrowheads="1"/>
          </p:cNvSpPr>
          <p:nvPr/>
        </p:nvSpPr>
        <p:spPr bwMode="auto">
          <a:xfrm>
            <a:off x="2085974" y="3287395"/>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Utah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5" name="Rectangle 1428"/>
          <p:cNvSpPr>
            <a:spLocks noChangeArrowheads="1"/>
          </p:cNvSpPr>
          <p:nvPr/>
        </p:nvSpPr>
        <p:spPr bwMode="auto">
          <a:xfrm>
            <a:off x="6557168" y="5212557"/>
            <a:ext cx="2841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Fla.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7" name="Rectangle 1430"/>
          <p:cNvSpPr>
            <a:spLocks noChangeArrowheads="1"/>
          </p:cNvSpPr>
          <p:nvPr/>
        </p:nvSpPr>
        <p:spPr bwMode="auto">
          <a:xfrm>
            <a:off x="5609615" y="3233440"/>
            <a:ext cx="2905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9" name="Rectangle 1432"/>
          <p:cNvSpPr>
            <a:spLocks noChangeArrowheads="1"/>
          </p:cNvSpPr>
          <p:nvPr/>
        </p:nvSpPr>
        <p:spPr bwMode="auto">
          <a:xfrm>
            <a:off x="5991860" y="3129222"/>
            <a:ext cx="352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Ohio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1" name="Rectangle 1434"/>
          <p:cNvSpPr>
            <a:spLocks noChangeArrowheads="1"/>
          </p:cNvSpPr>
          <p:nvPr/>
        </p:nvSpPr>
        <p:spPr bwMode="auto">
          <a:xfrm>
            <a:off x="7375525" y="3298825"/>
            <a:ext cx="280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4" name="Rectangle 1437"/>
          <p:cNvSpPr>
            <a:spLocks noChangeArrowheads="1"/>
          </p:cNvSpPr>
          <p:nvPr/>
        </p:nvSpPr>
        <p:spPr bwMode="auto">
          <a:xfrm>
            <a:off x="6933770" y="2463106"/>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8" name="Rectangle 1441"/>
          <p:cNvSpPr>
            <a:spLocks noChangeArrowheads="1"/>
          </p:cNvSpPr>
          <p:nvPr/>
        </p:nvSpPr>
        <p:spPr bwMode="auto">
          <a:xfrm>
            <a:off x="5040313" y="2466281"/>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Wis.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0" name="Rectangle 1443"/>
          <p:cNvSpPr>
            <a:spLocks noChangeArrowheads="1"/>
          </p:cNvSpPr>
          <p:nvPr/>
        </p:nvSpPr>
        <p:spPr bwMode="auto">
          <a:xfrm>
            <a:off x="7488237" y="2770188"/>
            <a:ext cx="422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Conn.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2" name="Rectangle 1445"/>
          <p:cNvSpPr>
            <a:spLocks noChangeArrowheads="1"/>
          </p:cNvSpPr>
          <p:nvPr/>
        </p:nvSpPr>
        <p:spPr bwMode="auto">
          <a:xfrm>
            <a:off x="1967706" y="4131468"/>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Ariz.</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4" name="Rectangle 1447"/>
          <p:cNvSpPr>
            <a:spLocks noChangeArrowheads="1"/>
          </p:cNvSpPr>
          <p:nvPr/>
        </p:nvSpPr>
        <p:spPr bwMode="auto">
          <a:xfrm>
            <a:off x="3689351" y="1986757"/>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6" name="Rectangle 1449"/>
          <p:cNvSpPr>
            <a:spLocks noChangeArrowheads="1"/>
          </p:cNvSpPr>
          <p:nvPr/>
        </p:nvSpPr>
        <p:spPr bwMode="auto">
          <a:xfrm>
            <a:off x="6696869" y="2887346"/>
            <a:ext cx="25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9" name="Rectangle 1452"/>
          <p:cNvSpPr>
            <a:spLocks noChangeArrowheads="1"/>
          </p:cNvSpPr>
          <p:nvPr/>
        </p:nvSpPr>
        <p:spPr bwMode="auto">
          <a:xfrm>
            <a:off x="1261195" y="1669405"/>
            <a:ext cx="3767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Wash.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1" name="Rectangle 1454"/>
          <p:cNvSpPr>
            <a:spLocks noChangeArrowheads="1"/>
          </p:cNvSpPr>
          <p:nvPr/>
        </p:nvSpPr>
        <p:spPr bwMode="auto">
          <a:xfrm>
            <a:off x="895350" y="3481388"/>
            <a:ext cx="3762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Calif.</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 name="Group 9"/>
          <p:cNvGrpSpPr/>
          <p:nvPr/>
        </p:nvGrpSpPr>
        <p:grpSpPr>
          <a:xfrm>
            <a:off x="5122748" y="835026"/>
            <a:ext cx="2874296" cy="610048"/>
            <a:chOff x="3737410" y="913660"/>
            <a:chExt cx="2874296" cy="610048"/>
          </a:xfrm>
        </p:grpSpPr>
        <p:sp>
          <p:nvSpPr>
            <p:cNvPr id="713" name="Rectangle 1306"/>
            <p:cNvSpPr>
              <a:spLocks noChangeArrowheads="1"/>
            </p:cNvSpPr>
            <p:nvPr/>
          </p:nvSpPr>
          <p:spPr bwMode="auto">
            <a:xfrm>
              <a:off x="5502428" y="1128126"/>
              <a:ext cx="11092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5" name="Rectangle 1308"/>
            <p:cNvSpPr>
              <a:spLocks noChangeArrowheads="1"/>
            </p:cNvSpPr>
            <p:nvPr/>
          </p:nvSpPr>
          <p:spPr bwMode="auto">
            <a:xfrm>
              <a:off x="5494831" y="920750"/>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38" name="Rectangle 1331"/>
            <p:cNvSpPr>
              <a:spLocks noChangeArrowheads="1"/>
            </p:cNvSpPr>
            <p:nvPr/>
          </p:nvSpPr>
          <p:spPr bwMode="auto">
            <a:xfrm>
              <a:off x="3945048" y="1137485"/>
              <a:ext cx="1114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0" name="Rectangle 1333"/>
            <p:cNvSpPr>
              <a:spLocks noChangeArrowheads="1"/>
            </p:cNvSpPr>
            <p:nvPr/>
          </p:nvSpPr>
          <p:spPr bwMode="auto">
            <a:xfrm>
              <a:off x="3945048" y="1354431"/>
              <a:ext cx="1065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1" name="Rectangle 1332"/>
            <p:cNvSpPr>
              <a:spLocks noChangeArrowheads="1"/>
            </p:cNvSpPr>
            <p:nvPr/>
          </p:nvSpPr>
          <p:spPr bwMode="auto">
            <a:xfrm>
              <a:off x="3737410" y="952207"/>
              <a:ext cx="144065" cy="107950"/>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722" name="Rectangle 1333"/>
            <p:cNvSpPr>
              <a:spLocks noChangeArrowheads="1"/>
            </p:cNvSpPr>
            <p:nvPr/>
          </p:nvSpPr>
          <p:spPr bwMode="auto">
            <a:xfrm>
              <a:off x="3934330" y="913660"/>
              <a:ext cx="1067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3" name="Rectangle 1308"/>
            <p:cNvSpPr>
              <a:spLocks noChangeArrowheads="1"/>
            </p:cNvSpPr>
            <p:nvPr/>
          </p:nvSpPr>
          <p:spPr bwMode="auto">
            <a:xfrm>
              <a:off x="5495633" y="1334596"/>
              <a:ext cx="10611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4" name="Rectangle 1332"/>
            <p:cNvSpPr>
              <a:spLocks noChangeArrowheads="1"/>
            </p:cNvSpPr>
            <p:nvPr/>
          </p:nvSpPr>
          <p:spPr bwMode="auto">
            <a:xfrm>
              <a:off x="3737410" y="1176337"/>
              <a:ext cx="144065" cy="107950"/>
            </a:xfrm>
            <a:prstGeom prst="rect">
              <a:avLst/>
            </a:pr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725" name="Rectangle 1332"/>
            <p:cNvSpPr>
              <a:spLocks noChangeArrowheads="1"/>
            </p:cNvSpPr>
            <p:nvPr/>
          </p:nvSpPr>
          <p:spPr bwMode="auto">
            <a:xfrm>
              <a:off x="3737410" y="1381125"/>
              <a:ext cx="144065" cy="107950"/>
            </a:xfrm>
            <a:prstGeom prst="rect">
              <a:avLst/>
            </a:prstGeom>
            <a:solidFill>
              <a:srgbClr val="9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332"/>
            <p:cNvSpPr>
              <a:spLocks noChangeArrowheads="1"/>
            </p:cNvSpPr>
            <p:nvPr/>
          </p:nvSpPr>
          <p:spPr bwMode="auto">
            <a:xfrm>
              <a:off x="5269364" y="958850"/>
              <a:ext cx="144065" cy="10795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727" name="Rectangle 1332"/>
            <p:cNvSpPr>
              <a:spLocks noChangeArrowheads="1"/>
            </p:cNvSpPr>
            <p:nvPr/>
          </p:nvSpPr>
          <p:spPr bwMode="auto">
            <a:xfrm>
              <a:off x="5269818" y="1170985"/>
              <a:ext cx="144065" cy="1079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332"/>
            <p:cNvSpPr>
              <a:spLocks noChangeArrowheads="1"/>
            </p:cNvSpPr>
            <p:nvPr/>
          </p:nvSpPr>
          <p:spPr bwMode="auto">
            <a:xfrm>
              <a:off x="5269364" y="1373642"/>
              <a:ext cx="144065" cy="107950"/>
            </a:xfrm>
            <a:prstGeom prst="rect">
              <a:avLst/>
            </a:prstGeom>
            <a:solidFill>
              <a:srgbClr val="FF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4" name="Rectangle 1307"/>
          <p:cNvSpPr>
            <a:spLocks noChangeArrowheads="1"/>
          </p:cNvSpPr>
          <p:nvPr/>
        </p:nvSpPr>
        <p:spPr bwMode="auto">
          <a:xfrm>
            <a:off x="8148422" y="1084417"/>
            <a:ext cx="144065" cy="1079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16" name="Rectangle 1306"/>
          <p:cNvSpPr>
            <a:spLocks noChangeArrowheads="1"/>
          </p:cNvSpPr>
          <p:nvPr/>
        </p:nvSpPr>
        <p:spPr bwMode="auto">
          <a:xfrm>
            <a:off x="8370547" y="1042744"/>
            <a:ext cx="493725"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No race</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7" name="Rectangle 1307"/>
          <p:cNvSpPr>
            <a:spLocks noChangeArrowheads="1"/>
          </p:cNvSpPr>
          <p:nvPr/>
        </p:nvSpPr>
        <p:spPr bwMode="auto">
          <a:xfrm>
            <a:off x="8148422" y="880216"/>
            <a:ext cx="144065" cy="1079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 name="Rectangle 1306"/>
          <p:cNvSpPr>
            <a:spLocks noChangeArrowheads="1"/>
          </p:cNvSpPr>
          <p:nvPr/>
        </p:nvSpPr>
        <p:spPr bwMode="auto">
          <a:xfrm>
            <a:off x="8370546" y="841337"/>
            <a:ext cx="501740"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Toss up</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370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to Our New Podcast</a:t>
            </a:r>
          </a:p>
        </p:txBody>
      </p:sp>
      <p:pic>
        <p:nvPicPr>
          <p:cNvPr id="5" name="Picture 4"/>
          <p:cNvPicPr>
            <a:picLocks noChangeAspect="1"/>
          </p:cNvPicPr>
          <p:nvPr/>
        </p:nvPicPr>
        <p:blipFill>
          <a:blip r:embed="rId2"/>
          <a:stretch>
            <a:fillRect/>
          </a:stretch>
        </p:blipFill>
        <p:spPr>
          <a:xfrm>
            <a:off x="547006" y="1656199"/>
            <a:ext cx="3529567" cy="3064254"/>
          </a:xfrm>
          <a:prstGeom prst="rect">
            <a:avLst/>
          </a:prstGeom>
        </p:spPr>
      </p:pic>
      <p:pic>
        <p:nvPicPr>
          <p:cNvPr id="6" name="Picture 5"/>
          <p:cNvPicPr>
            <a:picLocks noChangeAspect="1"/>
          </p:cNvPicPr>
          <p:nvPr/>
        </p:nvPicPr>
        <p:blipFill>
          <a:blip r:embed="rId3"/>
          <a:stretch>
            <a:fillRect/>
          </a:stretch>
        </p:blipFill>
        <p:spPr>
          <a:xfrm>
            <a:off x="4195708" y="2048663"/>
            <a:ext cx="4546943" cy="2586824"/>
          </a:xfrm>
          <a:prstGeom prst="rect">
            <a:avLst/>
          </a:prstGeom>
        </p:spPr>
      </p:pic>
      <p:sp>
        <p:nvSpPr>
          <p:cNvPr id="7" name="Text Placeholder 2"/>
          <p:cNvSpPr>
            <a:spLocks noGrp="1"/>
          </p:cNvSpPr>
          <p:nvPr>
            <p:ph type="body" sz="quarter" idx="10"/>
          </p:nvPr>
        </p:nvSpPr>
        <p:spPr>
          <a:xfrm>
            <a:off x="457993" y="5135647"/>
            <a:ext cx="8080718" cy="902788"/>
          </a:xfrm>
        </p:spPr>
        <p:txBody>
          <a:bodyPr/>
          <a:lstStyle/>
          <a:p>
            <a:pPr algn="ctr">
              <a:buClr>
                <a:srgbClr val="0070C0"/>
              </a:buClr>
            </a:pPr>
            <a:r>
              <a:rPr lang="en-US" dirty="0">
                <a:solidFill>
                  <a:schemeClr val="tx1"/>
                </a:solidFill>
              </a:rPr>
              <a:t>Listen and subscribe to </a:t>
            </a:r>
            <a:r>
              <a:rPr lang="en-US" dirty="0" err="1">
                <a:solidFill>
                  <a:schemeClr val="tx1"/>
                </a:solidFill>
              </a:rPr>
              <a:t>Downballot</a:t>
            </a:r>
            <a:r>
              <a:rPr lang="en-US" dirty="0">
                <a:solidFill>
                  <a:schemeClr val="tx1"/>
                </a:solidFill>
              </a:rPr>
              <a:t> Counts from your mobile device:</a:t>
            </a:r>
          </a:p>
          <a:p>
            <a:pPr algn="ctr">
              <a:buClr>
                <a:srgbClr val="0070C0"/>
              </a:buClr>
            </a:pPr>
            <a:r>
              <a:rPr lang="en-US" dirty="0"/>
              <a:t> </a:t>
            </a:r>
            <a:r>
              <a:rPr lang="en-US" b="1" dirty="0">
                <a:hlinkClick r:id="rId4"/>
              </a:rPr>
              <a:t>Apple Podcasts</a:t>
            </a:r>
            <a:r>
              <a:rPr lang="en-US" dirty="0"/>
              <a:t> | </a:t>
            </a:r>
            <a:r>
              <a:rPr lang="en-US" b="1" dirty="0">
                <a:hlinkClick r:id="rId5"/>
              </a:rPr>
              <a:t>Overcast</a:t>
            </a:r>
            <a:r>
              <a:rPr lang="en-US" dirty="0"/>
              <a:t> | </a:t>
            </a:r>
            <a:r>
              <a:rPr lang="en-US" b="1" dirty="0" err="1">
                <a:hlinkClick r:id="rId6"/>
              </a:rPr>
              <a:t>Stitcher</a:t>
            </a:r>
            <a:r>
              <a:rPr lang="en-US" dirty="0"/>
              <a:t> | </a:t>
            </a:r>
            <a:r>
              <a:rPr lang="en-US" b="1" dirty="0">
                <a:hlinkClick r:id="rId7"/>
              </a:rPr>
              <a:t>Spotify</a:t>
            </a:r>
            <a:endParaRPr lang="en-US" dirty="0">
              <a:solidFill>
                <a:schemeClr val="tx1"/>
              </a:solidFill>
            </a:endParaRPr>
          </a:p>
        </p:txBody>
      </p:sp>
    </p:spTree>
    <p:extLst>
      <p:ext uri="{BB962C8B-B14F-4D97-AF65-F5344CB8AC3E}">
        <p14:creationId xmlns:p14="http://schemas.microsoft.com/office/powerpoint/2010/main" val="389561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Bloomberg Government</a:t>
            </a:r>
          </a:p>
        </p:txBody>
      </p:sp>
      <p:sp>
        <p:nvSpPr>
          <p:cNvPr id="4" name="Text Placeholder 3"/>
          <p:cNvSpPr>
            <a:spLocks noGrp="1"/>
          </p:cNvSpPr>
          <p:nvPr>
            <p:ph type="body" sz="quarter" idx="11"/>
          </p:nvPr>
        </p:nvSpPr>
        <p:spPr/>
        <p:txBody>
          <a:bodyPr/>
          <a:lstStyle/>
          <a:p>
            <a:pPr marL="0" indent="0">
              <a:buNone/>
            </a:pPr>
            <a:r>
              <a:rPr lang="en-US" b="1" dirty="0"/>
              <a:t>On bgov.com</a:t>
            </a:r>
          </a:p>
          <a:p>
            <a:pPr>
              <a:buClr>
                <a:srgbClr val="0070C0"/>
              </a:buClr>
            </a:pPr>
            <a:r>
              <a:rPr lang="en-US" dirty="0"/>
              <a:t>Sign up for Bloomberg Government's </a:t>
            </a:r>
            <a:r>
              <a:rPr lang="en-US" dirty="0">
                <a:hlinkClick r:id="rId2"/>
              </a:rPr>
              <a:t>2020 presidential election</a:t>
            </a:r>
            <a:r>
              <a:rPr lang="en-US" dirty="0"/>
              <a:t> and </a:t>
            </a:r>
            <a:r>
              <a:rPr lang="en-US" dirty="0">
                <a:hlinkClick r:id="rId3"/>
              </a:rPr>
              <a:t>congressional elections</a:t>
            </a:r>
            <a:r>
              <a:rPr lang="en-US" dirty="0"/>
              <a:t> alerts</a:t>
            </a:r>
          </a:p>
          <a:p>
            <a:pPr>
              <a:buClr>
                <a:srgbClr val="0070C0"/>
              </a:buClr>
            </a:pPr>
            <a:endParaRPr lang="en-US" dirty="0"/>
          </a:p>
          <a:p>
            <a:pPr>
              <a:buClr>
                <a:srgbClr val="0070C0"/>
              </a:buClr>
            </a:pPr>
            <a:r>
              <a:rPr lang="en-US" dirty="0"/>
              <a:t>Learn more about </a:t>
            </a:r>
            <a:r>
              <a:rPr lang="en-US" dirty="0" err="1">
                <a:hlinkClick r:id="rId4"/>
              </a:rPr>
              <a:t>Downballot</a:t>
            </a:r>
            <a:r>
              <a:rPr lang="en-US" dirty="0">
                <a:hlinkClick r:id="rId4"/>
              </a:rPr>
              <a:t> Counts</a:t>
            </a:r>
            <a:r>
              <a:rPr lang="en-US" dirty="0"/>
              <a:t>, BGOV’s podcast focused on the House and Senate elections</a:t>
            </a:r>
          </a:p>
          <a:p>
            <a:pPr marL="0" indent="0">
              <a:buNone/>
            </a:pPr>
            <a:endParaRPr lang="en-US" dirty="0">
              <a:solidFill>
                <a:srgbClr val="FF0000"/>
              </a:solidFill>
            </a:endParaRPr>
          </a:p>
          <a:p>
            <a:r>
              <a:rPr lang="en-US" dirty="0"/>
              <a:t>Michael Bloomberg, the majority owner of Bloomberg Government’s parent company, also sought the Democratic presidential nomination. He endorsed Joe Biden on March 4.</a:t>
            </a:r>
          </a:p>
          <a:p>
            <a:endParaRPr lang="en-US" dirty="0"/>
          </a:p>
          <a:p>
            <a:endParaRPr lang="en-US" dirty="0"/>
          </a:p>
        </p:txBody>
      </p:sp>
    </p:spTree>
    <p:extLst>
      <p:ext uri="{BB962C8B-B14F-4D97-AF65-F5344CB8AC3E}">
        <p14:creationId xmlns:p14="http://schemas.microsoft.com/office/powerpoint/2010/main" val="106200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Senate Balance of Power</a:t>
            </a:r>
          </a:p>
        </p:txBody>
      </p:sp>
      <p:sp>
        <p:nvSpPr>
          <p:cNvPr id="3" name="Text Placeholder 2"/>
          <p:cNvSpPr>
            <a:spLocks noGrp="1"/>
          </p:cNvSpPr>
          <p:nvPr>
            <p:ph type="body" sz="quarter" idx="10"/>
          </p:nvPr>
        </p:nvSpPr>
        <p:spPr>
          <a:xfrm>
            <a:off x="455611" y="1276773"/>
            <a:ext cx="8321040" cy="1523096"/>
          </a:xfrm>
        </p:spPr>
        <p:txBody>
          <a:bodyPr/>
          <a:lstStyle/>
          <a:p>
            <a:pPr marL="0" indent="0">
              <a:buClr>
                <a:srgbClr val="0070C0"/>
              </a:buClr>
              <a:buNone/>
            </a:pPr>
            <a:r>
              <a:rPr lang="en-US" b="1" dirty="0">
                <a:solidFill>
                  <a:schemeClr val="tx1"/>
                </a:solidFill>
              </a:rPr>
              <a:t>Trump’s re-election outlook and each party’s ability to field strong candidates are key</a:t>
            </a:r>
          </a:p>
          <a:p>
            <a:pPr marL="0" indent="0">
              <a:buClr>
                <a:srgbClr val="0070C0"/>
              </a:buClr>
              <a:buNone/>
            </a:pPr>
            <a:endParaRPr lang="en-US" b="1" dirty="0">
              <a:solidFill>
                <a:schemeClr val="tx1"/>
              </a:solidFill>
            </a:endParaRPr>
          </a:p>
          <a:p>
            <a:pPr>
              <a:buClr>
                <a:srgbClr val="0070C0"/>
              </a:buClr>
            </a:pPr>
            <a:r>
              <a:rPr lang="en-US" dirty="0"/>
              <a:t>If Democrats net four seats they would take control </a:t>
            </a:r>
            <a:r>
              <a:rPr lang="en-US" dirty="0">
                <a:solidFill>
                  <a:schemeClr val="tx1"/>
                </a:solidFill>
              </a:rPr>
              <a:t>of </a:t>
            </a:r>
            <a:r>
              <a:rPr lang="en-US" dirty="0"/>
              <a:t>the Senate; netting three seats would result in a tie and the majority would be decided by the vice president’s party</a:t>
            </a:r>
          </a:p>
          <a:p>
            <a:pPr>
              <a:buClr>
                <a:srgbClr val="0070C0"/>
              </a:buClr>
            </a:pPr>
            <a:r>
              <a:rPr lang="en-US" dirty="0">
                <a:solidFill>
                  <a:schemeClr val="tx1"/>
                </a:solidFill>
                <a:latin typeface="+mn-lt"/>
              </a:rPr>
              <a:t>If Bernie Sanders won the Democratic presidential nominee and defeated Trump, then Vermont’s GOP governor would be in a position to name an interim senator of his choosing until a special election could be held </a:t>
            </a:r>
          </a:p>
          <a:p>
            <a:pPr>
              <a:buClr>
                <a:srgbClr val="0070C0"/>
              </a:buClr>
            </a:pPr>
            <a:r>
              <a:rPr lang="en-US" dirty="0"/>
              <a:t>Democrats last defeated more than two Republican senators in 2008, when Barack Obama’s victory helped Democrats beat five GOP incumbents</a:t>
            </a:r>
          </a:p>
          <a:p>
            <a:pPr marL="0" indent="0">
              <a:buClr>
                <a:srgbClr val="0070C0"/>
              </a:buClr>
              <a:buNone/>
            </a:pPr>
            <a:endParaRPr lang="en-US" dirty="0"/>
          </a:p>
          <a:p>
            <a:pPr lvl="1">
              <a:buClr>
                <a:srgbClr val="0070C0"/>
              </a:buClr>
            </a:pPr>
            <a:endParaRPr lang="en-US" dirty="0"/>
          </a:p>
          <a:p>
            <a:pPr marL="0" lvl="1" indent="0">
              <a:buClr>
                <a:srgbClr val="0070C0"/>
              </a:buClr>
              <a:buNone/>
            </a:pPr>
            <a:endParaRPr lang="en-US" dirty="0"/>
          </a:p>
          <a:p>
            <a:pPr lvl="1">
              <a:buClr>
                <a:srgbClr val="0070C0"/>
              </a:buClr>
            </a:pPr>
            <a:endParaRPr lang="en-US" dirty="0"/>
          </a:p>
          <a:p>
            <a:pPr marL="0" indent="0">
              <a:buClr>
                <a:srgbClr val="0070C0"/>
              </a:buClr>
              <a:buNone/>
            </a:pPr>
            <a:endParaRPr lang="en-US" dirty="0"/>
          </a:p>
          <a:p>
            <a:pPr marL="0" indent="0">
              <a:buClr>
                <a:srgbClr val="0070C0"/>
              </a:buClr>
              <a:buNone/>
            </a:pPr>
            <a:endParaRPr lang="en-US" dirty="0"/>
          </a:p>
          <a:p>
            <a:pPr marL="0" indent="0">
              <a:buClr>
                <a:srgbClr val="0070C0"/>
              </a:buClr>
              <a:buNone/>
            </a:pPr>
            <a:endParaRPr lang="en-US" dirty="0"/>
          </a:p>
        </p:txBody>
      </p:sp>
      <p:sp>
        <p:nvSpPr>
          <p:cNvPr id="4" name="Text Placeholder 3"/>
          <p:cNvSpPr>
            <a:spLocks noGrp="1"/>
          </p:cNvSpPr>
          <p:nvPr>
            <p:ph type="body" sz="quarter" idx="13"/>
          </p:nvPr>
        </p:nvSpPr>
        <p:spPr/>
        <p:txBody>
          <a:bodyPr/>
          <a:lstStyle/>
          <a:p>
            <a:r>
              <a:rPr lang="en-US" dirty="0">
                <a:solidFill>
                  <a:schemeClr val="tx1"/>
                </a:solidFill>
              </a:rPr>
              <a:t>Source: Bloomberg Government</a:t>
            </a:r>
          </a:p>
          <a:p>
            <a:r>
              <a:rPr lang="en-US" dirty="0">
                <a:solidFill>
                  <a:schemeClr val="tx1"/>
                </a:solidFill>
              </a:rPr>
              <a:t>Note: Yellow reflects independents who caucus with Democrats</a:t>
            </a:r>
            <a:endParaRPr lang="en-US" u="sng" dirty="0">
              <a:solidFill>
                <a:schemeClr val="tx1"/>
              </a:solidFill>
            </a:endParaRPr>
          </a:p>
        </p:txBody>
      </p:sp>
      <p:grpSp>
        <p:nvGrpSpPr>
          <p:cNvPr id="8" name="Group 7"/>
          <p:cNvGrpSpPr>
            <a:grpSpLocks noChangeAspect="1"/>
          </p:cNvGrpSpPr>
          <p:nvPr/>
        </p:nvGrpSpPr>
        <p:grpSpPr>
          <a:xfrm>
            <a:off x="1819118" y="3625482"/>
            <a:ext cx="5732180" cy="2453373"/>
            <a:chOff x="1646866" y="3635695"/>
            <a:chExt cx="6033875" cy="258249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866" y="3635695"/>
              <a:ext cx="6033875" cy="2582498"/>
            </a:xfrm>
            <a:prstGeom prst="rect">
              <a:avLst/>
            </a:prstGeom>
          </p:spPr>
        </p:pic>
        <p:sp>
          <p:nvSpPr>
            <p:cNvPr id="10" name="Rectangle 9"/>
            <p:cNvSpPr/>
            <p:nvPr/>
          </p:nvSpPr>
          <p:spPr>
            <a:xfrm>
              <a:off x="4214949" y="5538651"/>
              <a:ext cx="923108" cy="330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grpSp>
      <p:sp>
        <p:nvSpPr>
          <p:cNvPr id="11" name="Text Placeholder 2"/>
          <p:cNvSpPr>
            <a:spLocks noGrp="1"/>
          </p:cNvSpPr>
          <p:nvPr>
            <p:ph type="body" sz="quarter" idx="10"/>
          </p:nvPr>
        </p:nvSpPr>
        <p:spPr>
          <a:xfrm>
            <a:off x="3481160" y="5660490"/>
            <a:ext cx="2408097" cy="309916"/>
          </a:xfrm>
        </p:spPr>
        <p:txBody>
          <a:bodyPr/>
          <a:lstStyle/>
          <a:p>
            <a:pPr marL="0" indent="0">
              <a:buNone/>
            </a:pPr>
            <a:r>
              <a:rPr lang="en-US" b="1" dirty="0">
                <a:solidFill>
                  <a:schemeClr val="bg2">
                    <a:lumMod val="50000"/>
                  </a:schemeClr>
                </a:solidFill>
                <a:latin typeface="Avenir Next P for BBG Demi" panose="020B0703020202020204" pitchFamily="34" charset="0"/>
              </a:rPr>
              <a:t>Senate Balance of Power</a:t>
            </a:r>
            <a:endParaRPr lang="en-US" dirty="0">
              <a:solidFill>
                <a:schemeClr val="bg2">
                  <a:lumMod val="50000"/>
                </a:schemeClr>
              </a:solidFill>
              <a:latin typeface="Avenir Next P for BBG Demi" panose="020B0703020202020204" pitchFamily="34" charset="0"/>
            </a:endParaRPr>
          </a:p>
        </p:txBody>
      </p:sp>
    </p:spTree>
    <p:extLst>
      <p:ext uri="{BB962C8B-B14F-4D97-AF65-F5344CB8AC3E}">
        <p14:creationId xmlns:p14="http://schemas.microsoft.com/office/powerpoint/2010/main" val="262423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Tuesday and the Senate </a:t>
            </a:r>
          </a:p>
        </p:txBody>
      </p:sp>
      <p:sp>
        <p:nvSpPr>
          <p:cNvPr id="6" name="Freeform 825"/>
          <p:cNvSpPr>
            <a:spLocks noChangeAspect="1"/>
          </p:cNvSpPr>
          <p:nvPr/>
        </p:nvSpPr>
        <p:spPr bwMode="auto">
          <a:xfrm>
            <a:off x="343525" y="1684973"/>
            <a:ext cx="1112453" cy="1083929"/>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8" name="Freeform 910"/>
          <p:cNvSpPr>
            <a:spLocks noChangeAspect="1"/>
          </p:cNvSpPr>
          <p:nvPr/>
        </p:nvSpPr>
        <p:spPr bwMode="auto">
          <a:xfrm rot="625645">
            <a:off x="272385" y="3023890"/>
            <a:ext cx="1323184" cy="600334"/>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9" name="Freeform 715"/>
          <p:cNvSpPr>
            <a:spLocks noChangeAspect="1"/>
          </p:cNvSpPr>
          <p:nvPr/>
        </p:nvSpPr>
        <p:spPr bwMode="auto">
          <a:xfrm>
            <a:off x="616079" y="5443157"/>
            <a:ext cx="730030" cy="677534"/>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000" b="1" dirty="0">
                <a:solidFill>
                  <a:srgbClr val="5A5A5A"/>
                </a:solidFill>
              </a:rPr>
              <a:t>Ark.</a:t>
            </a:r>
          </a:p>
        </p:txBody>
      </p:sp>
      <p:sp>
        <p:nvSpPr>
          <p:cNvPr id="11" name="Freeform 727"/>
          <p:cNvSpPr>
            <a:spLocks noChangeAspect="1"/>
          </p:cNvSpPr>
          <p:nvPr/>
        </p:nvSpPr>
        <p:spPr bwMode="auto">
          <a:xfrm>
            <a:off x="687517" y="4097502"/>
            <a:ext cx="564358" cy="800101"/>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solidFill>
            <a:schemeClr val="bg2"/>
          </a:solidFill>
          <a:ln w="952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dirty="0">
              <a:solidFill>
                <a:srgbClr val="5A5A5A"/>
              </a:solidFill>
            </a:endParaRPr>
          </a:p>
        </p:txBody>
      </p:sp>
      <p:sp>
        <p:nvSpPr>
          <p:cNvPr id="15" name="Text Placeholder 2"/>
          <p:cNvSpPr>
            <a:spLocks noGrp="1"/>
          </p:cNvSpPr>
          <p:nvPr>
            <p:ph type="body" sz="quarter" idx="10"/>
          </p:nvPr>
        </p:nvSpPr>
        <p:spPr>
          <a:xfrm>
            <a:off x="1708679" y="1835184"/>
            <a:ext cx="6976534" cy="659341"/>
          </a:xfrm>
        </p:spPr>
        <p:txBody>
          <a:bodyPr/>
          <a:lstStyle/>
          <a:p>
            <a:pPr marL="285750" indent="-285750">
              <a:buFont typeface="Arial" panose="020B0604020202020204" pitchFamily="34" charset="0"/>
              <a:buChar char="•"/>
            </a:pPr>
            <a:r>
              <a:rPr lang="en-US" dirty="0">
                <a:solidFill>
                  <a:schemeClr val="tx1"/>
                </a:solidFill>
              </a:rPr>
              <a:t>Sen. John </a:t>
            </a:r>
            <a:r>
              <a:rPr lang="en-US" dirty="0" err="1">
                <a:solidFill>
                  <a:schemeClr val="tx1"/>
                </a:solidFill>
              </a:rPr>
              <a:t>Cornyn</a:t>
            </a:r>
            <a:r>
              <a:rPr lang="en-US" dirty="0">
                <a:solidFill>
                  <a:schemeClr val="tx1"/>
                </a:solidFill>
              </a:rPr>
              <a:t> (R) running for third term </a:t>
            </a:r>
          </a:p>
          <a:p>
            <a:pPr marL="285750" indent="-285750">
              <a:buFont typeface="Arial" panose="020B0604020202020204" pitchFamily="34" charset="0"/>
              <a:buChar char="•"/>
            </a:pPr>
            <a:r>
              <a:rPr lang="en-US" dirty="0">
                <a:solidFill>
                  <a:schemeClr val="tx1"/>
                </a:solidFill>
              </a:rPr>
              <a:t>May 26 runoff between DSCC-backed MJ </a:t>
            </a:r>
            <a:r>
              <a:rPr lang="en-US" dirty="0" err="1">
                <a:solidFill>
                  <a:schemeClr val="tx1"/>
                </a:solidFill>
              </a:rPr>
              <a:t>Hegar</a:t>
            </a:r>
            <a:r>
              <a:rPr lang="en-US" dirty="0">
                <a:solidFill>
                  <a:schemeClr val="tx1"/>
                </a:solidFill>
              </a:rPr>
              <a:t>, state Sen. Royce West</a:t>
            </a:r>
          </a:p>
        </p:txBody>
      </p:sp>
      <p:sp>
        <p:nvSpPr>
          <p:cNvPr id="17" name="Text Placeholder 2"/>
          <p:cNvSpPr>
            <a:spLocks noGrp="1"/>
          </p:cNvSpPr>
          <p:nvPr>
            <p:ph type="body" sz="quarter" idx="10"/>
          </p:nvPr>
        </p:nvSpPr>
        <p:spPr>
          <a:xfrm>
            <a:off x="1708679" y="3023890"/>
            <a:ext cx="6976534" cy="659341"/>
          </a:xfrm>
        </p:spPr>
        <p:txBody>
          <a:bodyPr/>
          <a:lstStyle/>
          <a:p>
            <a:pPr marL="285750" indent="-285750">
              <a:buFont typeface="Arial" panose="020B0604020202020204" pitchFamily="34" charset="0"/>
              <a:buChar char="•"/>
            </a:pPr>
            <a:r>
              <a:rPr lang="en-US" dirty="0">
                <a:solidFill>
                  <a:schemeClr val="tx1"/>
                </a:solidFill>
              </a:rPr>
              <a:t>Early polling shows tough race for Sen. Thom Tillis (R) </a:t>
            </a:r>
          </a:p>
          <a:p>
            <a:pPr marL="285750" indent="-285750">
              <a:buFont typeface="Arial" panose="020B0604020202020204" pitchFamily="34" charset="0"/>
              <a:buChar char="•"/>
            </a:pPr>
            <a:r>
              <a:rPr lang="en-US" dirty="0">
                <a:solidFill>
                  <a:schemeClr val="tx1"/>
                </a:solidFill>
              </a:rPr>
              <a:t>Democrats picked DSCC-backed former state Sen. Cal Cunningham</a:t>
            </a:r>
          </a:p>
        </p:txBody>
      </p:sp>
      <p:sp>
        <p:nvSpPr>
          <p:cNvPr id="18" name="Text Placeholder 2"/>
          <p:cNvSpPr>
            <a:spLocks noGrp="1"/>
          </p:cNvSpPr>
          <p:nvPr>
            <p:ph type="body" sz="quarter" idx="10"/>
          </p:nvPr>
        </p:nvSpPr>
        <p:spPr>
          <a:xfrm>
            <a:off x="1708679" y="4051370"/>
            <a:ext cx="6976534" cy="1028539"/>
          </a:xfrm>
        </p:spPr>
        <p:txBody>
          <a:bodyPr/>
          <a:lstStyle/>
          <a:p>
            <a:pPr marL="285750" indent="-285750">
              <a:buFont typeface="Arial" panose="020B0604020202020204" pitchFamily="34" charset="0"/>
              <a:buChar char="•"/>
            </a:pPr>
            <a:r>
              <a:rPr lang="en-US" dirty="0">
                <a:solidFill>
                  <a:schemeClr val="tx1"/>
                </a:solidFill>
              </a:rPr>
              <a:t>Sen. Doug Jones (D) most vulnerable incumbent</a:t>
            </a:r>
          </a:p>
          <a:p>
            <a:pPr marL="285750" indent="-285750">
              <a:buFont typeface="Arial" panose="020B0604020202020204" pitchFamily="34" charset="0"/>
              <a:buChar char="•"/>
            </a:pPr>
            <a:r>
              <a:rPr lang="en-US" dirty="0">
                <a:solidFill>
                  <a:schemeClr val="tx1"/>
                </a:solidFill>
              </a:rPr>
              <a:t>March 31 GOP runoff: former attorney general and senator Jeff Sessions vs. Trump-backed former Auburn football coach Tommy Tuberville</a:t>
            </a:r>
          </a:p>
          <a:p>
            <a:endParaRPr lang="en-US" dirty="0">
              <a:solidFill>
                <a:schemeClr val="tx1"/>
              </a:solidFill>
            </a:endParaRPr>
          </a:p>
        </p:txBody>
      </p:sp>
      <p:sp>
        <p:nvSpPr>
          <p:cNvPr id="19" name="Text Placeholder 2"/>
          <p:cNvSpPr>
            <a:spLocks noGrp="1"/>
          </p:cNvSpPr>
          <p:nvPr>
            <p:ph type="body" sz="quarter" idx="10"/>
          </p:nvPr>
        </p:nvSpPr>
        <p:spPr>
          <a:xfrm>
            <a:off x="1708679" y="5546787"/>
            <a:ext cx="6976534" cy="659341"/>
          </a:xfrm>
        </p:spPr>
        <p:txBody>
          <a:bodyPr/>
          <a:lstStyle/>
          <a:p>
            <a:pPr marL="285750" indent="-285750">
              <a:buFont typeface="Arial" panose="020B0604020202020204" pitchFamily="34" charset="0"/>
              <a:buChar char="•"/>
            </a:pPr>
            <a:r>
              <a:rPr lang="en-US" dirty="0">
                <a:solidFill>
                  <a:schemeClr val="tx1"/>
                </a:solidFill>
              </a:rPr>
              <a:t>Sen. Tom Cotton (R) unopposed in primary, Dems won’t field candidate</a:t>
            </a:r>
          </a:p>
        </p:txBody>
      </p:sp>
      <p:sp>
        <p:nvSpPr>
          <p:cNvPr id="20" name="TextBox 19"/>
          <p:cNvSpPr txBox="1"/>
          <p:nvPr/>
        </p:nvSpPr>
        <p:spPr>
          <a:xfrm>
            <a:off x="616079" y="3200166"/>
            <a:ext cx="658592" cy="287867"/>
          </a:xfrm>
          <a:prstGeom prst="rect">
            <a:avLst/>
          </a:prstGeom>
          <a:noFill/>
        </p:spPr>
        <p:txBody>
          <a:bodyPr wrap="square" lIns="0" tIns="45720" rIns="0" bIns="45720" rtlCol="0">
            <a:noAutofit/>
          </a:bodyPr>
          <a:lstStyle/>
          <a:p>
            <a:pPr algn="ctr"/>
            <a:r>
              <a:rPr lang="en-US" sz="1000" b="1" dirty="0">
                <a:solidFill>
                  <a:srgbClr val="5A5A5A"/>
                </a:solidFill>
              </a:rPr>
              <a:t>N.C.</a:t>
            </a:r>
          </a:p>
          <a:p>
            <a:pPr algn="ctr"/>
            <a:endParaRPr lang="en-US" sz="1000" b="1" dirty="0">
              <a:solidFill>
                <a:srgbClr val="5A5A5A"/>
              </a:solidFill>
            </a:endParaRPr>
          </a:p>
          <a:p>
            <a:pPr>
              <a:buClr>
                <a:srgbClr val="FFFFFF"/>
              </a:buClr>
            </a:pPr>
            <a:endParaRPr lang="en-US" sz="1400" dirty="0">
              <a:solidFill>
                <a:srgbClr val="000000"/>
              </a:solidFill>
              <a:latin typeface="Arial" pitchFamily="34" charset="0"/>
              <a:cs typeface="Arial" pitchFamily="34" charset="0"/>
            </a:endParaRPr>
          </a:p>
        </p:txBody>
      </p:sp>
      <p:sp>
        <p:nvSpPr>
          <p:cNvPr id="22" name="TextBox 21"/>
          <p:cNvSpPr txBox="1"/>
          <p:nvPr/>
        </p:nvSpPr>
        <p:spPr>
          <a:xfrm>
            <a:off x="588121" y="2129782"/>
            <a:ext cx="685516" cy="300316"/>
          </a:xfrm>
          <a:prstGeom prst="rect">
            <a:avLst/>
          </a:prstGeom>
          <a:noFill/>
        </p:spPr>
        <p:txBody>
          <a:bodyPr wrap="square" lIns="0" tIns="45720" rIns="0" bIns="45720" rtlCol="0">
            <a:noAutofit/>
          </a:bodyPr>
          <a:lstStyle/>
          <a:p>
            <a:pPr algn="ctr">
              <a:buClr>
                <a:srgbClr val="FFFFFF"/>
              </a:buClr>
            </a:pPr>
            <a:r>
              <a:rPr lang="en-US" sz="1000" b="1" dirty="0">
                <a:solidFill>
                  <a:srgbClr val="5A5A5A"/>
                </a:solidFill>
              </a:rPr>
              <a:t>Texas</a:t>
            </a:r>
          </a:p>
        </p:txBody>
      </p:sp>
      <p:sp>
        <p:nvSpPr>
          <p:cNvPr id="23" name="TextBox 22"/>
          <p:cNvSpPr txBox="1"/>
          <p:nvPr/>
        </p:nvSpPr>
        <p:spPr>
          <a:xfrm>
            <a:off x="602617" y="4311285"/>
            <a:ext cx="685516" cy="372533"/>
          </a:xfrm>
          <a:prstGeom prst="rect">
            <a:avLst/>
          </a:prstGeom>
          <a:noFill/>
        </p:spPr>
        <p:txBody>
          <a:bodyPr wrap="square" lIns="0" tIns="45720" rIns="0" bIns="45720" rtlCol="0">
            <a:noAutofit/>
          </a:bodyPr>
          <a:lstStyle/>
          <a:p>
            <a:pPr algn="ctr">
              <a:buClr>
                <a:srgbClr val="FFFFFF"/>
              </a:buClr>
            </a:pPr>
            <a:r>
              <a:rPr lang="en-US" sz="1000" b="1" dirty="0">
                <a:solidFill>
                  <a:srgbClr val="5A5A5A"/>
                </a:solidFill>
              </a:rPr>
              <a:t>Ala.</a:t>
            </a:r>
          </a:p>
        </p:txBody>
      </p:sp>
      <p:sp>
        <p:nvSpPr>
          <p:cNvPr id="3" name="Text Placeholder 2"/>
          <p:cNvSpPr>
            <a:spLocks noGrp="1"/>
          </p:cNvSpPr>
          <p:nvPr>
            <p:ph type="body" sz="quarter" idx="10"/>
          </p:nvPr>
        </p:nvSpPr>
        <p:spPr/>
        <p:txBody>
          <a:bodyPr/>
          <a:lstStyle/>
          <a:p>
            <a:r>
              <a:rPr lang="en-US" dirty="0"/>
              <a:t>Four states held Senate primaries March 3; three could determine majority </a:t>
            </a:r>
          </a:p>
        </p:txBody>
      </p:sp>
      <p:sp>
        <p:nvSpPr>
          <p:cNvPr id="16" name="Text Placeholder 3"/>
          <p:cNvSpPr>
            <a:spLocks noGrp="1"/>
          </p:cNvSpPr>
          <p:nvPr>
            <p:ph type="body" sz="quarter" idx="13"/>
          </p:nvPr>
        </p:nvSpPr>
        <p:spPr>
          <a:xfrm>
            <a:off x="457200" y="6080496"/>
            <a:ext cx="8228013" cy="274320"/>
          </a:xfrm>
        </p:spPr>
        <p:txBody>
          <a:bodyPr/>
          <a:lstStyle/>
          <a:p>
            <a:r>
              <a:rPr lang="en-US" dirty="0">
                <a:solidFill>
                  <a:schemeClr val="tx1"/>
                </a:solidFill>
              </a:rPr>
              <a:t>Note: DSCC – Democratic Senatorial Campaign Committee </a:t>
            </a:r>
            <a:endParaRPr lang="en-US" u="sng" dirty="0">
              <a:solidFill>
                <a:schemeClr val="tx1"/>
              </a:solidFill>
            </a:endParaRPr>
          </a:p>
        </p:txBody>
      </p:sp>
    </p:spTree>
    <p:extLst>
      <p:ext uri="{BB962C8B-B14F-4D97-AF65-F5344CB8AC3E}">
        <p14:creationId xmlns:p14="http://schemas.microsoft.com/office/powerpoint/2010/main" val="398091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Senate Races To Watch</a:t>
            </a:r>
          </a:p>
        </p:txBody>
      </p:sp>
      <p:sp>
        <p:nvSpPr>
          <p:cNvPr id="3" name="Text Placeholder 2"/>
          <p:cNvSpPr>
            <a:spLocks noGrp="1"/>
          </p:cNvSpPr>
          <p:nvPr>
            <p:ph type="body" sz="quarter" idx="10"/>
          </p:nvPr>
        </p:nvSpPr>
        <p:spPr>
          <a:xfrm>
            <a:off x="457200" y="1119862"/>
            <a:ext cx="8306789" cy="5291824"/>
          </a:xfrm>
        </p:spPr>
        <p:txBody>
          <a:bodyPr/>
          <a:lstStyle/>
          <a:p>
            <a:pPr marL="0" indent="0">
              <a:buClr>
                <a:srgbClr val="0070C0"/>
              </a:buClr>
              <a:buNone/>
            </a:pPr>
            <a:r>
              <a:rPr lang="en-US" b="1" spc="-20" dirty="0"/>
              <a:t>To win Senate Democrats must unseat GOP in states that were mildly pro-Trump in 2016</a:t>
            </a:r>
            <a:endParaRPr lang="en-US" b="1" spc="-20" dirty="0">
              <a:solidFill>
                <a:schemeClr val="tx1"/>
              </a:solidFill>
            </a:endParaRPr>
          </a:p>
          <a:p>
            <a:pPr marL="0" lvl="1" indent="0">
              <a:buClr>
                <a:srgbClr val="0070C0"/>
              </a:buClr>
              <a:buNone/>
            </a:pPr>
            <a:endParaRPr lang="en-US" sz="1150" b="1" strike="sngStrike" dirty="0"/>
          </a:p>
          <a:p>
            <a:pPr lvl="1">
              <a:buClr>
                <a:srgbClr val="81DD00"/>
              </a:buClr>
            </a:pPr>
            <a:r>
              <a:rPr lang="en-US" sz="1200" b="1" dirty="0"/>
              <a:t>Maine: Susan Collins </a:t>
            </a:r>
            <a:r>
              <a:rPr lang="en-US" sz="1200" dirty="0"/>
              <a:t>(R) will face the winner of a Democratic primary that includes state House Speaker Sara Gideon; Collins is one of two GOP senators running for re-election in states won by Democrat Hillary Clinton in 2016. </a:t>
            </a:r>
          </a:p>
          <a:p>
            <a:pPr lvl="1">
              <a:buClr>
                <a:srgbClr val="81DD00"/>
              </a:buClr>
            </a:pPr>
            <a:endParaRPr lang="en-US" sz="1200" dirty="0"/>
          </a:p>
          <a:p>
            <a:pPr lvl="1">
              <a:buClr>
                <a:srgbClr val="81DD00"/>
              </a:buClr>
            </a:pPr>
            <a:r>
              <a:rPr lang="en-US" sz="1200" b="1" dirty="0"/>
              <a:t>Colorado: Cory Gardner </a:t>
            </a:r>
            <a:r>
              <a:rPr lang="en-US" sz="1200" dirty="0"/>
              <a:t>(R) awaits a Democratic opponent, likely either former Gov. John Hickenlooper, the preferred candidate of the Democratic Senatorial Campaign Committee, or former state House Speaker Andrew Romanoff</a:t>
            </a:r>
          </a:p>
          <a:p>
            <a:pPr marL="0" lvl="1" indent="0">
              <a:buClr>
                <a:srgbClr val="81DD00"/>
              </a:buClr>
              <a:buNone/>
            </a:pPr>
            <a:endParaRPr lang="en-US" sz="1200" dirty="0"/>
          </a:p>
          <a:p>
            <a:pPr lvl="1">
              <a:buClr>
                <a:srgbClr val="81DD00"/>
              </a:buClr>
            </a:pPr>
            <a:r>
              <a:rPr lang="en-US" sz="1200" b="1" dirty="0"/>
              <a:t>Arizona: Martha McSally </a:t>
            </a:r>
            <a:r>
              <a:rPr lang="en-US" sz="1200" dirty="0"/>
              <a:t>(R), who lost a 2018 Senate race and was subsequently appointed to fill John McCain’s (R) seat, is being challenged by former astronaut Mark Kelly, the husband of former Rep. Gabrielle Giffords (D), in the special election to serve the remainder of the term</a:t>
            </a:r>
          </a:p>
          <a:p>
            <a:pPr marL="0" lvl="1" indent="0">
              <a:buClr>
                <a:srgbClr val="81DD00"/>
              </a:buClr>
              <a:buNone/>
            </a:pPr>
            <a:endParaRPr lang="en-US" sz="1200" dirty="0"/>
          </a:p>
          <a:p>
            <a:pPr lvl="1">
              <a:buClr>
                <a:srgbClr val="81DD00"/>
              </a:buClr>
            </a:pPr>
            <a:r>
              <a:rPr lang="en-US" sz="1200" b="1" dirty="0"/>
              <a:t>Iowa: Joni Ernst </a:t>
            </a:r>
            <a:r>
              <a:rPr lang="en-US" sz="1200" dirty="0"/>
              <a:t>(R) is gearing up to face a potentially strong Democratic challenger, DSCC-backed businesswoman Theresa Greenfield, in a state Trump won in 2016 but chose Obama in 2012</a:t>
            </a:r>
          </a:p>
          <a:p>
            <a:pPr lvl="1">
              <a:buClr>
                <a:srgbClr val="81DD00"/>
              </a:buClr>
            </a:pPr>
            <a:endParaRPr lang="en-US" sz="1200" dirty="0"/>
          </a:p>
          <a:p>
            <a:pPr lvl="1">
              <a:buClr>
                <a:srgbClr val="81DD00"/>
              </a:buClr>
            </a:pPr>
            <a:r>
              <a:rPr lang="en-US" sz="1200" b="1" dirty="0"/>
              <a:t>Georgia: </a:t>
            </a:r>
            <a:r>
              <a:rPr lang="en-US" sz="1200" dirty="0"/>
              <a:t>Two races are on the ballot: </a:t>
            </a:r>
            <a:r>
              <a:rPr lang="en-US" sz="1200" b="1" dirty="0"/>
              <a:t>David Perdue </a:t>
            </a:r>
            <a:r>
              <a:rPr lang="en-US" sz="1200" dirty="0"/>
              <a:t>(R) is seeking a second full term; appointed Sen. </a:t>
            </a:r>
            <a:r>
              <a:rPr lang="en-US" sz="1200" b="1" dirty="0"/>
              <a:t>Kelly Loeffler </a:t>
            </a:r>
            <a:r>
              <a:rPr lang="en-US" sz="1200" dirty="0"/>
              <a:t>(R) faces Rep. Doug Collins (R), DSCC-backed Raphael Warnock and others in a special election jungle primary </a:t>
            </a:r>
          </a:p>
          <a:p>
            <a:pPr marL="0" lvl="1" indent="0">
              <a:buClr>
                <a:srgbClr val="81DD00"/>
              </a:buClr>
              <a:buNone/>
            </a:pPr>
            <a:endParaRPr lang="en-US" sz="1200" spc="-10" dirty="0"/>
          </a:p>
          <a:p>
            <a:pPr lvl="1">
              <a:buClr>
                <a:srgbClr val="81DD00"/>
              </a:buClr>
            </a:pPr>
            <a:r>
              <a:rPr lang="en-US" sz="1200" b="1" dirty="0"/>
              <a:t>Michigan: Gary Peters </a:t>
            </a:r>
            <a:r>
              <a:rPr lang="en-US" sz="1200" dirty="0"/>
              <a:t>(D) will probably face Republican John James, a veteran and businessman who staged a strong challenge in 2018 to Debbie Stabenow, the state’s other Democratic senator; Michigan backed Trump by two-tenths of one percentage point in 2016, and is a pickup opportunity for the GOP</a:t>
            </a:r>
          </a:p>
          <a:p>
            <a:pPr lvl="1">
              <a:buClr>
                <a:srgbClr val="81DD00"/>
              </a:buClr>
            </a:pPr>
            <a:endParaRPr lang="en-US" sz="1200" dirty="0"/>
          </a:p>
          <a:p>
            <a:pPr lvl="1">
              <a:buClr>
                <a:srgbClr val="81DD00"/>
              </a:buClr>
            </a:pPr>
            <a:r>
              <a:rPr lang="en-US" sz="1200" b="1" dirty="0"/>
              <a:t>Massachusetts: </a:t>
            </a:r>
            <a:r>
              <a:rPr lang="en-US" sz="1200" dirty="0"/>
              <a:t>It won’t affect Senate control, but Sen. </a:t>
            </a:r>
            <a:r>
              <a:rPr lang="en-US" sz="1200" b="1" dirty="0"/>
              <a:t>Ed Markey</a:t>
            </a:r>
            <a:r>
              <a:rPr lang="en-US" sz="1200" dirty="0"/>
              <a:t>, a veteran lawmaker, faces Rep. Joe Kennedy in the Sept. 1 Democratic primary, a closely watched and costly matchup defined by a generational contrast</a:t>
            </a:r>
            <a:endParaRPr lang="en-US" sz="1200" b="1" dirty="0"/>
          </a:p>
          <a:p>
            <a:pPr lvl="1">
              <a:buClr>
                <a:srgbClr val="81DD00"/>
              </a:buClr>
            </a:pPr>
            <a:endParaRPr lang="en-US" sz="1200" b="1" dirty="0"/>
          </a:p>
          <a:p>
            <a:pPr lvl="1">
              <a:buClr>
                <a:srgbClr val="81DD00"/>
              </a:buClr>
            </a:pPr>
            <a:r>
              <a:rPr lang="en-US" sz="1200" b="1" dirty="0"/>
              <a:t>Montana: </a:t>
            </a:r>
            <a:r>
              <a:rPr lang="en-US" sz="1200" dirty="0"/>
              <a:t>Gov. Steve Bullock (D) announced at the March 9 filing deadline he’ll challenge Sen. </a:t>
            </a:r>
            <a:r>
              <a:rPr lang="en-US" sz="1200" b="1" dirty="0"/>
              <a:t>Steve </a:t>
            </a:r>
            <a:r>
              <a:rPr lang="en-US" sz="1200" b="1" dirty="0" err="1"/>
              <a:t>Daines</a:t>
            </a:r>
            <a:r>
              <a:rPr lang="en-US" sz="1200" dirty="0"/>
              <a:t> (R), who previously appeared relatively safe for re-election</a:t>
            </a:r>
          </a:p>
        </p:txBody>
      </p:sp>
    </p:spTree>
    <p:extLst>
      <p:ext uri="{BB962C8B-B14F-4D97-AF65-F5344CB8AC3E}">
        <p14:creationId xmlns:p14="http://schemas.microsoft.com/office/powerpoint/2010/main" val="187031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180"/>
            <a:ext cx="7839456" cy="487362"/>
          </a:xfrm>
        </p:spPr>
        <p:txBody>
          <a:bodyPr/>
          <a:lstStyle/>
          <a:p>
            <a:r>
              <a:rPr lang="en-US" sz="2800" dirty="0"/>
              <a:t>Senate 2020 Forecast</a:t>
            </a:r>
          </a:p>
        </p:txBody>
      </p:sp>
      <p:sp>
        <p:nvSpPr>
          <p:cNvPr id="4" name="TextBox 3"/>
          <p:cNvSpPr txBox="1"/>
          <p:nvPr/>
        </p:nvSpPr>
        <p:spPr>
          <a:xfrm>
            <a:off x="427906" y="6137397"/>
            <a:ext cx="6373738" cy="228600"/>
          </a:xfrm>
          <a:prstGeom prst="rect">
            <a:avLst/>
          </a:prstGeom>
          <a:noFill/>
        </p:spPr>
        <p:txBody>
          <a:bodyPr wrap="square" lIns="0" tIns="45720" rIns="0" bIns="45720" rtlCol="0">
            <a:noAutofit/>
          </a:bodyPr>
          <a:lstStyle/>
          <a:p>
            <a:pPr>
              <a:buClr>
                <a:srgbClr val="FFFFFF"/>
              </a:buClr>
            </a:pPr>
            <a:r>
              <a:rPr lang="en-US" sz="950" dirty="0">
                <a:solidFill>
                  <a:srgbClr val="000000"/>
                </a:solidFill>
                <a:latin typeface="Arial" pitchFamily="34" charset="0"/>
                <a:cs typeface="Arial" pitchFamily="34" charset="0"/>
              </a:rPr>
              <a:t>Source: Race ratings from </a:t>
            </a:r>
            <a:r>
              <a:rPr lang="en-US" sz="950" dirty="0">
                <a:solidFill>
                  <a:srgbClr val="000000"/>
                </a:solidFill>
                <a:latin typeface="Arial" pitchFamily="34" charset="0"/>
                <a:cs typeface="Arial" pitchFamily="34" charset="0"/>
                <a:hlinkClick r:id="rId2"/>
              </a:rPr>
              <a:t>Cook Political Report</a:t>
            </a:r>
            <a:r>
              <a:rPr lang="en-US" sz="950" dirty="0">
                <a:solidFill>
                  <a:srgbClr val="000000"/>
                </a:solidFill>
                <a:latin typeface="Arial" pitchFamily="34" charset="0"/>
                <a:cs typeface="Arial" pitchFamily="34" charset="0"/>
              </a:rPr>
              <a:t>; as of March 9</a:t>
            </a:r>
            <a:endParaRPr lang="en-US" sz="950" dirty="0">
              <a:latin typeface="Arial" pitchFamily="34" charset="0"/>
              <a:cs typeface="Arial" pitchFamily="34" charset="0"/>
            </a:endParaRPr>
          </a:p>
          <a:p>
            <a:pPr>
              <a:buClr>
                <a:srgbClr val="FFFFFF"/>
              </a:buClr>
            </a:pPr>
            <a:r>
              <a:rPr lang="en-US" sz="950" dirty="0"/>
              <a:t>Note: * Georgia’s regularly scheduled election is rated Likely R, its special election Lean R; Arizona is a special election</a:t>
            </a:r>
          </a:p>
        </p:txBody>
      </p:sp>
      <p:sp>
        <p:nvSpPr>
          <p:cNvPr id="1264" name="Freeform 670"/>
          <p:cNvSpPr>
            <a:spLocks/>
          </p:cNvSpPr>
          <p:nvPr/>
        </p:nvSpPr>
        <p:spPr bwMode="auto">
          <a:xfrm>
            <a:off x="696912" y="1759072"/>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265" name="Freeform 671"/>
          <p:cNvSpPr>
            <a:spLocks/>
          </p:cNvSpPr>
          <p:nvPr/>
        </p:nvSpPr>
        <p:spPr bwMode="auto">
          <a:xfrm>
            <a:off x="696912" y="1759071"/>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672"/>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673"/>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674"/>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675"/>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676"/>
          <p:cNvSpPr>
            <a:spLocks/>
          </p:cNvSpPr>
          <p:nvPr/>
        </p:nvSpPr>
        <p:spPr bwMode="auto">
          <a:xfrm>
            <a:off x="1116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677"/>
          <p:cNvSpPr>
            <a:spLocks/>
          </p:cNvSpPr>
          <p:nvPr/>
        </p:nvSpPr>
        <p:spPr bwMode="auto">
          <a:xfrm>
            <a:off x="1116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678"/>
          <p:cNvSpPr>
            <a:spLocks/>
          </p:cNvSpPr>
          <p:nvPr/>
        </p:nvSpPr>
        <p:spPr bwMode="auto">
          <a:xfrm>
            <a:off x="1600200" y="3667246"/>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273" name="Freeform 679"/>
          <p:cNvSpPr>
            <a:spLocks/>
          </p:cNvSpPr>
          <p:nvPr/>
        </p:nvSpPr>
        <p:spPr bwMode="auto">
          <a:xfrm>
            <a:off x="1600200" y="3667246"/>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680"/>
          <p:cNvSpPr>
            <a:spLocks/>
          </p:cNvSpPr>
          <p:nvPr/>
        </p:nvSpPr>
        <p:spPr bwMode="auto">
          <a:xfrm>
            <a:off x="1627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75" name="Freeform 681"/>
          <p:cNvSpPr>
            <a:spLocks/>
          </p:cNvSpPr>
          <p:nvPr/>
        </p:nvSpPr>
        <p:spPr bwMode="auto">
          <a:xfrm>
            <a:off x="1627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682"/>
          <p:cNvSpPr>
            <a:spLocks/>
          </p:cNvSpPr>
          <p:nvPr/>
        </p:nvSpPr>
        <p:spPr bwMode="auto">
          <a:xfrm>
            <a:off x="1852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683"/>
          <p:cNvSpPr>
            <a:spLocks/>
          </p:cNvSpPr>
          <p:nvPr/>
        </p:nvSpPr>
        <p:spPr bwMode="auto">
          <a:xfrm>
            <a:off x="1852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684"/>
          <p:cNvSpPr>
            <a:spLocks/>
          </p:cNvSpPr>
          <p:nvPr/>
        </p:nvSpPr>
        <p:spPr bwMode="auto">
          <a:xfrm>
            <a:off x="1960562"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1279" name="Freeform 685"/>
          <p:cNvSpPr>
            <a:spLocks/>
          </p:cNvSpPr>
          <p:nvPr/>
        </p:nvSpPr>
        <p:spPr bwMode="auto">
          <a:xfrm>
            <a:off x="1960562"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Freeform 686"/>
          <p:cNvSpPr>
            <a:spLocks/>
          </p:cNvSpPr>
          <p:nvPr/>
        </p:nvSpPr>
        <p:spPr bwMode="auto">
          <a:xfrm>
            <a:off x="2373312"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1" name="Freeform 687"/>
          <p:cNvSpPr>
            <a:spLocks/>
          </p:cNvSpPr>
          <p:nvPr/>
        </p:nvSpPr>
        <p:spPr bwMode="auto">
          <a:xfrm>
            <a:off x="2373312"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Freeform 688"/>
          <p:cNvSpPr>
            <a:spLocks/>
          </p:cNvSpPr>
          <p:nvPr/>
        </p:nvSpPr>
        <p:spPr bwMode="auto">
          <a:xfrm>
            <a:off x="2424112"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close/>
              </a:path>
            </a:pathLst>
          </a:cu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1283" name="Freeform 689"/>
          <p:cNvSpPr>
            <a:spLocks/>
          </p:cNvSpPr>
          <p:nvPr/>
        </p:nvSpPr>
        <p:spPr bwMode="auto">
          <a:xfrm>
            <a:off x="2424112"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Freeform 690"/>
          <p:cNvSpPr>
            <a:spLocks/>
          </p:cNvSpPr>
          <p:nvPr/>
        </p:nvSpPr>
        <p:spPr bwMode="auto">
          <a:xfrm>
            <a:off x="2552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285" name="Freeform 691"/>
          <p:cNvSpPr>
            <a:spLocks/>
          </p:cNvSpPr>
          <p:nvPr/>
        </p:nvSpPr>
        <p:spPr bwMode="auto">
          <a:xfrm>
            <a:off x="2552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Freeform 692"/>
          <p:cNvSpPr>
            <a:spLocks/>
          </p:cNvSpPr>
          <p:nvPr/>
        </p:nvSpPr>
        <p:spPr bwMode="auto">
          <a:xfrm>
            <a:off x="3309937" y="2763959"/>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7" name="Freeform 693"/>
          <p:cNvSpPr>
            <a:spLocks/>
          </p:cNvSpPr>
          <p:nvPr/>
        </p:nvSpPr>
        <p:spPr bwMode="auto">
          <a:xfrm>
            <a:off x="3309937" y="2763959"/>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Freeform 694"/>
          <p:cNvSpPr>
            <a:spLocks/>
          </p:cNvSpPr>
          <p:nvPr/>
        </p:nvSpPr>
        <p:spPr bwMode="auto">
          <a:xfrm>
            <a:off x="3333750" y="2240084"/>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89" name="Freeform 695"/>
          <p:cNvSpPr>
            <a:spLocks/>
          </p:cNvSpPr>
          <p:nvPr/>
        </p:nvSpPr>
        <p:spPr bwMode="auto">
          <a:xfrm>
            <a:off x="3333750" y="2240084"/>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Freeform 696"/>
          <p:cNvSpPr>
            <a:spLocks/>
          </p:cNvSpPr>
          <p:nvPr/>
        </p:nvSpPr>
        <p:spPr bwMode="auto">
          <a:xfrm>
            <a:off x="3373437" y="1698746"/>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697"/>
          <p:cNvSpPr>
            <a:spLocks/>
          </p:cNvSpPr>
          <p:nvPr/>
        </p:nvSpPr>
        <p:spPr bwMode="auto">
          <a:xfrm>
            <a:off x="3373437" y="1698746"/>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Freeform 698"/>
          <p:cNvSpPr>
            <a:spLocks/>
          </p:cNvSpPr>
          <p:nvPr/>
        </p:nvSpPr>
        <p:spPr bwMode="auto">
          <a:xfrm>
            <a:off x="3397250" y="3852984"/>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293" name="Freeform 699"/>
          <p:cNvSpPr>
            <a:spLocks/>
          </p:cNvSpPr>
          <p:nvPr/>
        </p:nvSpPr>
        <p:spPr bwMode="auto">
          <a:xfrm>
            <a:off x="3397250" y="3852984"/>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Freeform 700"/>
          <p:cNvSpPr>
            <a:spLocks/>
          </p:cNvSpPr>
          <p:nvPr/>
        </p:nvSpPr>
        <p:spPr bwMode="auto">
          <a:xfrm>
            <a:off x="3540125"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1295" name="Freeform 701"/>
          <p:cNvSpPr>
            <a:spLocks/>
          </p:cNvSpPr>
          <p:nvPr/>
        </p:nvSpPr>
        <p:spPr bwMode="auto">
          <a:xfrm>
            <a:off x="3540125"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Freeform 702"/>
          <p:cNvSpPr>
            <a:spLocks/>
          </p:cNvSpPr>
          <p:nvPr/>
        </p:nvSpPr>
        <p:spPr bwMode="auto">
          <a:xfrm>
            <a:off x="6091237" y="5056309"/>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703"/>
          <p:cNvSpPr>
            <a:spLocks/>
          </p:cNvSpPr>
          <p:nvPr/>
        </p:nvSpPr>
        <p:spPr bwMode="auto">
          <a:xfrm>
            <a:off x="6091237" y="5056309"/>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Freeform 704"/>
          <p:cNvSpPr>
            <a:spLocks/>
          </p:cNvSpPr>
          <p:nvPr/>
        </p:nvSpPr>
        <p:spPr bwMode="auto">
          <a:xfrm>
            <a:off x="7308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705"/>
          <p:cNvSpPr>
            <a:spLocks/>
          </p:cNvSpPr>
          <p:nvPr/>
        </p:nvSpPr>
        <p:spPr bwMode="auto">
          <a:xfrm>
            <a:off x="7308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Freeform 706"/>
          <p:cNvSpPr>
            <a:spLocks/>
          </p:cNvSpPr>
          <p:nvPr/>
        </p:nvSpPr>
        <p:spPr bwMode="auto">
          <a:xfrm>
            <a:off x="7326312"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707"/>
          <p:cNvSpPr>
            <a:spLocks/>
          </p:cNvSpPr>
          <p:nvPr/>
        </p:nvSpPr>
        <p:spPr bwMode="auto">
          <a:xfrm>
            <a:off x="7326312"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Freeform 708"/>
          <p:cNvSpPr>
            <a:spLocks/>
          </p:cNvSpPr>
          <p:nvPr/>
        </p:nvSpPr>
        <p:spPr bwMode="auto">
          <a:xfrm>
            <a:off x="4219575"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close/>
              </a:path>
            </a:pathLst>
          </a:cu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1303" name="Freeform 709"/>
          <p:cNvSpPr>
            <a:spLocks/>
          </p:cNvSpPr>
          <p:nvPr/>
        </p:nvSpPr>
        <p:spPr bwMode="auto">
          <a:xfrm>
            <a:off x="4219575"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Freeform 710"/>
          <p:cNvSpPr>
            <a:spLocks/>
          </p:cNvSpPr>
          <p:nvPr/>
        </p:nvSpPr>
        <p:spPr bwMode="auto">
          <a:xfrm>
            <a:off x="4297362"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05" name="Freeform 711"/>
          <p:cNvSpPr>
            <a:spLocks/>
          </p:cNvSpPr>
          <p:nvPr/>
        </p:nvSpPr>
        <p:spPr bwMode="auto">
          <a:xfrm>
            <a:off x="4297362"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Freeform 712"/>
          <p:cNvSpPr>
            <a:spLocks/>
          </p:cNvSpPr>
          <p:nvPr/>
        </p:nvSpPr>
        <p:spPr bwMode="auto">
          <a:xfrm>
            <a:off x="4414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713"/>
          <p:cNvSpPr>
            <a:spLocks/>
          </p:cNvSpPr>
          <p:nvPr/>
        </p:nvSpPr>
        <p:spPr bwMode="auto">
          <a:xfrm>
            <a:off x="4414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Freeform 714"/>
          <p:cNvSpPr>
            <a:spLocks/>
          </p:cNvSpPr>
          <p:nvPr/>
        </p:nvSpPr>
        <p:spPr bwMode="auto">
          <a:xfrm>
            <a:off x="4587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09" name="Freeform 715"/>
          <p:cNvSpPr>
            <a:spLocks/>
          </p:cNvSpPr>
          <p:nvPr/>
        </p:nvSpPr>
        <p:spPr bwMode="auto">
          <a:xfrm>
            <a:off x="4587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Freeform 716"/>
          <p:cNvSpPr>
            <a:spLocks/>
          </p:cNvSpPr>
          <p:nvPr/>
        </p:nvSpPr>
        <p:spPr bwMode="auto">
          <a:xfrm>
            <a:off x="4989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11" name="Freeform 717"/>
          <p:cNvSpPr>
            <a:spLocks/>
          </p:cNvSpPr>
          <p:nvPr/>
        </p:nvSpPr>
        <p:spPr bwMode="auto">
          <a:xfrm>
            <a:off x="4989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Freeform 718"/>
          <p:cNvSpPr>
            <a:spLocks/>
          </p:cNvSpPr>
          <p:nvPr/>
        </p:nvSpPr>
        <p:spPr bwMode="auto">
          <a:xfrm>
            <a:off x="5216525" y="3775196"/>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13" name="Freeform 719"/>
          <p:cNvSpPr>
            <a:spLocks/>
          </p:cNvSpPr>
          <p:nvPr/>
        </p:nvSpPr>
        <p:spPr bwMode="auto">
          <a:xfrm>
            <a:off x="5216525" y="3775196"/>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Freeform 720"/>
          <p:cNvSpPr>
            <a:spLocks/>
          </p:cNvSpPr>
          <p:nvPr/>
        </p:nvSpPr>
        <p:spPr bwMode="auto">
          <a:xfrm>
            <a:off x="5303837" y="3916484"/>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721"/>
          <p:cNvSpPr>
            <a:spLocks/>
          </p:cNvSpPr>
          <p:nvPr/>
        </p:nvSpPr>
        <p:spPr bwMode="auto">
          <a:xfrm>
            <a:off x="5303837" y="3916484"/>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Freeform 722"/>
          <p:cNvSpPr>
            <a:spLocks/>
          </p:cNvSpPr>
          <p:nvPr/>
        </p:nvSpPr>
        <p:spPr bwMode="auto">
          <a:xfrm>
            <a:off x="5324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317" name="Freeform 723"/>
          <p:cNvSpPr>
            <a:spLocks/>
          </p:cNvSpPr>
          <p:nvPr/>
        </p:nvSpPr>
        <p:spPr bwMode="auto">
          <a:xfrm>
            <a:off x="5324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724"/>
          <p:cNvSpPr>
            <a:spLocks/>
          </p:cNvSpPr>
          <p:nvPr/>
        </p:nvSpPr>
        <p:spPr bwMode="auto">
          <a:xfrm>
            <a:off x="5489575"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725"/>
          <p:cNvSpPr>
            <a:spLocks/>
          </p:cNvSpPr>
          <p:nvPr/>
        </p:nvSpPr>
        <p:spPr bwMode="auto">
          <a:xfrm>
            <a:off x="5489575"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726"/>
          <p:cNvSpPr>
            <a:spLocks/>
          </p:cNvSpPr>
          <p:nvPr/>
        </p:nvSpPr>
        <p:spPr bwMode="auto">
          <a:xfrm>
            <a:off x="5524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1321" name="Freeform 727"/>
          <p:cNvSpPr>
            <a:spLocks/>
          </p:cNvSpPr>
          <p:nvPr/>
        </p:nvSpPr>
        <p:spPr bwMode="auto">
          <a:xfrm>
            <a:off x="5524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728"/>
          <p:cNvSpPr>
            <a:spLocks/>
          </p:cNvSpPr>
          <p:nvPr/>
        </p:nvSpPr>
        <p:spPr bwMode="auto">
          <a:xfrm>
            <a:off x="6619875"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729"/>
          <p:cNvSpPr>
            <a:spLocks/>
          </p:cNvSpPr>
          <p:nvPr/>
        </p:nvSpPr>
        <p:spPr bwMode="auto">
          <a:xfrm>
            <a:off x="6619875"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730"/>
          <p:cNvSpPr>
            <a:spLocks/>
          </p:cNvSpPr>
          <p:nvPr/>
        </p:nvSpPr>
        <p:spPr bwMode="auto">
          <a:xfrm>
            <a:off x="6734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731"/>
          <p:cNvSpPr>
            <a:spLocks/>
          </p:cNvSpPr>
          <p:nvPr/>
        </p:nvSpPr>
        <p:spPr bwMode="auto">
          <a:xfrm>
            <a:off x="6734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732"/>
          <p:cNvSpPr>
            <a:spLocks/>
          </p:cNvSpPr>
          <p:nvPr/>
        </p:nvSpPr>
        <p:spPr bwMode="auto">
          <a:xfrm>
            <a:off x="6751637" y="5894509"/>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733"/>
          <p:cNvSpPr>
            <a:spLocks/>
          </p:cNvSpPr>
          <p:nvPr/>
        </p:nvSpPr>
        <p:spPr bwMode="auto">
          <a:xfrm>
            <a:off x="6751637" y="5894509"/>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734"/>
          <p:cNvSpPr>
            <a:spLocks/>
          </p:cNvSpPr>
          <p:nvPr/>
        </p:nvSpPr>
        <p:spPr bwMode="auto">
          <a:xfrm>
            <a:off x="6764337"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735"/>
          <p:cNvSpPr>
            <a:spLocks/>
          </p:cNvSpPr>
          <p:nvPr/>
        </p:nvSpPr>
        <p:spPr bwMode="auto">
          <a:xfrm>
            <a:off x="6764337"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736"/>
          <p:cNvSpPr>
            <a:spLocks/>
          </p:cNvSpPr>
          <p:nvPr/>
        </p:nvSpPr>
        <p:spPr bwMode="auto">
          <a:xfrm>
            <a:off x="6778625" y="5873871"/>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737"/>
          <p:cNvSpPr>
            <a:spLocks/>
          </p:cNvSpPr>
          <p:nvPr/>
        </p:nvSpPr>
        <p:spPr bwMode="auto">
          <a:xfrm>
            <a:off x="6778625" y="5873871"/>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738"/>
          <p:cNvSpPr>
            <a:spLocks/>
          </p:cNvSpPr>
          <p:nvPr/>
        </p:nvSpPr>
        <p:spPr bwMode="auto">
          <a:xfrm>
            <a:off x="6794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739"/>
          <p:cNvSpPr>
            <a:spLocks/>
          </p:cNvSpPr>
          <p:nvPr/>
        </p:nvSpPr>
        <p:spPr bwMode="auto">
          <a:xfrm>
            <a:off x="6794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740"/>
          <p:cNvSpPr>
            <a:spLocks/>
          </p:cNvSpPr>
          <p:nvPr/>
        </p:nvSpPr>
        <p:spPr bwMode="auto">
          <a:xfrm>
            <a:off x="6859587" y="5843709"/>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741"/>
          <p:cNvSpPr>
            <a:spLocks/>
          </p:cNvSpPr>
          <p:nvPr/>
        </p:nvSpPr>
        <p:spPr bwMode="auto">
          <a:xfrm>
            <a:off x="6859587" y="5843709"/>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742"/>
          <p:cNvSpPr>
            <a:spLocks/>
          </p:cNvSpPr>
          <p:nvPr/>
        </p:nvSpPr>
        <p:spPr bwMode="auto">
          <a:xfrm>
            <a:off x="6883400" y="5831009"/>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743"/>
          <p:cNvSpPr>
            <a:spLocks/>
          </p:cNvSpPr>
          <p:nvPr/>
        </p:nvSpPr>
        <p:spPr bwMode="auto">
          <a:xfrm>
            <a:off x="6883400" y="5831009"/>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744"/>
          <p:cNvSpPr>
            <a:spLocks/>
          </p:cNvSpPr>
          <p:nvPr/>
        </p:nvSpPr>
        <p:spPr bwMode="auto">
          <a:xfrm>
            <a:off x="6899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745"/>
          <p:cNvSpPr>
            <a:spLocks/>
          </p:cNvSpPr>
          <p:nvPr/>
        </p:nvSpPr>
        <p:spPr bwMode="auto">
          <a:xfrm>
            <a:off x="6899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746"/>
          <p:cNvSpPr>
            <a:spLocks/>
          </p:cNvSpPr>
          <p:nvPr/>
        </p:nvSpPr>
        <p:spPr bwMode="auto">
          <a:xfrm>
            <a:off x="6919912"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747"/>
          <p:cNvSpPr>
            <a:spLocks/>
          </p:cNvSpPr>
          <p:nvPr/>
        </p:nvSpPr>
        <p:spPr bwMode="auto">
          <a:xfrm>
            <a:off x="6919912"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748"/>
          <p:cNvSpPr>
            <a:spLocks/>
          </p:cNvSpPr>
          <p:nvPr/>
        </p:nvSpPr>
        <p:spPr bwMode="auto">
          <a:xfrm>
            <a:off x="6967537"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749"/>
          <p:cNvSpPr>
            <a:spLocks/>
          </p:cNvSpPr>
          <p:nvPr/>
        </p:nvSpPr>
        <p:spPr bwMode="auto">
          <a:xfrm>
            <a:off x="6967537"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750"/>
          <p:cNvSpPr>
            <a:spLocks/>
          </p:cNvSpPr>
          <p:nvPr/>
        </p:nvSpPr>
        <p:spPr bwMode="auto">
          <a:xfrm>
            <a:off x="5680075" y="4805484"/>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751"/>
          <p:cNvSpPr>
            <a:spLocks/>
          </p:cNvSpPr>
          <p:nvPr/>
        </p:nvSpPr>
        <p:spPr bwMode="auto">
          <a:xfrm>
            <a:off x="5680075" y="4805484"/>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752"/>
          <p:cNvSpPr>
            <a:spLocks/>
          </p:cNvSpPr>
          <p:nvPr/>
        </p:nvSpPr>
        <p:spPr bwMode="auto">
          <a:xfrm>
            <a:off x="5740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53"/>
          <p:cNvSpPr>
            <a:spLocks/>
          </p:cNvSpPr>
          <p:nvPr/>
        </p:nvSpPr>
        <p:spPr bwMode="auto">
          <a:xfrm>
            <a:off x="5740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54"/>
          <p:cNvSpPr>
            <a:spLocks/>
          </p:cNvSpPr>
          <p:nvPr/>
        </p:nvSpPr>
        <p:spPr bwMode="auto">
          <a:xfrm>
            <a:off x="5862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55"/>
          <p:cNvSpPr>
            <a:spLocks/>
          </p:cNvSpPr>
          <p:nvPr/>
        </p:nvSpPr>
        <p:spPr bwMode="auto">
          <a:xfrm>
            <a:off x="5862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56"/>
          <p:cNvSpPr>
            <a:spLocks/>
          </p:cNvSpPr>
          <p:nvPr/>
        </p:nvSpPr>
        <p:spPr bwMode="auto">
          <a:xfrm>
            <a:off x="5895975"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close/>
              </a:path>
            </a:pathLst>
          </a:custGeom>
          <a:pattFill prst="wdUpDiag">
            <a:fgClr>
              <a:srgbClr val="FFC9C9"/>
            </a:fgClr>
            <a:bgClr>
              <a:srgbClr val="FF6969"/>
            </a:bgClr>
          </a:pattFill>
          <a:ln>
            <a:noFill/>
          </a:ln>
        </p:spPr>
        <p:txBody>
          <a:bodyPr vert="horz" wrap="square" lIns="91440" tIns="45720" rIns="91440" bIns="45720" numCol="1" anchor="t" anchorCtr="0" compatLnSpc="1">
            <a:prstTxWarp prst="textNoShape">
              <a:avLst/>
            </a:prstTxWarp>
          </a:bodyPr>
          <a:lstStyle/>
          <a:p>
            <a:endParaRPr lang="en-US"/>
          </a:p>
        </p:txBody>
      </p:sp>
      <p:sp>
        <p:nvSpPr>
          <p:cNvPr id="1351" name="Freeform 757"/>
          <p:cNvSpPr>
            <a:spLocks/>
          </p:cNvSpPr>
          <p:nvPr/>
        </p:nvSpPr>
        <p:spPr bwMode="auto">
          <a:xfrm>
            <a:off x="5895975"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8"/>
          <p:cNvSpPr>
            <a:spLocks/>
          </p:cNvSpPr>
          <p:nvPr/>
        </p:nvSpPr>
        <p:spPr bwMode="auto">
          <a:xfrm>
            <a:off x="6240462" y="3033834"/>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53" name="Freeform 759"/>
          <p:cNvSpPr>
            <a:spLocks/>
          </p:cNvSpPr>
          <p:nvPr/>
        </p:nvSpPr>
        <p:spPr bwMode="auto">
          <a:xfrm>
            <a:off x="6240462" y="3033834"/>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60"/>
          <p:cNvSpPr>
            <a:spLocks/>
          </p:cNvSpPr>
          <p:nvPr/>
        </p:nvSpPr>
        <p:spPr bwMode="auto">
          <a:xfrm>
            <a:off x="6230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55" name="Freeform 761"/>
          <p:cNvSpPr>
            <a:spLocks/>
          </p:cNvSpPr>
          <p:nvPr/>
        </p:nvSpPr>
        <p:spPr bwMode="auto">
          <a:xfrm>
            <a:off x="6230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62"/>
          <p:cNvSpPr>
            <a:spLocks/>
          </p:cNvSpPr>
          <p:nvPr/>
        </p:nvSpPr>
        <p:spPr bwMode="auto">
          <a:xfrm>
            <a:off x="6413500" y="2659184"/>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763"/>
          <p:cNvSpPr>
            <a:spLocks/>
          </p:cNvSpPr>
          <p:nvPr/>
        </p:nvSpPr>
        <p:spPr bwMode="auto">
          <a:xfrm>
            <a:off x="6413500" y="2659184"/>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764"/>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765"/>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766"/>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767"/>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768"/>
          <p:cNvSpPr>
            <a:spLocks/>
          </p:cNvSpPr>
          <p:nvPr/>
        </p:nvSpPr>
        <p:spPr bwMode="auto">
          <a:xfrm>
            <a:off x="6964362" y="3237034"/>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769"/>
          <p:cNvSpPr>
            <a:spLocks/>
          </p:cNvSpPr>
          <p:nvPr/>
        </p:nvSpPr>
        <p:spPr bwMode="auto">
          <a:xfrm>
            <a:off x="6964362" y="3237034"/>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770"/>
          <p:cNvSpPr>
            <a:spLocks/>
          </p:cNvSpPr>
          <p:nvPr/>
        </p:nvSpPr>
        <p:spPr bwMode="auto">
          <a:xfrm>
            <a:off x="7116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5" name="Freeform 771"/>
          <p:cNvSpPr>
            <a:spLocks/>
          </p:cNvSpPr>
          <p:nvPr/>
        </p:nvSpPr>
        <p:spPr bwMode="auto">
          <a:xfrm>
            <a:off x="7116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772"/>
          <p:cNvSpPr>
            <a:spLocks/>
          </p:cNvSpPr>
          <p:nvPr/>
        </p:nvSpPr>
        <p:spPr bwMode="auto">
          <a:xfrm>
            <a:off x="7150100"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773"/>
          <p:cNvSpPr>
            <a:spLocks/>
          </p:cNvSpPr>
          <p:nvPr/>
        </p:nvSpPr>
        <p:spPr bwMode="auto">
          <a:xfrm>
            <a:off x="7150100"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9" name="Freeform 775"/>
          <p:cNvSpPr>
            <a:spLocks/>
          </p:cNvSpPr>
          <p:nvPr/>
        </p:nvSpPr>
        <p:spPr bwMode="auto">
          <a:xfrm>
            <a:off x="6808788" y="3313445"/>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6142113" y="3192584"/>
            <a:ext cx="1101725" cy="625475"/>
            <a:chOff x="6135687" y="3240088"/>
            <a:chExt cx="1101725" cy="625475"/>
          </a:xfrm>
          <a:solidFill>
            <a:srgbClr val="0070C0"/>
          </a:solidFill>
        </p:grpSpPr>
        <p:sp>
          <p:nvSpPr>
            <p:cNvPr id="1368" name="Freeform 774"/>
            <p:cNvSpPr>
              <a:spLocks/>
            </p:cNvSpPr>
            <p:nvPr/>
          </p:nvSpPr>
          <p:spPr bwMode="auto">
            <a:xfrm>
              <a:off x="6135687" y="3240088"/>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776"/>
            <p:cNvSpPr>
              <a:spLocks/>
            </p:cNvSpPr>
            <p:nvPr/>
          </p:nvSpPr>
          <p:spPr bwMode="auto">
            <a:xfrm>
              <a:off x="7180262" y="3403600"/>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71" name="Freeform 777"/>
          <p:cNvSpPr>
            <a:spLocks/>
          </p:cNvSpPr>
          <p:nvPr/>
        </p:nvSpPr>
        <p:spPr bwMode="auto">
          <a:xfrm>
            <a:off x="7180262" y="3356096"/>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Freeform 778"/>
          <p:cNvSpPr>
            <a:spLocks/>
          </p:cNvSpPr>
          <p:nvPr/>
        </p:nvSpPr>
        <p:spPr bwMode="auto">
          <a:xfrm>
            <a:off x="7200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779"/>
          <p:cNvSpPr>
            <a:spLocks/>
          </p:cNvSpPr>
          <p:nvPr/>
        </p:nvSpPr>
        <p:spPr bwMode="auto">
          <a:xfrm>
            <a:off x="7200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Freeform 780"/>
          <p:cNvSpPr>
            <a:spLocks/>
          </p:cNvSpPr>
          <p:nvPr/>
        </p:nvSpPr>
        <p:spPr bwMode="auto">
          <a:xfrm>
            <a:off x="7207250" y="2013071"/>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781"/>
          <p:cNvSpPr>
            <a:spLocks/>
          </p:cNvSpPr>
          <p:nvPr/>
        </p:nvSpPr>
        <p:spPr bwMode="auto">
          <a:xfrm>
            <a:off x="7207250" y="2013071"/>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Freeform 782"/>
          <p:cNvSpPr>
            <a:spLocks/>
          </p:cNvSpPr>
          <p:nvPr/>
        </p:nvSpPr>
        <p:spPr bwMode="auto">
          <a:xfrm>
            <a:off x="7210425" y="3608509"/>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783"/>
          <p:cNvSpPr>
            <a:spLocks/>
          </p:cNvSpPr>
          <p:nvPr/>
        </p:nvSpPr>
        <p:spPr bwMode="auto">
          <a:xfrm>
            <a:off x="7210425" y="3608509"/>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Freeform 784"/>
          <p:cNvSpPr>
            <a:spLocks/>
          </p:cNvSpPr>
          <p:nvPr/>
        </p:nvSpPr>
        <p:spPr bwMode="auto">
          <a:xfrm>
            <a:off x="7245350" y="3302121"/>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785"/>
          <p:cNvSpPr>
            <a:spLocks/>
          </p:cNvSpPr>
          <p:nvPr/>
        </p:nvSpPr>
        <p:spPr bwMode="auto">
          <a:xfrm>
            <a:off x="7245350" y="3302121"/>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Freeform 786"/>
          <p:cNvSpPr>
            <a:spLocks/>
          </p:cNvSpPr>
          <p:nvPr/>
        </p:nvSpPr>
        <p:spPr bwMode="auto">
          <a:xfrm>
            <a:off x="6623050"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787"/>
          <p:cNvSpPr>
            <a:spLocks/>
          </p:cNvSpPr>
          <p:nvPr/>
        </p:nvSpPr>
        <p:spPr bwMode="auto">
          <a:xfrm>
            <a:off x="6623050"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Freeform 788"/>
          <p:cNvSpPr>
            <a:spLocks/>
          </p:cNvSpPr>
          <p:nvPr/>
        </p:nvSpPr>
        <p:spPr bwMode="auto">
          <a:xfrm>
            <a:off x="7245350" y="3348159"/>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789"/>
          <p:cNvSpPr>
            <a:spLocks/>
          </p:cNvSpPr>
          <p:nvPr/>
        </p:nvSpPr>
        <p:spPr bwMode="auto">
          <a:xfrm>
            <a:off x="7245350" y="3348159"/>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Freeform 790"/>
          <p:cNvSpPr>
            <a:spLocks/>
          </p:cNvSpPr>
          <p:nvPr/>
        </p:nvSpPr>
        <p:spPr bwMode="auto">
          <a:xfrm>
            <a:off x="7254875" y="3302121"/>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791"/>
          <p:cNvSpPr>
            <a:spLocks/>
          </p:cNvSpPr>
          <p:nvPr/>
        </p:nvSpPr>
        <p:spPr bwMode="auto">
          <a:xfrm>
            <a:off x="7254875" y="3302121"/>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Freeform 792"/>
          <p:cNvSpPr>
            <a:spLocks/>
          </p:cNvSpPr>
          <p:nvPr/>
        </p:nvSpPr>
        <p:spPr bwMode="auto">
          <a:xfrm>
            <a:off x="7261225"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793"/>
          <p:cNvSpPr>
            <a:spLocks/>
          </p:cNvSpPr>
          <p:nvPr/>
        </p:nvSpPr>
        <p:spPr bwMode="auto">
          <a:xfrm>
            <a:off x="7261225"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Freeform 794"/>
          <p:cNvSpPr>
            <a:spLocks/>
          </p:cNvSpPr>
          <p:nvPr/>
        </p:nvSpPr>
        <p:spPr bwMode="auto">
          <a:xfrm>
            <a:off x="7318375" y="2543296"/>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795"/>
          <p:cNvSpPr>
            <a:spLocks/>
          </p:cNvSpPr>
          <p:nvPr/>
        </p:nvSpPr>
        <p:spPr bwMode="auto">
          <a:xfrm>
            <a:off x="7318375" y="2543296"/>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Freeform 796"/>
          <p:cNvSpPr>
            <a:spLocks/>
          </p:cNvSpPr>
          <p:nvPr/>
        </p:nvSpPr>
        <p:spPr bwMode="auto">
          <a:xfrm>
            <a:off x="7389812" y="1949571"/>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797"/>
          <p:cNvSpPr>
            <a:spLocks/>
          </p:cNvSpPr>
          <p:nvPr/>
        </p:nvSpPr>
        <p:spPr bwMode="auto">
          <a:xfrm>
            <a:off x="7389812" y="1949571"/>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Freeform 798"/>
          <p:cNvSpPr>
            <a:spLocks/>
          </p:cNvSpPr>
          <p:nvPr/>
        </p:nvSpPr>
        <p:spPr bwMode="auto">
          <a:xfrm>
            <a:off x="7620000" y="2557584"/>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799"/>
          <p:cNvSpPr>
            <a:spLocks/>
          </p:cNvSpPr>
          <p:nvPr/>
        </p:nvSpPr>
        <p:spPr bwMode="auto">
          <a:xfrm>
            <a:off x="7620000" y="2557584"/>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Freeform 800"/>
          <p:cNvSpPr>
            <a:spLocks/>
          </p:cNvSpPr>
          <p:nvPr/>
        </p:nvSpPr>
        <p:spPr bwMode="auto">
          <a:xfrm>
            <a:off x="7535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801"/>
          <p:cNvSpPr>
            <a:spLocks/>
          </p:cNvSpPr>
          <p:nvPr/>
        </p:nvSpPr>
        <p:spPr bwMode="auto">
          <a:xfrm>
            <a:off x="7535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Freeform 802"/>
          <p:cNvSpPr>
            <a:spLocks/>
          </p:cNvSpPr>
          <p:nvPr/>
        </p:nvSpPr>
        <p:spPr bwMode="auto">
          <a:xfrm>
            <a:off x="7613650" y="2570284"/>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803"/>
          <p:cNvSpPr>
            <a:spLocks/>
          </p:cNvSpPr>
          <p:nvPr/>
        </p:nvSpPr>
        <p:spPr bwMode="auto">
          <a:xfrm>
            <a:off x="7613650" y="2570284"/>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Freeform 804"/>
          <p:cNvSpPr>
            <a:spLocks/>
          </p:cNvSpPr>
          <p:nvPr/>
        </p:nvSpPr>
        <p:spPr bwMode="auto">
          <a:xfrm>
            <a:off x="7626350"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805"/>
          <p:cNvSpPr>
            <a:spLocks/>
          </p:cNvSpPr>
          <p:nvPr/>
        </p:nvSpPr>
        <p:spPr bwMode="auto">
          <a:xfrm>
            <a:off x="7626350"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Freeform 806"/>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807"/>
          <p:cNvSpPr>
            <a:spLocks/>
          </p:cNvSpPr>
          <p:nvPr/>
        </p:nvSpPr>
        <p:spPr bwMode="auto">
          <a:xfrm>
            <a:off x="774700" y="222579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Freeform 808"/>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809"/>
          <p:cNvSpPr>
            <a:spLocks/>
          </p:cNvSpPr>
          <p:nvPr/>
        </p:nvSpPr>
        <p:spPr bwMode="auto">
          <a:xfrm>
            <a:off x="774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Freeform 810"/>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811"/>
          <p:cNvSpPr>
            <a:spLocks/>
          </p:cNvSpPr>
          <p:nvPr/>
        </p:nvSpPr>
        <p:spPr bwMode="auto">
          <a:xfrm>
            <a:off x="6565900" y="2563934"/>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Freeform 812"/>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813"/>
          <p:cNvSpPr>
            <a:spLocks/>
          </p:cNvSpPr>
          <p:nvPr/>
        </p:nvSpPr>
        <p:spPr bwMode="auto">
          <a:xfrm>
            <a:off x="6575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Freeform 814"/>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815"/>
          <p:cNvSpPr>
            <a:spLocks/>
          </p:cNvSpPr>
          <p:nvPr/>
        </p:nvSpPr>
        <p:spPr bwMode="auto">
          <a:xfrm>
            <a:off x="1149350" y="1420813"/>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Freeform 816"/>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817"/>
          <p:cNvSpPr>
            <a:spLocks/>
          </p:cNvSpPr>
          <p:nvPr/>
        </p:nvSpPr>
        <p:spPr bwMode="auto">
          <a:xfrm>
            <a:off x="1181100"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Freeform 818"/>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819"/>
          <p:cNvSpPr>
            <a:spLocks/>
          </p:cNvSpPr>
          <p:nvPr/>
        </p:nvSpPr>
        <p:spPr bwMode="auto">
          <a:xfrm>
            <a:off x="1184275"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Freeform 820"/>
          <p:cNvSpPr>
            <a:spLocks/>
          </p:cNvSpPr>
          <p:nvPr/>
        </p:nvSpPr>
        <p:spPr bwMode="auto">
          <a:xfrm>
            <a:off x="939800" y="1324096"/>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821"/>
          <p:cNvSpPr>
            <a:spLocks/>
          </p:cNvSpPr>
          <p:nvPr/>
        </p:nvSpPr>
        <p:spPr bwMode="auto">
          <a:xfrm>
            <a:off x="945356" y="1317746"/>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Freeform 822"/>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823"/>
          <p:cNvSpPr>
            <a:spLocks/>
          </p:cNvSpPr>
          <p:nvPr/>
        </p:nvSpPr>
        <p:spPr bwMode="auto">
          <a:xfrm>
            <a:off x="1149350" y="1420813"/>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Freeform 824"/>
          <p:cNvSpPr>
            <a:spLocks/>
          </p:cNvSpPr>
          <p:nvPr/>
        </p:nvSpPr>
        <p:spPr bwMode="auto">
          <a:xfrm>
            <a:off x="2795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825"/>
          <p:cNvSpPr>
            <a:spLocks/>
          </p:cNvSpPr>
          <p:nvPr/>
        </p:nvSpPr>
        <p:spPr bwMode="auto">
          <a:xfrm>
            <a:off x="2795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Freeform 826"/>
          <p:cNvSpPr>
            <a:spLocks/>
          </p:cNvSpPr>
          <p:nvPr/>
        </p:nvSpPr>
        <p:spPr bwMode="auto">
          <a:xfrm>
            <a:off x="4186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827"/>
          <p:cNvSpPr>
            <a:spLocks/>
          </p:cNvSpPr>
          <p:nvPr/>
        </p:nvSpPr>
        <p:spPr bwMode="auto">
          <a:xfrm>
            <a:off x="4186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Freeform 828"/>
          <p:cNvSpPr>
            <a:spLocks/>
          </p:cNvSpPr>
          <p:nvPr/>
        </p:nvSpPr>
        <p:spPr bwMode="auto">
          <a:xfrm>
            <a:off x="4189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829"/>
          <p:cNvSpPr>
            <a:spLocks/>
          </p:cNvSpPr>
          <p:nvPr/>
        </p:nvSpPr>
        <p:spPr bwMode="auto">
          <a:xfrm>
            <a:off x="4189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Freeform 830"/>
          <p:cNvSpPr>
            <a:spLocks/>
          </p:cNvSpPr>
          <p:nvPr/>
        </p:nvSpPr>
        <p:spPr bwMode="auto">
          <a:xfrm>
            <a:off x="4249737" y="5469059"/>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831"/>
          <p:cNvSpPr>
            <a:spLocks/>
          </p:cNvSpPr>
          <p:nvPr/>
        </p:nvSpPr>
        <p:spPr bwMode="auto">
          <a:xfrm>
            <a:off x="4249737" y="5469059"/>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Freeform 832"/>
          <p:cNvSpPr>
            <a:spLocks/>
          </p:cNvSpPr>
          <p:nvPr/>
        </p:nvSpPr>
        <p:spPr bwMode="auto">
          <a:xfrm>
            <a:off x="4279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833"/>
          <p:cNvSpPr>
            <a:spLocks/>
          </p:cNvSpPr>
          <p:nvPr/>
        </p:nvSpPr>
        <p:spPr bwMode="auto">
          <a:xfrm>
            <a:off x="4279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Freeform 834"/>
          <p:cNvSpPr>
            <a:spLocks/>
          </p:cNvSpPr>
          <p:nvPr/>
        </p:nvSpPr>
        <p:spPr bwMode="auto">
          <a:xfrm>
            <a:off x="4549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835"/>
          <p:cNvSpPr>
            <a:spLocks/>
          </p:cNvSpPr>
          <p:nvPr/>
        </p:nvSpPr>
        <p:spPr bwMode="auto">
          <a:xfrm>
            <a:off x="4549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Freeform 836"/>
          <p:cNvSpPr>
            <a:spLocks/>
          </p:cNvSpPr>
          <p:nvPr/>
        </p:nvSpPr>
        <p:spPr bwMode="auto">
          <a:xfrm>
            <a:off x="4186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837"/>
          <p:cNvSpPr>
            <a:spLocks/>
          </p:cNvSpPr>
          <p:nvPr/>
        </p:nvSpPr>
        <p:spPr bwMode="auto">
          <a:xfrm>
            <a:off x="4186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Freeform 838"/>
          <p:cNvSpPr>
            <a:spLocks/>
          </p:cNvSpPr>
          <p:nvPr/>
        </p:nvSpPr>
        <p:spPr bwMode="auto">
          <a:xfrm>
            <a:off x="4189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839"/>
          <p:cNvSpPr>
            <a:spLocks/>
          </p:cNvSpPr>
          <p:nvPr/>
        </p:nvSpPr>
        <p:spPr bwMode="auto">
          <a:xfrm>
            <a:off x="4189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Freeform 840"/>
          <p:cNvSpPr>
            <a:spLocks/>
          </p:cNvSpPr>
          <p:nvPr/>
        </p:nvSpPr>
        <p:spPr bwMode="auto">
          <a:xfrm>
            <a:off x="4249737" y="5469059"/>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841"/>
          <p:cNvSpPr>
            <a:spLocks/>
          </p:cNvSpPr>
          <p:nvPr/>
        </p:nvSpPr>
        <p:spPr bwMode="auto">
          <a:xfrm>
            <a:off x="4249737" y="5469059"/>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Freeform 842"/>
          <p:cNvSpPr>
            <a:spLocks/>
          </p:cNvSpPr>
          <p:nvPr/>
        </p:nvSpPr>
        <p:spPr bwMode="auto">
          <a:xfrm>
            <a:off x="4279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843"/>
          <p:cNvSpPr>
            <a:spLocks/>
          </p:cNvSpPr>
          <p:nvPr/>
        </p:nvSpPr>
        <p:spPr bwMode="auto">
          <a:xfrm>
            <a:off x="4279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Freeform 844"/>
          <p:cNvSpPr>
            <a:spLocks/>
          </p:cNvSpPr>
          <p:nvPr/>
        </p:nvSpPr>
        <p:spPr bwMode="auto">
          <a:xfrm>
            <a:off x="4549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845"/>
          <p:cNvSpPr>
            <a:spLocks/>
          </p:cNvSpPr>
          <p:nvPr/>
        </p:nvSpPr>
        <p:spPr bwMode="auto">
          <a:xfrm>
            <a:off x="4549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 name="Freeform 846"/>
          <p:cNvSpPr>
            <a:spLocks/>
          </p:cNvSpPr>
          <p:nvPr/>
        </p:nvSpPr>
        <p:spPr bwMode="auto">
          <a:xfrm>
            <a:off x="5016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847"/>
          <p:cNvSpPr>
            <a:spLocks/>
          </p:cNvSpPr>
          <p:nvPr/>
        </p:nvSpPr>
        <p:spPr bwMode="auto">
          <a:xfrm>
            <a:off x="5016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Freeform 848"/>
          <p:cNvSpPr>
            <a:spLocks/>
          </p:cNvSpPr>
          <p:nvPr/>
        </p:nvSpPr>
        <p:spPr bwMode="auto">
          <a:xfrm>
            <a:off x="5135562"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849"/>
          <p:cNvSpPr>
            <a:spLocks/>
          </p:cNvSpPr>
          <p:nvPr/>
        </p:nvSpPr>
        <p:spPr bwMode="auto">
          <a:xfrm>
            <a:off x="5135562"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Freeform 850"/>
          <p:cNvSpPr>
            <a:spLocks/>
          </p:cNvSpPr>
          <p:nvPr/>
        </p:nvSpPr>
        <p:spPr bwMode="auto">
          <a:xfrm>
            <a:off x="4689475" y="4568946"/>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851"/>
          <p:cNvSpPr>
            <a:spLocks/>
          </p:cNvSpPr>
          <p:nvPr/>
        </p:nvSpPr>
        <p:spPr bwMode="auto">
          <a:xfrm>
            <a:off x="4689475" y="4568946"/>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Freeform 852"/>
          <p:cNvSpPr>
            <a:spLocks/>
          </p:cNvSpPr>
          <p:nvPr/>
        </p:nvSpPr>
        <p:spPr bwMode="auto">
          <a:xfrm>
            <a:off x="5016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853"/>
          <p:cNvSpPr>
            <a:spLocks/>
          </p:cNvSpPr>
          <p:nvPr/>
        </p:nvSpPr>
        <p:spPr bwMode="auto">
          <a:xfrm>
            <a:off x="5016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Freeform 854"/>
          <p:cNvSpPr>
            <a:spLocks/>
          </p:cNvSpPr>
          <p:nvPr/>
        </p:nvSpPr>
        <p:spPr bwMode="auto">
          <a:xfrm>
            <a:off x="5135562"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855"/>
          <p:cNvSpPr>
            <a:spLocks/>
          </p:cNvSpPr>
          <p:nvPr/>
        </p:nvSpPr>
        <p:spPr bwMode="auto">
          <a:xfrm>
            <a:off x="5135562"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Freeform 856"/>
          <p:cNvSpPr>
            <a:spLocks/>
          </p:cNvSpPr>
          <p:nvPr/>
        </p:nvSpPr>
        <p:spPr bwMode="auto">
          <a:xfrm>
            <a:off x="5013325" y="2081334"/>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857"/>
          <p:cNvSpPr>
            <a:spLocks/>
          </p:cNvSpPr>
          <p:nvPr/>
        </p:nvSpPr>
        <p:spPr bwMode="auto">
          <a:xfrm>
            <a:off x="5013325" y="2081334"/>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Freeform 858"/>
          <p:cNvSpPr>
            <a:spLocks/>
          </p:cNvSpPr>
          <p:nvPr/>
        </p:nvSpPr>
        <p:spPr bwMode="auto">
          <a:xfrm>
            <a:off x="5030787" y="2063871"/>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859"/>
          <p:cNvSpPr>
            <a:spLocks/>
          </p:cNvSpPr>
          <p:nvPr/>
        </p:nvSpPr>
        <p:spPr bwMode="auto">
          <a:xfrm>
            <a:off x="5030787" y="2063871"/>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Freeform 860"/>
          <p:cNvSpPr>
            <a:spLocks/>
          </p:cNvSpPr>
          <p:nvPr/>
        </p:nvSpPr>
        <p:spPr bwMode="auto">
          <a:xfrm>
            <a:off x="5051425"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861"/>
          <p:cNvSpPr>
            <a:spLocks/>
          </p:cNvSpPr>
          <p:nvPr/>
        </p:nvSpPr>
        <p:spPr bwMode="auto">
          <a:xfrm>
            <a:off x="5051425"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Freeform 862"/>
          <p:cNvSpPr>
            <a:spLocks/>
          </p:cNvSpPr>
          <p:nvPr/>
        </p:nvSpPr>
        <p:spPr bwMode="auto">
          <a:xfrm>
            <a:off x="4764087" y="2067046"/>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863"/>
          <p:cNvSpPr>
            <a:spLocks/>
          </p:cNvSpPr>
          <p:nvPr/>
        </p:nvSpPr>
        <p:spPr bwMode="auto">
          <a:xfrm>
            <a:off x="4764087" y="2067046"/>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Freeform 864"/>
          <p:cNvSpPr>
            <a:spLocks/>
          </p:cNvSpPr>
          <p:nvPr/>
        </p:nvSpPr>
        <p:spPr bwMode="auto">
          <a:xfrm>
            <a:off x="5459412"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865"/>
          <p:cNvSpPr>
            <a:spLocks/>
          </p:cNvSpPr>
          <p:nvPr/>
        </p:nvSpPr>
        <p:spPr bwMode="auto">
          <a:xfrm>
            <a:off x="5459412"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Freeform 866"/>
          <p:cNvSpPr>
            <a:spLocks/>
          </p:cNvSpPr>
          <p:nvPr/>
        </p:nvSpPr>
        <p:spPr bwMode="auto">
          <a:xfrm>
            <a:off x="5013325" y="2081334"/>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867"/>
          <p:cNvSpPr>
            <a:spLocks/>
          </p:cNvSpPr>
          <p:nvPr/>
        </p:nvSpPr>
        <p:spPr bwMode="auto">
          <a:xfrm>
            <a:off x="5013325" y="2081334"/>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Freeform 868"/>
          <p:cNvSpPr>
            <a:spLocks/>
          </p:cNvSpPr>
          <p:nvPr/>
        </p:nvSpPr>
        <p:spPr bwMode="auto">
          <a:xfrm>
            <a:off x="5051425"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869"/>
          <p:cNvSpPr>
            <a:spLocks/>
          </p:cNvSpPr>
          <p:nvPr/>
        </p:nvSpPr>
        <p:spPr bwMode="auto">
          <a:xfrm>
            <a:off x="5051425"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871"/>
          <p:cNvSpPr>
            <a:spLocks/>
          </p:cNvSpPr>
          <p:nvPr/>
        </p:nvSpPr>
        <p:spPr bwMode="auto">
          <a:xfrm>
            <a:off x="5459413"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872"/>
          <p:cNvSpPr>
            <a:spLocks/>
          </p:cNvSpPr>
          <p:nvPr/>
        </p:nvSpPr>
        <p:spPr bwMode="auto">
          <a:xfrm>
            <a:off x="5459413"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873"/>
          <p:cNvSpPr>
            <a:spLocks/>
          </p:cNvSpPr>
          <p:nvPr/>
        </p:nvSpPr>
        <p:spPr bwMode="auto">
          <a:xfrm>
            <a:off x="5060950"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874"/>
          <p:cNvSpPr>
            <a:spLocks/>
          </p:cNvSpPr>
          <p:nvPr/>
        </p:nvSpPr>
        <p:spPr bwMode="auto">
          <a:xfrm>
            <a:off x="5060950"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876"/>
          <p:cNvSpPr>
            <a:spLocks/>
          </p:cNvSpPr>
          <p:nvPr/>
        </p:nvSpPr>
        <p:spPr bwMode="auto">
          <a:xfrm>
            <a:off x="5060950" y="2003546"/>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877"/>
          <p:cNvSpPr>
            <a:spLocks/>
          </p:cNvSpPr>
          <p:nvPr/>
        </p:nvSpPr>
        <p:spPr bwMode="auto">
          <a:xfrm>
            <a:off x="5672138" y="2219446"/>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878"/>
          <p:cNvSpPr>
            <a:spLocks/>
          </p:cNvSpPr>
          <p:nvPr/>
        </p:nvSpPr>
        <p:spPr bwMode="auto">
          <a:xfrm>
            <a:off x="5672138" y="2219446"/>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879"/>
          <p:cNvSpPr>
            <a:spLocks/>
          </p:cNvSpPr>
          <p:nvPr/>
        </p:nvSpPr>
        <p:spPr bwMode="auto">
          <a:xfrm>
            <a:off x="5875338" y="2127371"/>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880"/>
          <p:cNvSpPr>
            <a:spLocks/>
          </p:cNvSpPr>
          <p:nvPr/>
        </p:nvSpPr>
        <p:spPr bwMode="auto">
          <a:xfrm>
            <a:off x="5875338" y="2127371"/>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5066506" y="2003874"/>
            <a:ext cx="1077913" cy="946151"/>
            <a:chOff x="5060950" y="2051050"/>
            <a:chExt cx="1077913" cy="946151"/>
          </a:xfrm>
          <a:solidFill>
            <a:srgbClr val="0070C0"/>
          </a:solidFill>
        </p:grpSpPr>
        <p:sp>
          <p:nvSpPr>
            <p:cNvPr id="1068" name="Freeform 875"/>
            <p:cNvSpPr>
              <a:spLocks/>
            </p:cNvSpPr>
            <p:nvPr/>
          </p:nvSpPr>
          <p:spPr bwMode="auto">
            <a:xfrm>
              <a:off x="5060950" y="2051050"/>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881"/>
            <p:cNvSpPr>
              <a:spLocks/>
            </p:cNvSpPr>
            <p:nvPr/>
          </p:nvSpPr>
          <p:spPr bwMode="auto">
            <a:xfrm>
              <a:off x="5588000" y="2246313"/>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5" name="Freeform 882"/>
          <p:cNvSpPr>
            <a:spLocks/>
          </p:cNvSpPr>
          <p:nvPr/>
        </p:nvSpPr>
        <p:spPr bwMode="auto">
          <a:xfrm>
            <a:off x="5588000" y="2198809"/>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83"/>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884"/>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885"/>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886"/>
          <p:cNvSpPr>
            <a:spLocks/>
          </p:cNvSpPr>
          <p:nvPr/>
        </p:nvSpPr>
        <p:spPr bwMode="auto">
          <a:xfrm>
            <a:off x="5800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887"/>
          <p:cNvSpPr>
            <a:spLocks/>
          </p:cNvSpPr>
          <p:nvPr/>
        </p:nvSpPr>
        <p:spPr bwMode="auto">
          <a:xfrm>
            <a:off x="5672138" y="2219446"/>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888"/>
          <p:cNvSpPr>
            <a:spLocks/>
          </p:cNvSpPr>
          <p:nvPr/>
        </p:nvSpPr>
        <p:spPr bwMode="auto">
          <a:xfrm>
            <a:off x="5672138" y="2219446"/>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889"/>
          <p:cNvSpPr>
            <a:spLocks/>
          </p:cNvSpPr>
          <p:nvPr/>
        </p:nvSpPr>
        <p:spPr bwMode="auto">
          <a:xfrm>
            <a:off x="5875338" y="2127371"/>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890"/>
          <p:cNvSpPr>
            <a:spLocks/>
          </p:cNvSpPr>
          <p:nvPr/>
        </p:nvSpPr>
        <p:spPr bwMode="auto">
          <a:xfrm>
            <a:off x="5875338" y="2127371"/>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891"/>
          <p:cNvSpPr>
            <a:spLocks/>
          </p:cNvSpPr>
          <p:nvPr/>
        </p:nvSpPr>
        <p:spPr bwMode="auto">
          <a:xfrm>
            <a:off x="6091238" y="5056309"/>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892"/>
          <p:cNvSpPr>
            <a:spLocks/>
          </p:cNvSpPr>
          <p:nvPr/>
        </p:nvSpPr>
        <p:spPr bwMode="auto">
          <a:xfrm>
            <a:off x="6091238" y="5056309"/>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893"/>
          <p:cNvSpPr>
            <a:spLocks/>
          </p:cNvSpPr>
          <p:nvPr/>
        </p:nvSpPr>
        <p:spPr bwMode="auto">
          <a:xfrm>
            <a:off x="7326313"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894"/>
          <p:cNvSpPr>
            <a:spLocks/>
          </p:cNvSpPr>
          <p:nvPr/>
        </p:nvSpPr>
        <p:spPr bwMode="auto">
          <a:xfrm>
            <a:off x="7326313"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895"/>
          <p:cNvSpPr>
            <a:spLocks/>
          </p:cNvSpPr>
          <p:nvPr/>
        </p:nvSpPr>
        <p:spPr bwMode="auto">
          <a:xfrm>
            <a:off x="7065963" y="4035546"/>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896"/>
          <p:cNvSpPr>
            <a:spLocks/>
          </p:cNvSpPr>
          <p:nvPr/>
        </p:nvSpPr>
        <p:spPr bwMode="auto">
          <a:xfrm>
            <a:off x="7065963" y="4035546"/>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Freeform 897"/>
          <p:cNvSpPr>
            <a:spLocks/>
          </p:cNvSpPr>
          <p:nvPr/>
        </p:nvSpPr>
        <p:spPr bwMode="auto">
          <a:xfrm>
            <a:off x="7065963" y="4035546"/>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898"/>
          <p:cNvSpPr>
            <a:spLocks/>
          </p:cNvSpPr>
          <p:nvPr/>
        </p:nvSpPr>
        <p:spPr bwMode="auto">
          <a:xfrm>
            <a:off x="7065963" y="4035546"/>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Freeform 899"/>
          <p:cNvSpPr>
            <a:spLocks/>
          </p:cNvSpPr>
          <p:nvPr/>
        </p:nvSpPr>
        <p:spPr bwMode="auto">
          <a:xfrm>
            <a:off x="7135813" y="3981571"/>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900"/>
          <p:cNvSpPr>
            <a:spLocks/>
          </p:cNvSpPr>
          <p:nvPr/>
        </p:nvSpPr>
        <p:spPr bwMode="auto">
          <a:xfrm>
            <a:off x="7135813" y="3981571"/>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Freeform 901"/>
          <p:cNvSpPr>
            <a:spLocks/>
          </p:cNvSpPr>
          <p:nvPr/>
        </p:nvSpPr>
        <p:spPr bwMode="auto">
          <a:xfrm>
            <a:off x="7210425" y="3930771"/>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902"/>
          <p:cNvSpPr>
            <a:spLocks/>
          </p:cNvSpPr>
          <p:nvPr/>
        </p:nvSpPr>
        <p:spPr bwMode="auto">
          <a:xfrm>
            <a:off x="7210425" y="3930771"/>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Freeform 903"/>
          <p:cNvSpPr>
            <a:spLocks/>
          </p:cNvSpPr>
          <p:nvPr/>
        </p:nvSpPr>
        <p:spPr bwMode="auto">
          <a:xfrm>
            <a:off x="7251700" y="3900609"/>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904"/>
          <p:cNvSpPr>
            <a:spLocks/>
          </p:cNvSpPr>
          <p:nvPr/>
        </p:nvSpPr>
        <p:spPr bwMode="auto">
          <a:xfrm>
            <a:off x="7251700" y="3900609"/>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905"/>
          <p:cNvSpPr>
            <a:spLocks/>
          </p:cNvSpPr>
          <p:nvPr/>
        </p:nvSpPr>
        <p:spPr bwMode="auto">
          <a:xfrm>
            <a:off x="7272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906"/>
          <p:cNvSpPr>
            <a:spLocks/>
          </p:cNvSpPr>
          <p:nvPr/>
        </p:nvSpPr>
        <p:spPr bwMode="auto">
          <a:xfrm>
            <a:off x="7272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Freeform 907"/>
          <p:cNvSpPr>
            <a:spLocks/>
          </p:cNvSpPr>
          <p:nvPr/>
        </p:nvSpPr>
        <p:spPr bwMode="auto">
          <a:xfrm>
            <a:off x="7308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908"/>
          <p:cNvSpPr>
            <a:spLocks/>
          </p:cNvSpPr>
          <p:nvPr/>
        </p:nvSpPr>
        <p:spPr bwMode="auto">
          <a:xfrm>
            <a:off x="7308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Freeform 909"/>
          <p:cNvSpPr>
            <a:spLocks/>
          </p:cNvSpPr>
          <p:nvPr/>
        </p:nvSpPr>
        <p:spPr bwMode="auto">
          <a:xfrm>
            <a:off x="6072188" y="3623429"/>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910"/>
          <p:cNvSpPr>
            <a:spLocks/>
          </p:cNvSpPr>
          <p:nvPr/>
        </p:nvSpPr>
        <p:spPr bwMode="auto">
          <a:xfrm>
            <a:off x="6081713" y="3635496"/>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Freeform 911"/>
          <p:cNvSpPr>
            <a:spLocks/>
          </p:cNvSpPr>
          <p:nvPr/>
        </p:nvSpPr>
        <p:spPr bwMode="auto">
          <a:xfrm>
            <a:off x="7116763" y="3697409"/>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912"/>
          <p:cNvSpPr>
            <a:spLocks/>
          </p:cNvSpPr>
          <p:nvPr/>
        </p:nvSpPr>
        <p:spPr bwMode="auto">
          <a:xfrm>
            <a:off x="7116763" y="3697409"/>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Freeform 913"/>
          <p:cNvSpPr>
            <a:spLocks/>
          </p:cNvSpPr>
          <p:nvPr/>
        </p:nvSpPr>
        <p:spPr bwMode="auto">
          <a:xfrm>
            <a:off x="7207250" y="3632321"/>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914"/>
          <p:cNvSpPr>
            <a:spLocks/>
          </p:cNvSpPr>
          <p:nvPr/>
        </p:nvSpPr>
        <p:spPr bwMode="auto">
          <a:xfrm>
            <a:off x="7207250" y="3632321"/>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Freeform 915"/>
          <p:cNvSpPr>
            <a:spLocks/>
          </p:cNvSpPr>
          <p:nvPr/>
        </p:nvSpPr>
        <p:spPr bwMode="auto">
          <a:xfrm>
            <a:off x="7227888"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916"/>
          <p:cNvSpPr>
            <a:spLocks/>
          </p:cNvSpPr>
          <p:nvPr/>
        </p:nvSpPr>
        <p:spPr bwMode="auto">
          <a:xfrm>
            <a:off x="7227888"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Freeform 917"/>
          <p:cNvSpPr>
            <a:spLocks/>
          </p:cNvSpPr>
          <p:nvPr/>
        </p:nvSpPr>
        <p:spPr bwMode="auto">
          <a:xfrm>
            <a:off x="7135813" y="3981571"/>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918"/>
          <p:cNvSpPr>
            <a:spLocks/>
          </p:cNvSpPr>
          <p:nvPr/>
        </p:nvSpPr>
        <p:spPr bwMode="auto">
          <a:xfrm>
            <a:off x="7135813" y="3981571"/>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Freeform 919"/>
          <p:cNvSpPr>
            <a:spLocks/>
          </p:cNvSpPr>
          <p:nvPr/>
        </p:nvSpPr>
        <p:spPr bwMode="auto">
          <a:xfrm>
            <a:off x="7210425" y="3930771"/>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920"/>
          <p:cNvSpPr>
            <a:spLocks/>
          </p:cNvSpPr>
          <p:nvPr/>
        </p:nvSpPr>
        <p:spPr bwMode="auto">
          <a:xfrm>
            <a:off x="7210425" y="3930771"/>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Freeform 921"/>
          <p:cNvSpPr>
            <a:spLocks/>
          </p:cNvSpPr>
          <p:nvPr/>
        </p:nvSpPr>
        <p:spPr bwMode="auto">
          <a:xfrm>
            <a:off x="7251700" y="3900609"/>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922"/>
          <p:cNvSpPr>
            <a:spLocks/>
          </p:cNvSpPr>
          <p:nvPr/>
        </p:nvSpPr>
        <p:spPr bwMode="auto">
          <a:xfrm>
            <a:off x="7251700" y="3900609"/>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Freeform 923"/>
          <p:cNvSpPr>
            <a:spLocks/>
          </p:cNvSpPr>
          <p:nvPr/>
        </p:nvSpPr>
        <p:spPr bwMode="auto">
          <a:xfrm>
            <a:off x="7272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924"/>
          <p:cNvSpPr>
            <a:spLocks/>
          </p:cNvSpPr>
          <p:nvPr/>
        </p:nvSpPr>
        <p:spPr bwMode="auto">
          <a:xfrm>
            <a:off x="7272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Freeform 925"/>
          <p:cNvSpPr>
            <a:spLocks/>
          </p:cNvSpPr>
          <p:nvPr/>
        </p:nvSpPr>
        <p:spPr bwMode="auto">
          <a:xfrm>
            <a:off x="7308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926"/>
          <p:cNvSpPr>
            <a:spLocks/>
          </p:cNvSpPr>
          <p:nvPr/>
        </p:nvSpPr>
        <p:spPr bwMode="auto">
          <a:xfrm>
            <a:off x="7308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927"/>
          <p:cNvSpPr>
            <a:spLocks/>
          </p:cNvSpPr>
          <p:nvPr/>
        </p:nvSpPr>
        <p:spPr bwMode="auto">
          <a:xfrm>
            <a:off x="6500813"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928"/>
          <p:cNvSpPr>
            <a:spLocks/>
          </p:cNvSpPr>
          <p:nvPr/>
        </p:nvSpPr>
        <p:spPr bwMode="auto">
          <a:xfrm>
            <a:off x="6500813"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929"/>
          <p:cNvSpPr>
            <a:spLocks/>
          </p:cNvSpPr>
          <p:nvPr/>
        </p:nvSpPr>
        <p:spPr bwMode="auto">
          <a:xfrm>
            <a:off x="7308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930"/>
          <p:cNvSpPr>
            <a:spLocks/>
          </p:cNvSpPr>
          <p:nvPr/>
        </p:nvSpPr>
        <p:spPr bwMode="auto">
          <a:xfrm>
            <a:off x="7308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931"/>
          <p:cNvSpPr>
            <a:spLocks/>
          </p:cNvSpPr>
          <p:nvPr/>
        </p:nvSpPr>
        <p:spPr bwMode="auto">
          <a:xfrm>
            <a:off x="7694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932"/>
          <p:cNvSpPr>
            <a:spLocks/>
          </p:cNvSpPr>
          <p:nvPr/>
        </p:nvSpPr>
        <p:spPr bwMode="auto">
          <a:xfrm>
            <a:off x="7694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Freeform 933"/>
          <p:cNvSpPr>
            <a:spLocks/>
          </p:cNvSpPr>
          <p:nvPr/>
        </p:nvSpPr>
        <p:spPr bwMode="auto">
          <a:xfrm>
            <a:off x="7778750" y="2590921"/>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934"/>
          <p:cNvSpPr>
            <a:spLocks/>
          </p:cNvSpPr>
          <p:nvPr/>
        </p:nvSpPr>
        <p:spPr bwMode="auto">
          <a:xfrm>
            <a:off x="7778750" y="2590921"/>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Freeform 935"/>
          <p:cNvSpPr>
            <a:spLocks/>
          </p:cNvSpPr>
          <p:nvPr/>
        </p:nvSpPr>
        <p:spPr bwMode="auto">
          <a:xfrm>
            <a:off x="7315200" y="2357559"/>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936"/>
          <p:cNvSpPr>
            <a:spLocks/>
          </p:cNvSpPr>
          <p:nvPr/>
        </p:nvSpPr>
        <p:spPr bwMode="auto">
          <a:xfrm>
            <a:off x="7315200" y="2357559"/>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937"/>
          <p:cNvSpPr>
            <a:spLocks/>
          </p:cNvSpPr>
          <p:nvPr/>
        </p:nvSpPr>
        <p:spPr bwMode="auto">
          <a:xfrm>
            <a:off x="7694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938"/>
          <p:cNvSpPr>
            <a:spLocks/>
          </p:cNvSpPr>
          <p:nvPr/>
        </p:nvSpPr>
        <p:spPr bwMode="auto">
          <a:xfrm>
            <a:off x="7694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939"/>
          <p:cNvSpPr>
            <a:spLocks/>
          </p:cNvSpPr>
          <p:nvPr/>
        </p:nvSpPr>
        <p:spPr bwMode="auto">
          <a:xfrm>
            <a:off x="7778750" y="2590921"/>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940"/>
          <p:cNvSpPr>
            <a:spLocks/>
          </p:cNvSpPr>
          <p:nvPr/>
        </p:nvSpPr>
        <p:spPr bwMode="auto">
          <a:xfrm>
            <a:off x="7778750" y="2590921"/>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Freeform 941"/>
          <p:cNvSpPr>
            <a:spLocks/>
          </p:cNvSpPr>
          <p:nvPr/>
        </p:nvSpPr>
        <p:spPr bwMode="auto">
          <a:xfrm>
            <a:off x="7842250" y="1995609"/>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942"/>
          <p:cNvSpPr>
            <a:spLocks/>
          </p:cNvSpPr>
          <p:nvPr/>
        </p:nvSpPr>
        <p:spPr bwMode="auto">
          <a:xfrm>
            <a:off x="7842250" y="1995609"/>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943"/>
          <p:cNvSpPr>
            <a:spLocks/>
          </p:cNvSpPr>
          <p:nvPr/>
        </p:nvSpPr>
        <p:spPr bwMode="auto">
          <a:xfrm>
            <a:off x="8008938"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944"/>
          <p:cNvSpPr>
            <a:spLocks/>
          </p:cNvSpPr>
          <p:nvPr/>
        </p:nvSpPr>
        <p:spPr bwMode="auto">
          <a:xfrm>
            <a:off x="8008938"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945"/>
          <p:cNvSpPr>
            <a:spLocks/>
          </p:cNvSpPr>
          <p:nvPr/>
        </p:nvSpPr>
        <p:spPr bwMode="auto">
          <a:xfrm>
            <a:off x="7470775"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946"/>
          <p:cNvSpPr>
            <a:spLocks/>
          </p:cNvSpPr>
          <p:nvPr/>
        </p:nvSpPr>
        <p:spPr bwMode="auto">
          <a:xfrm>
            <a:off x="7470775"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947"/>
          <p:cNvSpPr>
            <a:spLocks/>
          </p:cNvSpPr>
          <p:nvPr/>
        </p:nvSpPr>
        <p:spPr bwMode="auto">
          <a:xfrm>
            <a:off x="7842250" y="1995609"/>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948"/>
          <p:cNvSpPr>
            <a:spLocks/>
          </p:cNvSpPr>
          <p:nvPr/>
        </p:nvSpPr>
        <p:spPr bwMode="auto">
          <a:xfrm>
            <a:off x="7842250" y="1995609"/>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949"/>
          <p:cNvSpPr>
            <a:spLocks/>
          </p:cNvSpPr>
          <p:nvPr/>
        </p:nvSpPr>
        <p:spPr bwMode="auto">
          <a:xfrm>
            <a:off x="8008938"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950"/>
          <p:cNvSpPr>
            <a:spLocks/>
          </p:cNvSpPr>
          <p:nvPr/>
        </p:nvSpPr>
        <p:spPr bwMode="auto">
          <a:xfrm>
            <a:off x="8008938"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2819168" y="5595265"/>
            <a:ext cx="777875" cy="284163"/>
            <a:chOff x="2573338" y="5621338"/>
            <a:chExt cx="777875" cy="284163"/>
          </a:xfrm>
        </p:grpSpPr>
        <p:sp>
          <p:nvSpPr>
            <p:cNvPr id="1156" name="Freeform 963"/>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951"/>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952"/>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953"/>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954"/>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955"/>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956"/>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957"/>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958"/>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959"/>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960"/>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961"/>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962"/>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Freeform 964"/>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68" name="Freeform 975"/>
          <p:cNvSpPr>
            <a:spLocks/>
          </p:cNvSpPr>
          <p:nvPr/>
        </p:nvSpPr>
        <p:spPr bwMode="auto">
          <a:xfrm>
            <a:off x="606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976"/>
          <p:cNvSpPr>
            <a:spLocks/>
          </p:cNvSpPr>
          <p:nvPr/>
        </p:nvSpPr>
        <p:spPr bwMode="auto">
          <a:xfrm>
            <a:off x="606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977"/>
          <p:cNvSpPr>
            <a:spLocks/>
          </p:cNvSpPr>
          <p:nvPr/>
        </p:nvSpPr>
        <p:spPr bwMode="auto">
          <a:xfrm>
            <a:off x="862013" y="3243384"/>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978"/>
          <p:cNvSpPr>
            <a:spLocks/>
          </p:cNvSpPr>
          <p:nvPr/>
        </p:nvSpPr>
        <p:spPr bwMode="auto">
          <a:xfrm>
            <a:off x="862013" y="3243384"/>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642937" y="4562596"/>
            <a:ext cx="2017713" cy="1514475"/>
            <a:chOff x="642937" y="4610100"/>
            <a:chExt cx="2017713" cy="1514475"/>
          </a:xfrm>
          <a:solidFill>
            <a:srgbClr val="C00000"/>
          </a:solidFill>
        </p:grpSpPr>
        <p:sp>
          <p:nvSpPr>
            <p:cNvPr id="1185" name="Freeform 992"/>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993"/>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994"/>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995"/>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996"/>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997"/>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998"/>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999"/>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000"/>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001"/>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002"/>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003"/>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004"/>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005"/>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006"/>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007"/>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008"/>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009"/>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010"/>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011"/>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5" name="Rectangle 1012"/>
            <p:cNvSpPr>
              <a:spLocks noChangeArrowheads="1"/>
            </p:cNvSpPr>
            <p:nvPr/>
          </p:nvSpPr>
          <p:spPr bwMode="auto">
            <a:xfrm>
              <a:off x="1173163" y="5259388"/>
              <a:ext cx="79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013"/>
            <p:cNvSpPr>
              <a:spLocks noChangeArrowheads="1"/>
            </p:cNvSpPr>
            <p:nvPr/>
          </p:nvSpPr>
          <p:spPr bwMode="auto">
            <a:xfrm>
              <a:off x="1173163" y="5259388"/>
              <a:ext cx="7938" cy="6350"/>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014"/>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1015"/>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016"/>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017"/>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018"/>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1019"/>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020"/>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1021"/>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022"/>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1023"/>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024"/>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025"/>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026"/>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027"/>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028"/>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029"/>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030"/>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031"/>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032"/>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033"/>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034"/>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1035"/>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036"/>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1037"/>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038"/>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1039"/>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040"/>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1041"/>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042"/>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1043"/>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044"/>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1045"/>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046"/>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1047"/>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048"/>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1049"/>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1050"/>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1051"/>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052"/>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1053"/>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1054"/>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1055"/>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1056"/>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1057"/>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058"/>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1059"/>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060"/>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1061"/>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1062"/>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1063"/>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064"/>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1065"/>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066"/>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1067"/>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1068"/>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1069"/>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1070"/>
            <p:cNvSpPr>
              <a:spLocks/>
            </p:cNvSpPr>
            <p:nvPr/>
          </p:nvSpPr>
          <p:spPr bwMode="auto">
            <a:xfrm>
              <a:off x="1828800" y="5637213"/>
              <a:ext cx="17463" cy="11113"/>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79" name="Group 1272"/>
            <p:cNvGrpSpPr>
              <a:grpSpLocks/>
            </p:cNvGrpSpPr>
            <p:nvPr/>
          </p:nvGrpSpPr>
          <p:grpSpPr bwMode="auto">
            <a:xfrm>
              <a:off x="642937" y="4610100"/>
              <a:ext cx="2017713" cy="1514475"/>
              <a:chOff x="306" y="3054"/>
              <a:chExt cx="1271" cy="954"/>
            </a:xfrm>
            <a:grpFill/>
          </p:grpSpPr>
          <p:sp>
            <p:nvSpPr>
              <p:cNvPr id="864" name="Freeform 1072"/>
              <p:cNvSpPr>
                <a:spLocks/>
              </p:cNvSpPr>
              <p:nvPr/>
            </p:nvSpPr>
            <p:spPr bwMode="auto">
              <a:xfrm>
                <a:off x="1053" y="3701"/>
                <a:ext cx="11" cy="7"/>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1073"/>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1074"/>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1075"/>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1076"/>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1077"/>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1078"/>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1079"/>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1080"/>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1081"/>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1082"/>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083"/>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1084"/>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085"/>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1086"/>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087"/>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1088"/>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089"/>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1090"/>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091"/>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1092"/>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093"/>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1094"/>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095"/>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1096"/>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097"/>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1098"/>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099"/>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1100"/>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101"/>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1102"/>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1103"/>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1104"/>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1105"/>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1106"/>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1107"/>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1108"/>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1109"/>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1110"/>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1111"/>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1112"/>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1113"/>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1114"/>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1115"/>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1116"/>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1117"/>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1118"/>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1119"/>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1120"/>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1121"/>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1122"/>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1123"/>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1124"/>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1125"/>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1126"/>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1127"/>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1128"/>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1129"/>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1130"/>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1131"/>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1132"/>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1133"/>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1134"/>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1135"/>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1136"/>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1137"/>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1138"/>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1139"/>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1140"/>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 name="Rectangle 1141"/>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1142"/>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1143"/>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1144"/>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1145"/>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1146"/>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1147"/>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1148"/>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1149"/>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1150"/>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1151"/>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1152"/>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1153"/>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1154"/>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1155"/>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1156"/>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1157"/>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1158"/>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1159"/>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1160"/>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1161"/>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1162"/>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1163"/>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1164"/>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 name="Rectangle 1165"/>
              <p:cNvSpPr>
                <a:spLocks noChangeArrowheads="1"/>
              </p:cNvSpPr>
              <p:nvPr/>
            </p:nvSpPr>
            <p:spPr bwMode="auto">
              <a:xfrm>
                <a:off x="566" y="351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1166"/>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1167"/>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1168"/>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1169"/>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1170"/>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1171"/>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1172"/>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1173"/>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1174"/>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1175"/>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1176"/>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1177"/>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1178"/>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1179"/>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1180"/>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1181"/>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1182"/>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1183"/>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1184"/>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185"/>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186"/>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187"/>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1188"/>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 name="Rectangle 1189"/>
              <p:cNvSpPr>
                <a:spLocks noChangeArrowheads="1"/>
              </p:cNvSpPr>
              <p:nvPr/>
            </p:nvSpPr>
            <p:spPr bwMode="auto">
              <a:xfrm>
                <a:off x="640" y="3463"/>
                <a:ext cx="5"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Rectangle 1190"/>
              <p:cNvSpPr>
                <a:spLocks noChangeArrowheads="1"/>
              </p:cNvSpPr>
              <p:nvPr/>
            </p:nvSpPr>
            <p:spPr bwMode="auto">
              <a:xfrm>
                <a:off x="640" y="3463"/>
                <a:ext cx="5" cy="4"/>
              </a:xfrm>
              <a:prstGeom prst="rect">
                <a:avLst/>
              </a:pr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191"/>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1192"/>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193"/>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1194"/>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1195"/>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1196"/>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197"/>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1198"/>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1199"/>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Freeform 1200"/>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201"/>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1202"/>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203"/>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1204"/>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1205"/>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1206"/>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1207"/>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1208"/>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1209"/>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210"/>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1211"/>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1212"/>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1213"/>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1214"/>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1215"/>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1216"/>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1217"/>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1218"/>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1219"/>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1220"/>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1221"/>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1222"/>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1223"/>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1224"/>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1225"/>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Freeform 1226"/>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1227"/>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Freeform 1228"/>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1229"/>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1230"/>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1231"/>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232"/>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1233"/>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1234"/>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1235"/>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236"/>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1237"/>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238"/>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1239"/>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240"/>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241"/>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242"/>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243"/>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244"/>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245"/>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246"/>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247"/>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248"/>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249"/>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250"/>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251"/>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252"/>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253"/>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254"/>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1255"/>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256"/>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1257"/>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1258"/>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1259"/>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1260"/>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1261"/>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262"/>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1263"/>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Freeform 1264"/>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1265"/>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266"/>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1267"/>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1268"/>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1269"/>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1270"/>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1271"/>
              <p:cNvSpPr>
                <a:spLocks/>
              </p:cNvSpPr>
              <p:nvPr/>
            </p:nvSpPr>
            <p:spPr bwMode="auto">
              <a:xfrm>
                <a:off x="1490" y="3904"/>
                <a:ext cx="13" cy="19"/>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0" name="Freeform 1273"/>
            <p:cNvSpPr>
              <a:spLocks/>
            </p:cNvSpPr>
            <p:nvPr/>
          </p:nvSpPr>
          <p:spPr bwMode="auto">
            <a:xfrm>
              <a:off x="2522537" y="5959475"/>
              <a:ext cx="20638" cy="30163"/>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274"/>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1275"/>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276"/>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1277"/>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278"/>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1279"/>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280"/>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1281"/>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282"/>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1283"/>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284"/>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1285"/>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286"/>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1287"/>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288"/>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1289"/>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path>
              </a:pathLst>
            </a:custGeom>
            <a:grp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97" name="Line 1290"/>
          <p:cNvSpPr>
            <a:spLocks noChangeShapeType="1"/>
          </p:cNvSpPr>
          <p:nvPr/>
        </p:nvSpPr>
        <p:spPr bwMode="auto">
          <a:xfrm>
            <a:off x="8458200" y="25511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Line 1291"/>
          <p:cNvSpPr>
            <a:spLocks noChangeShapeType="1"/>
          </p:cNvSpPr>
          <p:nvPr/>
        </p:nvSpPr>
        <p:spPr bwMode="auto">
          <a:xfrm>
            <a:off x="8458200" y="2551113"/>
            <a:ext cx="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1292"/>
          <p:cNvSpPr>
            <a:spLocks noChangeShapeType="1"/>
          </p:cNvSpPr>
          <p:nvPr/>
        </p:nvSpPr>
        <p:spPr bwMode="auto">
          <a:xfrm>
            <a:off x="7329487" y="21829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Line 1293"/>
          <p:cNvSpPr>
            <a:spLocks noChangeShapeType="1"/>
          </p:cNvSpPr>
          <p:nvPr/>
        </p:nvSpPr>
        <p:spPr bwMode="auto">
          <a:xfrm>
            <a:off x="7329487" y="218293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1294"/>
          <p:cNvSpPr>
            <a:spLocks noChangeShapeType="1"/>
          </p:cNvSpPr>
          <p:nvPr/>
        </p:nvSpPr>
        <p:spPr bwMode="auto">
          <a:xfrm>
            <a:off x="7329487" y="20067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Line 1295"/>
          <p:cNvSpPr>
            <a:spLocks noChangeShapeType="1"/>
          </p:cNvSpPr>
          <p:nvPr/>
        </p:nvSpPr>
        <p:spPr bwMode="auto">
          <a:xfrm>
            <a:off x="7329487" y="200672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Freeform 1296"/>
          <p:cNvSpPr>
            <a:spLocks/>
          </p:cNvSpPr>
          <p:nvPr/>
        </p:nvSpPr>
        <p:spPr bwMode="auto">
          <a:xfrm>
            <a:off x="7551737" y="2432171"/>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Line 1297"/>
          <p:cNvSpPr>
            <a:spLocks noChangeShapeType="1"/>
          </p:cNvSpPr>
          <p:nvPr/>
        </p:nvSpPr>
        <p:spPr bwMode="auto">
          <a:xfrm flipH="1">
            <a:off x="7551737" y="2432171"/>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Freeform 1298"/>
          <p:cNvSpPr>
            <a:spLocks/>
          </p:cNvSpPr>
          <p:nvPr/>
        </p:nvSpPr>
        <p:spPr bwMode="auto">
          <a:xfrm>
            <a:off x="7497762" y="2255959"/>
            <a:ext cx="244475"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Line 1299"/>
          <p:cNvSpPr>
            <a:spLocks noChangeShapeType="1"/>
          </p:cNvSpPr>
          <p:nvPr/>
        </p:nvSpPr>
        <p:spPr bwMode="auto">
          <a:xfrm flipH="1">
            <a:off x="7497762" y="2255959"/>
            <a:ext cx="244475"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Freeform 1300"/>
          <p:cNvSpPr>
            <a:spLocks/>
          </p:cNvSpPr>
          <p:nvPr/>
        </p:nvSpPr>
        <p:spPr bwMode="auto">
          <a:xfrm>
            <a:off x="7578725" y="2608384"/>
            <a:ext cx="163513" cy="0"/>
          </a:xfrm>
          <a:custGeom>
            <a:avLst/>
            <a:gdLst>
              <a:gd name="T0" fmla="*/ 103 w 103"/>
              <a:gd name="T1" fmla="*/ 0 w 103"/>
              <a:gd name="T2" fmla="*/ 103 w 103"/>
            </a:gdLst>
            <a:ahLst/>
            <a:cxnLst>
              <a:cxn ang="0">
                <a:pos x="T0" y="0"/>
              </a:cxn>
              <a:cxn ang="0">
                <a:pos x="T1" y="0"/>
              </a:cxn>
              <a:cxn ang="0">
                <a:pos x="T2" y="0"/>
              </a:cxn>
            </a:cxnLst>
            <a:rect l="0" t="0" r="r" b="b"/>
            <a:pathLst>
              <a:path w="103">
                <a:moveTo>
                  <a:pt x="103" y="0"/>
                </a:moveTo>
                <a:lnTo>
                  <a:pt x="0" y="0"/>
                </a:lnTo>
                <a:lnTo>
                  <a:pt x="1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Line 1301"/>
          <p:cNvSpPr>
            <a:spLocks noChangeShapeType="1"/>
          </p:cNvSpPr>
          <p:nvPr/>
        </p:nvSpPr>
        <p:spPr bwMode="auto">
          <a:xfrm flipH="1">
            <a:off x="7578725" y="2608384"/>
            <a:ext cx="16351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Freeform 1302"/>
          <p:cNvSpPr>
            <a:spLocks/>
          </p:cNvSpPr>
          <p:nvPr/>
        </p:nvSpPr>
        <p:spPr bwMode="auto">
          <a:xfrm>
            <a:off x="7267575" y="2986209"/>
            <a:ext cx="109538" cy="0"/>
          </a:xfrm>
          <a:custGeom>
            <a:avLst/>
            <a:gdLst>
              <a:gd name="T0" fmla="*/ 69 w 69"/>
              <a:gd name="T1" fmla="*/ 0 w 69"/>
              <a:gd name="T2" fmla="*/ 69 w 69"/>
            </a:gdLst>
            <a:ahLst/>
            <a:cxnLst>
              <a:cxn ang="0">
                <a:pos x="T0" y="0"/>
              </a:cxn>
              <a:cxn ang="0">
                <a:pos x="T1" y="0"/>
              </a:cxn>
              <a:cxn ang="0">
                <a:pos x="T2" y="0"/>
              </a:cxn>
            </a:cxnLst>
            <a:rect l="0" t="0" r="r" b="b"/>
            <a:pathLst>
              <a:path w="69">
                <a:moveTo>
                  <a:pt x="69" y="0"/>
                </a:moveTo>
                <a:lnTo>
                  <a:pt x="0" y="0"/>
                </a:lnTo>
                <a:lnTo>
                  <a:pt x="6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Line 1303"/>
          <p:cNvSpPr>
            <a:spLocks noChangeShapeType="1"/>
          </p:cNvSpPr>
          <p:nvPr/>
        </p:nvSpPr>
        <p:spPr bwMode="auto">
          <a:xfrm flipH="1">
            <a:off x="7267575" y="2986209"/>
            <a:ext cx="10953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Freeform 1304"/>
          <p:cNvSpPr>
            <a:spLocks/>
          </p:cNvSpPr>
          <p:nvPr/>
        </p:nvSpPr>
        <p:spPr bwMode="auto">
          <a:xfrm>
            <a:off x="7186612" y="3216396"/>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Line 1305"/>
          <p:cNvSpPr>
            <a:spLocks noChangeShapeType="1"/>
          </p:cNvSpPr>
          <p:nvPr/>
        </p:nvSpPr>
        <p:spPr bwMode="auto">
          <a:xfrm flipH="1">
            <a:off x="7186612" y="3216396"/>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Rectangle 1339"/>
          <p:cNvSpPr>
            <a:spLocks noChangeArrowheads="1"/>
          </p:cNvSpPr>
          <p:nvPr/>
        </p:nvSpPr>
        <p:spPr bwMode="auto">
          <a:xfrm>
            <a:off x="2535237" y="1913852"/>
            <a:ext cx="401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48" name="Rectangle 1341"/>
          <p:cNvSpPr>
            <a:spLocks noChangeArrowheads="1"/>
          </p:cNvSpPr>
          <p:nvPr/>
        </p:nvSpPr>
        <p:spPr bwMode="auto">
          <a:xfrm>
            <a:off x="3740942" y="2974144"/>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1" name="Rectangle 1344"/>
          <p:cNvSpPr>
            <a:spLocks noChangeArrowheads="1"/>
          </p:cNvSpPr>
          <p:nvPr/>
        </p:nvSpPr>
        <p:spPr bwMode="auto">
          <a:xfrm>
            <a:off x="6729600" y="3441069"/>
            <a:ext cx="1907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54" name="Rectangle 1347"/>
          <p:cNvSpPr>
            <a:spLocks noChangeArrowheads="1"/>
          </p:cNvSpPr>
          <p:nvPr/>
        </p:nvSpPr>
        <p:spPr bwMode="auto">
          <a:xfrm>
            <a:off x="6294546" y="3341809"/>
            <a:ext cx="3337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00" cap="none" normalizeH="0" dirty="0">
                <a:ln>
                  <a:noFill/>
                </a:ln>
                <a:solidFill>
                  <a:srgbClr val="000000"/>
                </a:solidFill>
                <a:effectLst/>
                <a:latin typeface="Arial" pitchFamily="34" charset="0"/>
                <a:cs typeface="Arial" pitchFamily="34" charset="0"/>
              </a:rPr>
              <a:t>W.Va.</a:t>
            </a:r>
            <a:endParaRPr kumimoji="0" lang="en-US" altLang="en-US" sz="1800" b="0" i="0" u="none" strike="noStrike" kern="100" cap="none" normalizeH="0" dirty="0">
              <a:ln>
                <a:noFill/>
              </a:ln>
              <a:solidFill>
                <a:schemeClr val="tx1"/>
              </a:solidFill>
              <a:effectLst/>
              <a:latin typeface="Arial" pitchFamily="34" charset="0"/>
              <a:cs typeface="Arial" pitchFamily="34" charset="0"/>
            </a:endParaRPr>
          </a:p>
        </p:txBody>
      </p:sp>
      <p:sp>
        <p:nvSpPr>
          <p:cNvPr id="758" name="Rectangle 1351"/>
          <p:cNvSpPr>
            <a:spLocks noChangeArrowheads="1"/>
          </p:cNvSpPr>
          <p:nvPr/>
        </p:nvSpPr>
        <p:spPr bwMode="auto">
          <a:xfrm>
            <a:off x="6157912" y="441892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Ga.*</a:t>
            </a:r>
            <a:endParaRPr kumimoji="0" lang="en-US" alt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760" name="Rectangle 1353"/>
          <p:cNvSpPr>
            <a:spLocks noChangeArrowheads="1"/>
          </p:cNvSpPr>
          <p:nvPr/>
        </p:nvSpPr>
        <p:spPr bwMode="auto">
          <a:xfrm>
            <a:off x="1880547" y="2456778"/>
            <a:ext cx="4032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Idaho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2" name="Rectangle 1355"/>
          <p:cNvSpPr>
            <a:spLocks noChangeArrowheads="1"/>
          </p:cNvSpPr>
          <p:nvPr/>
        </p:nvSpPr>
        <p:spPr bwMode="auto">
          <a:xfrm>
            <a:off x="5249544" y="3205284"/>
            <a:ext cx="206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Ill.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4" name="Rectangle 1357"/>
          <p:cNvSpPr>
            <a:spLocks noChangeArrowheads="1"/>
          </p:cNvSpPr>
          <p:nvPr/>
        </p:nvSpPr>
        <p:spPr bwMode="auto">
          <a:xfrm>
            <a:off x="4562475" y="2871908"/>
            <a:ext cx="3476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Iowa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6" name="Rectangle 1359"/>
          <p:cNvSpPr>
            <a:spLocks noChangeArrowheads="1"/>
          </p:cNvSpPr>
          <p:nvPr/>
        </p:nvSpPr>
        <p:spPr bwMode="auto">
          <a:xfrm>
            <a:off x="3881437" y="3508973"/>
            <a:ext cx="3381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Kan.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 name="Rectangle 1362"/>
          <p:cNvSpPr>
            <a:spLocks noChangeArrowheads="1"/>
          </p:cNvSpPr>
          <p:nvPr/>
        </p:nvSpPr>
        <p:spPr bwMode="auto">
          <a:xfrm>
            <a:off x="5827455" y="3564158"/>
            <a:ext cx="1987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Ky.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 name="Rectangle 1365"/>
          <p:cNvSpPr>
            <a:spLocks noChangeArrowheads="1"/>
          </p:cNvSpPr>
          <p:nvPr/>
        </p:nvSpPr>
        <p:spPr bwMode="auto">
          <a:xfrm>
            <a:off x="4832350" y="4791989"/>
            <a:ext cx="2460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4" name="Rectangle 1367"/>
          <p:cNvSpPr>
            <a:spLocks noChangeArrowheads="1"/>
          </p:cNvSpPr>
          <p:nvPr/>
        </p:nvSpPr>
        <p:spPr bwMode="auto">
          <a:xfrm>
            <a:off x="7549991" y="1800346"/>
            <a:ext cx="425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Maine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6" name="Rectangle 1369"/>
          <p:cNvSpPr>
            <a:spLocks noChangeArrowheads="1"/>
          </p:cNvSpPr>
          <p:nvPr/>
        </p:nvSpPr>
        <p:spPr bwMode="auto">
          <a:xfrm>
            <a:off x="2874962" y="3391656"/>
            <a:ext cx="3825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Colo.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8" name="Rectangle 1371"/>
          <p:cNvSpPr>
            <a:spLocks noChangeArrowheads="1"/>
          </p:cNvSpPr>
          <p:nvPr/>
        </p:nvSpPr>
        <p:spPr bwMode="auto">
          <a:xfrm>
            <a:off x="7418387" y="3135434"/>
            <a:ext cx="2984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Del.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0" name="Rectangle 1373"/>
          <p:cNvSpPr>
            <a:spLocks noChangeArrowheads="1"/>
          </p:cNvSpPr>
          <p:nvPr/>
        </p:nvSpPr>
        <p:spPr bwMode="auto">
          <a:xfrm>
            <a:off x="7418387" y="2910009"/>
            <a:ext cx="2968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N.J.</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2" name="Rectangle 1375"/>
          <p:cNvSpPr>
            <a:spLocks noChangeArrowheads="1"/>
          </p:cNvSpPr>
          <p:nvPr/>
        </p:nvSpPr>
        <p:spPr bwMode="auto">
          <a:xfrm>
            <a:off x="7777162" y="2416175"/>
            <a:ext cx="4191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Mass.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84" name="Rectangle 1377"/>
          <p:cNvSpPr>
            <a:spLocks noChangeArrowheads="1"/>
          </p:cNvSpPr>
          <p:nvPr/>
        </p:nvSpPr>
        <p:spPr bwMode="auto">
          <a:xfrm>
            <a:off x="6644323" y="3799009"/>
            <a:ext cx="317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6" name="Rectangle 1379"/>
          <p:cNvSpPr>
            <a:spLocks noChangeArrowheads="1"/>
          </p:cNvSpPr>
          <p:nvPr/>
        </p:nvSpPr>
        <p:spPr bwMode="auto">
          <a:xfrm>
            <a:off x="6492875" y="4137046"/>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S.C.</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88" name="Rectangle 1381"/>
          <p:cNvSpPr>
            <a:spLocks noChangeArrowheads="1"/>
          </p:cNvSpPr>
          <p:nvPr/>
        </p:nvSpPr>
        <p:spPr bwMode="auto">
          <a:xfrm>
            <a:off x="5704608" y="2578220"/>
            <a:ext cx="3889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Mich.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0" name="Rectangle 1383"/>
          <p:cNvSpPr>
            <a:spLocks noChangeArrowheads="1"/>
          </p:cNvSpPr>
          <p:nvPr/>
        </p:nvSpPr>
        <p:spPr bwMode="auto">
          <a:xfrm>
            <a:off x="4384674" y="2158327"/>
            <a:ext cx="3952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2" name="Rectangle 1385"/>
          <p:cNvSpPr>
            <a:spLocks noChangeArrowheads="1"/>
          </p:cNvSpPr>
          <p:nvPr/>
        </p:nvSpPr>
        <p:spPr bwMode="auto">
          <a:xfrm>
            <a:off x="5175250" y="4492429"/>
            <a:ext cx="3810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Miss.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4" name="Rectangle 1387"/>
          <p:cNvSpPr>
            <a:spLocks noChangeArrowheads="1"/>
          </p:cNvSpPr>
          <p:nvPr/>
        </p:nvSpPr>
        <p:spPr bwMode="auto">
          <a:xfrm>
            <a:off x="7780337" y="2554409"/>
            <a:ext cx="2635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R.I.</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96" name="Rectangle 1389"/>
          <p:cNvSpPr>
            <a:spLocks noChangeArrowheads="1"/>
          </p:cNvSpPr>
          <p:nvPr/>
        </p:nvSpPr>
        <p:spPr bwMode="auto">
          <a:xfrm>
            <a:off x="2793841" y="4190089"/>
            <a:ext cx="3317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99" name="Rectangle 1392"/>
          <p:cNvSpPr>
            <a:spLocks noChangeArrowheads="1"/>
          </p:cNvSpPr>
          <p:nvPr/>
        </p:nvSpPr>
        <p:spPr bwMode="auto">
          <a:xfrm>
            <a:off x="3748954" y="4740496"/>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Texas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2" name="Rectangle 1395"/>
          <p:cNvSpPr>
            <a:spLocks noChangeArrowheads="1"/>
          </p:cNvSpPr>
          <p:nvPr/>
        </p:nvSpPr>
        <p:spPr bwMode="auto">
          <a:xfrm>
            <a:off x="2729126" y="2618009"/>
            <a:ext cx="3061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Wyo.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4" name="Rectangle 1397"/>
          <p:cNvSpPr>
            <a:spLocks noChangeArrowheads="1"/>
          </p:cNvSpPr>
          <p:nvPr/>
        </p:nvSpPr>
        <p:spPr bwMode="auto">
          <a:xfrm>
            <a:off x="3678237" y="2454396"/>
            <a:ext cx="3111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S.D.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7" name="Rectangle 1400"/>
          <p:cNvSpPr>
            <a:spLocks noChangeArrowheads="1"/>
          </p:cNvSpPr>
          <p:nvPr/>
        </p:nvSpPr>
        <p:spPr bwMode="auto">
          <a:xfrm>
            <a:off x="5572792" y="3927597"/>
            <a:ext cx="341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Tenn.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09" name="Rectangle 1402"/>
          <p:cNvSpPr>
            <a:spLocks noChangeArrowheads="1"/>
          </p:cNvSpPr>
          <p:nvPr/>
        </p:nvSpPr>
        <p:spPr bwMode="auto">
          <a:xfrm>
            <a:off x="4045743" y="4047770"/>
            <a:ext cx="3746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Okla.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1" name="Rectangle 1404"/>
          <p:cNvSpPr>
            <a:spLocks noChangeArrowheads="1"/>
          </p:cNvSpPr>
          <p:nvPr/>
        </p:nvSpPr>
        <p:spPr bwMode="auto">
          <a:xfrm>
            <a:off x="1101724" y="2158327"/>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Ore.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3" name="Rectangle 1406"/>
          <p:cNvSpPr>
            <a:spLocks noChangeArrowheads="1"/>
          </p:cNvSpPr>
          <p:nvPr/>
        </p:nvSpPr>
        <p:spPr bwMode="auto">
          <a:xfrm>
            <a:off x="4764087" y="4168102"/>
            <a:ext cx="3079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Ark.</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5" name="Rectangle 1408"/>
          <p:cNvSpPr>
            <a:spLocks noChangeArrowheads="1"/>
          </p:cNvSpPr>
          <p:nvPr/>
        </p:nvSpPr>
        <p:spPr bwMode="auto">
          <a:xfrm>
            <a:off x="7780337" y="2187696"/>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N.H.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17" name="Rectangle 1410"/>
          <p:cNvSpPr>
            <a:spLocks noChangeArrowheads="1"/>
          </p:cNvSpPr>
          <p:nvPr/>
        </p:nvSpPr>
        <p:spPr bwMode="auto">
          <a:xfrm>
            <a:off x="1440656" y="5057579"/>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Alaska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19" name="Rectangle 1412"/>
          <p:cNvSpPr>
            <a:spLocks noChangeArrowheads="1"/>
          </p:cNvSpPr>
          <p:nvPr/>
        </p:nvSpPr>
        <p:spPr bwMode="auto">
          <a:xfrm>
            <a:off x="2945606" y="5744489"/>
            <a:ext cx="4699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Hawaii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1" name="Rectangle 1414"/>
          <p:cNvSpPr>
            <a:spLocks noChangeArrowheads="1"/>
          </p:cNvSpPr>
          <p:nvPr/>
        </p:nvSpPr>
        <p:spPr bwMode="auto">
          <a:xfrm>
            <a:off x="5664676" y="4457821"/>
            <a:ext cx="295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3" name="Freeform 1416"/>
          <p:cNvSpPr>
            <a:spLocks/>
          </p:cNvSpPr>
          <p:nvPr/>
        </p:nvSpPr>
        <p:spPr bwMode="auto">
          <a:xfrm>
            <a:off x="7400925" y="2675059"/>
            <a:ext cx="249238" cy="74613"/>
          </a:xfrm>
          <a:custGeom>
            <a:avLst/>
            <a:gdLst>
              <a:gd name="T0" fmla="*/ 0 w 157"/>
              <a:gd name="T1" fmla="*/ 0 h 47"/>
              <a:gd name="T2" fmla="*/ 157 w 157"/>
              <a:gd name="T3" fmla="*/ 0 h 47"/>
              <a:gd name="T4" fmla="*/ 157 w 157"/>
              <a:gd name="T5" fmla="*/ 47 h 47"/>
            </a:gdLst>
            <a:ahLst/>
            <a:cxnLst>
              <a:cxn ang="0">
                <a:pos x="T0" y="T1"/>
              </a:cxn>
              <a:cxn ang="0">
                <a:pos x="T2" y="T3"/>
              </a:cxn>
              <a:cxn ang="0">
                <a:pos x="T4" y="T5"/>
              </a:cxn>
            </a:cxnLst>
            <a:rect l="0" t="0" r="r" b="b"/>
            <a:pathLst>
              <a:path w="157" h="47">
                <a:moveTo>
                  <a:pt x="0" y="0"/>
                </a:moveTo>
                <a:lnTo>
                  <a:pt x="157" y="0"/>
                </a:lnTo>
                <a:lnTo>
                  <a:pt x="157" y="47"/>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Freeform 1417"/>
          <p:cNvSpPr>
            <a:spLocks/>
          </p:cNvSpPr>
          <p:nvPr/>
        </p:nvSpPr>
        <p:spPr bwMode="auto">
          <a:xfrm>
            <a:off x="7000876" y="3168772"/>
            <a:ext cx="331786" cy="142875"/>
          </a:xfrm>
          <a:custGeom>
            <a:avLst/>
            <a:gdLst>
              <a:gd name="T0" fmla="*/ 200 w 200"/>
              <a:gd name="T1" fmla="*/ 107 h 107"/>
              <a:gd name="T2" fmla="*/ 0 w 200"/>
              <a:gd name="T3" fmla="*/ 107 h 107"/>
              <a:gd name="T4" fmla="*/ 0 w 200"/>
              <a:gd name="T5" fmla="*/ 0 h 107"/>
            </a:gdLst>
            <a:ahLst/>
            <a:cxnLst>
              <a:cxn ang="0">
                <a:pos x="T0" y="T1"/>
              </a:cxn>
              <a:cxn ang="0">
                <a:pos x="T2" y="T3"/>
              </a:cxn>
              <a:cxn ang="0">
                <a:pos x="T4" y="T5"/>
              </a:cxn>
            </a:cxnLst>
            <a:rect l="0" t="0" r="r" b="b"/>
            <a:pathLst>
              <a:path w="200" h="107">
                <a:moveTo>
                  <a:pt x="200" y="107"/>
                </a:moveTo>
                <a:lnTo>
                  <a:pt x="0" y="107"/>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Rectangle 1418"/>
          <p:cNvSpPr>
            <a:spLocks noChangeArrowheads="1"/>
          </p:cNvSpPr>
          <p:nvPr/>
        </p:nvSpPr>
        <p:spPr bwMode="auto">
          <a:xfrm>
            <a:off x="4764087" y="3530434"/>
            <a:ext cx="279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27" name="Rectangle 1420"/>
          <p:cNvSpPr>
            <a:spLocks noChangeArrowheads="1"/>
          </p:cNvSpPr>
          <p:nvPr/>
        </p:nvSpPr>
        <p:spPr bwMode="auto">
          <a:xfrm>
            <a:off x="1411491" y="3120829"/>
            <a:ext cx="26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Nev.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1" name="Rectangle 1424"/>
          <p:cNvSpPr>
            <a:spLocks noChangeArrowheads="1"/>
          </p:cNvSpPr>
          <p:nvPr/>
        </p:nvSpPr>
        <p:spPr bwMode="auto">
          <a:xfrm>
            <a:off x="7236142" y="2059110"/>
            <a:ext cx="3206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Vt.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3" name="Rectangle 1426"/>
          <p:cNvSpPr>
            <a:spLocks noChangeArrowheads="1"/>
          </p:cNvSpPr>
          <p:nvPr/>
        </p:nvSpPr>
        <p:spPr bwMode="auto">
          <a:xfrm>
            <a:off x="2085974" y="3239891"/>
            <a:ext cx="344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Utah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5" name="Rectangle 1428"/>
          <p:cNvSpPr>
            <a:spLocks noChangeArrowheads="1"/>
          </p:cNvSpPr>
          <p:nvPr/>
        </p:nvSpPr>
        <p:spPr bwMode="auto">
          <a:xfrm>
            <a:off x="6557168" y="5165053"/>
            <a:ext cx="2841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Fla.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7" name="Rectangle 1430"/>
          <p:cNvSpPr>
            <a:spLocks noChangeArrowheads="1"/>
          </p:cNvSpPr>
          <p:nvPr/>
        </p:nvSpPr>
        <p:spPr bwMode="auto">
          <a:xfrm>
            <a:off x="5609615" y="3185936"/>
            <a:ext cx="2905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Ind.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39" name="Rectangle 1432"/>
          <p:cNvSpPr>
            <a:spLocks noChangeArrowheads="1"/>
          </p:cNvSpPr>
          <p:nvPr/>
        </p:nvSpPr>
        <p:spPr bwMode="auto">
          <a:xfrm>
            <a:off x="5991860" y="3081718"/>
            <a:ext cx="352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Ohio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1" name="Rectangle 1434"/>
          <p:cNvSpPr>
            <a:spLocks noChangeArrowheads="1"/>
          </p:cNvSpPr>
          <p:nvPr/>
        </p:nvSpPr>
        <p:spPr bwMode="auto">
          <a:xfrm>
            <a:off x="7375525" y="3251321"/>
            <a:ext cx="2809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Md.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4" name="Rectangle 1437"/>
          <p:cNvSpPr>
            <a:spLocks noChangeArrowheads="1"/>
          </p:cNvSpPr>
          <p:nvPr/>
        </p:nvSpPr>
        <p:spPr bwMode="auto">
          <a:xfrm>
            <a:off x="6933770" y="2415602"/>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48" name="Rectangle 1441"/>
          <p:cNvSpPr>
            <a:spLocks noChangeArrowheads="1"/>
          </p:cNvSpPr>
          <p:nvPr/>
        </p:nvSpPr>
        <p:spPr bwMode="auto">
          <a:xfrm>
            <a:off x="5040313" y="2418777"/>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Wis.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0" name="Rectangle 1443"/>
          <p:cNvSpPr>
            <a:spLocks noChangeArrowheads="1"/>
          </p:cNvSpPr>
          <p:nvPr/>
        </p:nvSpPr>
        <p:spPr bwMode="auto">
          <a:xfrm>
            <a:off x="7488237" y="2722684"/>
            <a:ext cx="4222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itchFamily="34" charset="0"/>
                <a:cs typeface="Arial" pitchFamily="34" charset="0"/>
              </a:rPr>
              <a:t>Conn.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52" name="Rectangle 1445"/>
          <p:cNvSpPr>
            <a:spLocks noChangeArrowheads="1"/>
          </p:cNvSpPr>
          <p:nvPr/>
        </p:nvSpPr>
        <p:spPr bwMode="auto">
          <a:xfrm>
            <a:off x="1945499" y="4087023"/>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Ariz.*</a:t>
            </a:r>
            <a:endParaRPr kumimoji="0" lang="en-US" altLang="en-US" sz="1800" i="0" u="none" strike="noStrike" cap="none" normalizeH="0" baseline="0" dirty="0">
              <a:ln>
                <a:noFill/>
              </a:ln>
              <a:solidFill>
                <a:schemeClr val="tx1"/>
              </a:solidFill>
              <a:effectLst/>
              <a:latin typeface="Arial" pitchFamily="34" charset="0"/>
              <a:cs typeface="Arial" pitchFamily="34" charset="0"/>
            </a:endParaRPr>
          </a:p>
        </p:txBody>
      </p:sp>
      <p:sp>
        <p:nvSpPr>
          <p:cNvPr id="854" name="Rectangle 1447"/>
          <p:cNvSpPr>
            <a:spLocks noChangeArrowheads="1"/>
          </p:cNvSpPr>
          <p:nvPr/>
        </p:nvSpPr>
        <p:spPr bwMode="auto">
          <a:xfrm>
            <a:off x="3689351" y="1939253"/>
            <a:ext cx="317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N.D.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6" name="Rectangle 1449"/>
          <p:cNvSpPr>
            <a:spLocks noChangeArrowheads="1"/>
          </p:cNvSpPr>
          <p:nvPr/>
        </p:nvSpPr>
        <p:spPr bwMode="auto">
          <a:xfrm>
            <a:off x="6696869" y="2839842"/>
            <a:ext cx="25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59" name="Rectangle 1452"/>
          <p:cNvSpPr>
            <a:spLocks noChangeArrowheads="1"/>
          </p:cNvSpPr>
          <p:nvPr/>
        </p:nvSpPr>
        <p:spPr bwMode="auto">
          <a:xfrm>
            <a:off x="1261195" y="1621901"/>
            <a:ext cx="3767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Wash.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1" name="Rectangle 1454"/>
          <p:cNvSpPr>
            <a:spLocks noChangeArrowheads="1"/>
          </p:cNvSpPr>
          <p:nvPr/>
        </p:nvSpPr>
        <p:spPr bwMode="auto">
          <a:xfrm>
            <a:off x="895350" y="3433884"/>
            <a:ext cx="3762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cs typeface="Arial" pitchFamily="34" charset="0"/>
              </a:rPr>
              <a:t>Calif.</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 name="Group 9"/>
          <p:cNvGrpSpPr/>
          <p:nvPr/>
        </p:nvGrpSpPr>
        <p:grpSpPr>
          <a:xfrm>
            <a:off x="5122748" y="835026"/>
            <a:ext cx="2874296" cy="610048"/>
            <a:chOff x="3737410" y="913660"/>
            <a:chExt cx="2874296" cy="610048"/>
          </a:xfrm>
        </p:grpSpPr>
        <p:sp>
          <p:nvSpPr>
            <p:cNvPr id="713" name="Rectangle 1306"/>
            <p:cNvSpPr>
              <a:spLocks noChangeArrowheads="1"/>
            </p:cNvSpPr>
            <p:nvPr/>
          </p:nvSpPr>
          <p:spPr bwMode="auto">
            <a:xfrm>
              <a:off x="5502428" y="1128126"/>
              <a:ext cx="11092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5" name="Rectangle 1308"/>
            <p:cNvSpPr>
              <a:spLocks noChangeArrowheads="1"/>
            </p:cNvSpPr>
            <p:nvPr/>
          </p:nvSpPr>
          <p:spPr bwMode="auto">
            <a:xfrm>
              <a:off x="5494831" y="920750"/>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38" name="Rectangle 1331"/>
            <p:cNvSpPr>
              <a:spLocks noChangeArrowheads="1"/>
            </p:cNvSpPr>
            <p:nvPr/>
          </p:nvSpPr>
          <p:spPr bwMode="auto">
            <a:xfrm>
              <a:off x="3945048" y="1137485"/>
              <a:ext cx="1114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Likely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0" name="Rectangle 1333"/>
            <p:cNvSpPr>
              <a:spLocks noChangeArrowheads="1"/>
            </p:cNvSpPr>
            <p:nvPr/>
          </p:nvSpPr>
          <p:spPr bwMode="auto">
            <a:xfrm>
              <a:off x="3945048" y="1354431"/>
              <a:ext cx="1065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1" name="Rectangle 1332"/>
            <p:cNvSpPr>
              <a:spLocks noChangeArrowheads="1"/>
            </p:cNvSpPr>
            <p:nvPr/>
          </p:nvSpPr>
          <p:spPr bwMode="auto">
            <a:xfrm>
              <a:off x="3737410" y="952207"/>
              <a:ext cx="144065" cy="107950"/>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722" name="Rectangle 1333"/>
            <p:cNvSpPr>
              <a:spLocks noChangeArrowheads="1"/>
            </p:cNvSpPr>
            <p:nvPr/>
          </p:nvSpPr>
          <p:spPr bwMode="auto">
            <a:xfrm>
              <a:off x="3934330" y="913660"/>
              <a:ext cx="1067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Solid Democratic</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3" name="Rectangle 1308"/>
            <p:cNvSpPr>
              <a:spLocks noChangeArrowheads="1"/>
            </p:cNvSpPr>
            <p:nvPr/>
          </p:nvSpPr>
          <p:spPr bwMode="auto">
            <a:xfrm>
              <a:off x="5495633" y="1334596"/>
              <a:ext cx="10611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Lean Republican</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24" name="Rectangle 1332"/>
            <p:cNvSpPr>
              <a:spLocks noChangeArrowheads="1"/>
            </p:cNvSpPr>
            <p:nvPr/>
          </p:nvSpPr>
          <p:spPr bwMode="auto">
            <a:xfrm>
              <a:off x="3737410" y="1176337"/>
              <a:ext cx="144065" cy="107950"/>
            </a:xfrm>
            <a:prstGeom prst="rect">
              <a:avLst/>
            </a:pr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725" name="Rectangle 1332"/>
            <p:cNvSpPr>
              <a:spLocks noChangeArrowheads="1"/>
            </p:cNvSpPr>
            <p:nvPr/>
          </p:nvSpPr>
          <p:spPr bwMode="auto">
            <a:xfrm>
              <a:off x="3737410" y="1381125"/>
              <a:ext cx="144065" cy="107950"/>
            </a:xfrm>
            <a:prstGeom prst="rect">
              <a:avLst/>
            </a:prstGeom>
            <a:solidFill>
              <a:srgbClr val="9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1332"/>
            <p:cNvSpPr>
              <a:spLocks noChangeArrowheads="1"/>
            </p:cNvSpPr>
            <p:nvPr/>
          </p:nvSpPr>
          <p:spPr bwMode="auto">
            <a:xfrm>
              <a:off x="5269364" y="958850"/>
              <a:ext cx="144065" cy="10795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727" name="Rectangle 1332"/>
            <p:cNvSpPr>
              <a:spLocks noChangeArrowheads="1"/>
            </p:cNvSpPr>
            <p:nvPr/>
          </p:nvSpPr>
          <p:spPr bwMode="auto">
            <a:xfrm>
              <a:off x="5269818" y="1170985"/>
              <a:ext cx="144065" cy="1079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1332"/>
            <p:cNvSpPr>
              <a:spLocks noChangeArrowheads="1"/>
            </p:cNvSpPr>
            <p:nvPr/>
          </p:nvSpPr>
          <p:spPr bwMode="auto">
            <a:xfrm>
              <a:off x="5269364" y="1373642"/>
              <a:ext cx="144065" cy="107950"/>
            </a:xfrm>
            <a:prstGeom prst="rect">
              <a:avLst/>
            </a:prstGeom>
            <a:solidFill>
              <a:srgbClr val="FF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4" name="Rectangle 1307"/>
          <p:cNvSpPr>
            <a:spLocks noChangeArrowheads="1"/>
          </p:cNvSpPr>
          <p:nvPr/>
        </p:nvSpPr>
        <p:spPr bwMode="auto">
          <a:xfrm>
            <a:off x="8148422" y="1084417"/>
            <a:ext cx="144065" cy="10795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16" name="Rectangle 1306"/>
          <p:cNvSpPr>
            <a:spLocks noChangeArrowheads="1"/>
          </p:cNvSpPr>
          <p:nvPr/>
        </p:nvSpPr>
        <p:spPr bwMode="auto">
          <a:xfrm>
            <a:off x="8370546" y="1045538"/>
            <a:ext cx="493725"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No race</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717" name="Rectangle 1307"/>
          <p:cNvSpPr>
            <a:spLocks noChangeArrowheads="1"/>
          </p:cNvSpPr>
          <p:nvPr/>
        </p:nvSpPr>
        <p:spPr bwMode="auto">
          <a:xfrm>
            <a:off x="8148422" y="880216"/>
            <a:ext cx="144065" cy="1079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 name="Rectangle 1306"/>
          <p:cNvSpPr>
            <a:spLocks noChangeArrowheads="1"/>
          </p:cNvSpPr>
          <p:nvPr/>
        </p:nvSpPr>
        <p:spPr bwMode="auto">
          <a:xfrm>
            <a:off x="8370546" y="841337"/>
            <a:ext cx="501740"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31F20"/>
                </a:solidFill>
                <a:effectLst/>
                <a:latin typeface="Arial" pitchFamily="34" charset="0"/>
                <a:cs typeface="Arial" pitchFamily="34" charset="0"/>
              </a:rPr>
              <a:t>Toss up</a:t>
            </a:r>
            <a:endParaRPr kumimoji="0" lang="en-US" altLang="en-US" sz="11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427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2020 Republican-Held Senate Seats (1 of 2)</a:t>
            </a:r>
          </a:p>
        </p:txBody>
      </p:sp>
      <p:graphicFrame>
        <p:nvGraphicFramePr>
          <p:cNvPr id="6" name="Table 5"/>
          <p:cNvGraphicFramePr>
            <a:graphicFrameLocks noGrp="1"/>
          </p:cNvGraphicFramePr>
          <p:nvPr>
            <p:extLst>
              <p:ext uri="{D42A27DB-BD31-4B8C-83A1-F6EECF244321}">
                <p14:modId xmlns:p14="http://schemas.microsoft.com/office/powerpoint/2010/main" val="33683228"/>
              </p:ext>
            </p:extLst>
          </p:nvPr>
        </p:nvGraphicFramePr>
        <p:xfrm>
          <a:off x="457201" y="1481779"/>
          <a:ext cx="8117456" cy="4346916"/>
        </p:xfrm>
        <a:graphic>
          <a:graphicData uri="http://schemas.openxmlformats.org/drawingml/2006/table">
            <a:tbl>
              <a:tblPr firstRow="1" bandRow="1">
                <a:tableStyleId>{B301B821-A1FF-4177-AEE7-76D212191A09}</a:tableStyleId>
              </a:tblPr>
              <a:tblGrid>
                <a:gridCol w="1843176">
                  <a:extLst>
                    <a:ext uri="{9D8B030D-6E8A-4147-A177-3AD203B41FA5}">
                      <a16:colId xmlns:a16="http://schemas.microsoft.com/office/drawing/2014/main" val="20000"/>
                    </a:ext>
                  </a:extLst>
                </a:gridCol>
                <a:gridCol w="1254856">
                  <a:extLst>
                    <a:ext uri="{9D8B030D-6E8A-4147-A177-3AD203B41FA5}">
                      <a16:colId xmlns:a16="http://schemas.microsoft.com/office/drawing/2014/main" val="20001"/>
                    </a:ext>
                  </a:extLst>
                </a:gridCol>
                <a:gridCol w="1254856">
                  <a:extLst>
                    <a:ext uri="{9D8B030D-6E8A-4147-A177-3AD203B41FA5}">
                      <a16:colId xmlns:a16="http://schemas.microsoft.com/office/drawing/2014/main" val="20002"/>
                    </a:ext>
                  </a:extLst>
                </a:gridCol>
                <a:gridCol w="1254856">
                  <a:extLst>
                    <a:ext uri="{9D8B030D-6E8A-4147-A177-3AD203B41FA5}">
                      <a16:colId xmlns:a16="http://schemas.microsoft.com/office/drawing/2014/main" val="20003"/>
                    </a:ext>
                  </a:extLst>
                </a:gridCol>
                <a:gridCol w="1254856">
                  <a:extLst>
                    <a:ext uri="{9D8B030D-6E8A-4147-A177-3AD203B41FA5}">
                      <a16:colId xmlns:a16="http://schemas.microsoft.com/office/drawing/2014/main" val="20004"/>
                    </a:ext>
                  </a:extLst>
                </a:gridCol>
                <a:gridCol w="1254856">
                  <a:extLst>
                    <a:ext uri="{9D8B030D-6E8A-4147-A177-3AD203B41FA5}">
                      <a16:colId xmlns:a16="http://schemas.microsoft.com/office/drawing/2014/main" val="20005"/>
                    </a:ext>
                  </a:extLst>
                </a:gridCol>
              </a:tblGrid>
              <a:tr h="316523">
                <a:tc>
                  <a:txBody>
                    <a:bodyPr/>
                    <a:lstStyle/>
                    <a:p>
                      <a:pPr marL="0" marR="0" algn="l">
                        <a:lnSpc>
                          <a:spcPct val="107000"/>
                        </a:lnSpc>
                        <a:spcBef>
                          <a:spcPts val="0"/>
                        </a:spcBef>
                        <a:spcAft>
                          <a:spcPts val="0"/>
                        </a:spcAft>
                      </a:pPr>
                      <a:r>
                        <a:rPr lang="en-US" sz="1000" dirty="0">
                          <a:effectLst/>
                        </a:rPr>
                        <a:t>Incumbent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ctr"/>
                      <a:r>
                        <a:rPr lang="en-US" sz="1000" u="none" strike="noStrike" dirty="0">
                          <a:effectLst/>
                        </a:rPr>
                        <a:t>2016 </a:t>
                      </a:r>
                      <a:br>
                        <a:rPr lang="en-US" sz="1000" u="none" strike="noStrike" dirty="0">
                          <a:effectLst/>
                        </a:rPr>
                      </a:br>
                      <a:r>
                        <a:rPr lang="en-US" sz="1000" u="none" strike="noStrike" dirty="0">
                          <a:effectLst/>
                        </a:rPr>
                        <a:t>Presidential</a:t>
                      </a:r>
                      <a:r>
                        <a:rPr lang="en-US" sz="1000" u="none" strike="noStrike" baseline="0" dirty="0">
                          <a:effectLst/>
                        </a:rPr>
                        <a:t> </a:t>
                      </a:r>
                      <a:r>
                        <a:rPr lang="en-US" sz="1000" u="none" strike="noStrike" dirty="0">
                          <a:effectLst/>
                        </a:rPr>
                        <a:t>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2016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a:t>
                      </a:r>
                      <a:br>
                        <a:rPr lang="en-US" sz="1000" u="none" strike="noStrike" dirty="0">
                          <a:effectLst/>
                        </a:rPr>
                      </a:br>
                      <a:r>
                        <a:rPr lang="en-US" sz="1000" u="none" strike="noStrike" dirty="0">
                          <a:effectLst/>
                        </a:rPr>
                        <a:t>Presidential</a:t>
                      </a:r>
                      <a:r>
                        <a:rPr lang="en-US" sz="1000" u="none" strike="noStrike" baseline="0" dirty="0">
                          <a:effectLst/>
                        </a:rPr>
                        <a:t> 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Cash on</a:t>
                      </a:r>
                      <a:r>
                        <a:rPr lang="en-US" sz="1000" u="none" strike="noStrike" baseline="0" dirty="0">
                          <a:effectLst/>
                        </a:rPr>
                        <a:t> Hand</a:t>
                      </a:r>
                      <a:br>
                        <a:rPr lang="en-US" sz="1000" u="none" strike="noStrike" baseline="0" dirty="0">
                          <a:effectLst/>
                        </a:rPr>
                      </a:br>
                      <a:r>
                        <a:rPr lang="en-US" sz="1000" u="none" strike="noStrike" dirty="0">
                          <a:effectLst/>
                        </a:rPr>
                        <a:t>(Dec.</a:t>
                      </a:r>
                      <a:r>
                        <a:rPr lang="en-US" sz="1000" u="none" strike="noStrike" baseline="0" dirty="0">
                          <a:effectLst/>
                        </a:rPr>
                        <a:t> 31</a:t>
                      </a:r>
                      <a:r>
                        <a:rPr lang="en-US" sz="1000" u="none" strike="noStrike" dirty="0">
                          <a:effectLst/>
                        </a:rPr>
                        <a:t>)</a:t>
                      </a:r>
                      <a:endParaRPr lang="en-US" sz="1000" b="1" i="0" u="none" strike="noStrike" dirty="0">
                        <a:solidFill>
                          <a:schemeClr val="tx1"/>
                        </a:solidFill>
                        <a:effectLst/>
                        <a:latin typeface="+mn-lt"/>
                      </a:endParaRPr>
                    </a:p>
                  </a:txBody>
                  <a:tcPr anchor="ctr"/>
                </a:tc>
                <a:extLst>
                  <a:ext uri="{0D108BD9-81ED-4DB2-BD59-A6C34878D82A}">
                    <a16:rowId xmlns:a16="http://schemas.microsoft.com/office/drawing/2014/main" val="10000"/>
                  </a:ext>
                </a:extLst>
              </a:tr>
              <a:tr h="316523">
                <a:tc>
                  <a:txBody>
                    <a:bodyPr/>
                    <a:lstStyle/>
                    <a:p>
                      <a:pPr marL="0" marR="0" algn="l">
                        <a:lnSpc>
                          <a:spcPct val="107000"/>
                        </a:lnSpc>
                        <a:spcBef>
                          <a:spcPts val="0"/>
                        </a:spcBef>
                        <a:spcAft>
                          <a:spcPts val="0"/>
                        </a:spcAft>
                      </a:pPr>
                      <a:r>
                        <a:rPr lang="en-US" sz="1000" dirty="0">
                          <a:effectLst/>
                          <a:latin typeface="+mn-lt"/>
                        </a:rPr>
                        <a:t>Dan Sullivan (Alaska)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14.7%</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14.0%</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$4,191,819 </a:t>
                      </a:r>
                    </a:p>
                  </a:txBody>
                  <a:tcPr marL="9525" marR="9525" marT="9525" marB="0" anchor="ctr"/>
                </a:tc>
                <a:extLst>
                  <a:ext uri="{0D108BD9-81ED-4DB2-BD59-A6C34878D82A}">
                    <a16:rowId xmlns:a16="http://schemas.microsoft.com/office/drawing/2014/main" val="10001"/>
                  </a:ext>
                </a:extLst>
              </a:tr>
              <a:tr h="316523">
                <a:tc>
                  <a:txBody>
                    <a:bodyPr/>
                    <a:lstStyle/>
                    <a:p>
                      <a:pPr marL="0" marR="0" algn="l">
                        <a:lnSpc>
                          <a:spcPct val="107000"/>
                        </a:lnSpc>
                        <a:spcBef>
                          <a:spcPts val="0"/>
                        </a:spcBef>
                        <a:spcAft>
                          <a:spcPts val="0"/>
                        </a:spcAft>
                      </a:pPr>
                      <a:r>
                        <a:rPr lang="en-US" sz="1000" dirty="0">
                          <a:effectLst/>
                          <a:latin typeface="+mn-lt"/>
                        </a:rPr>
                        <a:t>Martha McSally (Ariz.)</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3.5%</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9.1%</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$7,659,881 </a:t>
                      </a:r>
                    </a:p>
                  </a:txBody>
                  <a:tcPr marL="9525" marR="9525" marT="9525" marB="0" anchor="ctr"/>
                </a:tc>
                <a:extLst>
                  <a:ext uri="{0D108BD9-81ED-4DB2-BD59-A6C34878D82A}">
                    <a16:rowId xmlns:a16="http://schemas.microsoft.com/office/drawing/2014/main" val="10002"/>
                  </a:ext>
                </a:extLst>
              </a:tr>
              <a:tr h="316523">
                <a:tc>
                  <a:txBody>
                    <a:bodyPr/>
                    <a:lstStyle/>
                    <a:p>
                      <a:pPr marL="0" marR="0" algn="l">
                        <a:lnSpc>
                          <a:spcPct val="107000"/>
                        </a:lnSpc>
                        <a:spcBef>
                          <a:spcPts val="0"/>
                        </a:spcBef>
                        <a:spcAft>
                          <a:spcPts val="0"/>
                        </a:spcAft>
                      </a:pPr>
                      <a:r>
                        <a:rPr lang="en-US" sz="1000" dirty="0">
                          <a:effectLst/>
                          <a:latin typeface="+mn-lt"/>
                        </a:rPr>
                        <a:t>Tom Cotton (Ark.)</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a:effectLst/>
                          <a:latin typeface="+mn-lt"/>
                        </a:rPr>
                        <a:t>26.9%</a:t>
                      </a:r>
                      <a:endParaRPr lang="en-US" sz="1000" b="0" i="0" u="none" strike="noStrike">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23.7%</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$4,506,909</a:t>
                      </a:r>
                    </a:p>
                  </a:txBody>
                  <a:tcPr marL="9525" marR="9525" marT="9525" marB="0" anchor="ctr"/>
                </a:tc>
                <a:extLst>
                  <a:ext uri="{0D108BD9-81ED-4DB2-BD59-A6C34878D82A}">
                    <a16:rowId xmlns:a16="http://schemas.microsoft.com/office/drawing/2014/main" val="10003"/>
                  </a:ext>
                </a:extLst>
              </a:tr>
              <a:tr h="316523">
                <a:tc>
                  <a:txBody>
                    <a:bodyPr/>
                    <a:lstStyle/>
                    <a:p>
                      <a:pPr marL="0" marR="0" algn="l">
                        <a:lnSpc>
                          <a:spcPct val="107000"/>
                        </a:lnSpc>
                        <a:spcBef>
                          <a:spcPts val="0"/>
                        </a:spcBef>
                        <a:spcAft>
                          <a:spcPts val="0"/>
                        </a:spcAft>
                      </a:pPr>
                      <a:r>
                        <a:rPr lang="en-US" sz="1000" dirty="0">
                          <a:effectLst/>
                          <a:latin typeface="+mn-lt"/>
                        </a:rPr>
                        <a:t>Cory Gardner (Colo.)</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4.9%</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5.4%</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$7,752,392</a:t>
                      </a:r>
                    </a:p>
                  </a:txBody>
                  <a:tcPr marL="9525" marR="9525" marT="9525" marB="0" anchor="ctr"/>
                </a:tc>
                <a:extLst>
                  <a:ext uri="{0D108BD9-81ED-4DB2-BD59-A6C34878D82A}">
                    <a16:rowId xmlns:a16="http://schemas.microsoft.com/office/drawing/2014/main" val="10004"/>
                  </a:ext>
                </a:extLst>
              </a:tr>
              <a:tr h="316523">
                <a:tc>
                  <a:txBody>
                    <a:bodyPr/>
                    <a:lstStyle/>
                    <a:p>
                      <a:pPr marL="0" marR="0" algn="l">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Kelly Loeffler</a:t>
                      </a:r>
                      <a:r>
                        <a:rPr lang="en-US" sz="1000" baseline="0" dirty="0">
                          <a:solidFill>
                            <a:schemeClr val="tx1"/>
                          </a:solidFill>
                          <a:effectLst/>
                          <a:latin typeface="+mn-lt"/>
                          <a:ea typeface="Calibri" panose="020F0502020204030204" pitchFamily="34" charset="0"/>
                          <a:cs typeface="Times New Roman" panose="02020603050405020304" pitchFamily="18" charset="0"/>
                        </a:rPr>
                        <a:t> (Ga.)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b="0" i="0" u="none" strike="noStrike" dirty="0">
                          <a:solidFill>
                            <a:srgbClr val="D22332"/>
                          </a:solidFill>
                          <a:effectLst/>
                          <a:latin typeface="+mn-lt"/>
                        </a:rPr>
                        <a:t>Trump</a:t>
                      </a:r>
                    </a:p>
                  </a:txBody>
                  <a:tcPr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u="none" strike="noStrike" dirty="0">
                          <a:effectLst/>
                          <a:latin typeface="+mn-lt"/>
                        </a:rPr>
                        <a:t>5.1%</a:t>
                      </a:r>
                      <a:endParaRPr lang="en-US" sz="1000" b="0" i="0" u="none" strike="noStrike" dirty="0">
                        <a:solidFill>
                          <a:srgbClr val="000000"/>
                        </a:solidFill>
                        <a:effectLst/>
                        <a:latin typeface="+mn-lt"/>
                      </a:endParaRP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b="0" i="0" u="none" strike="noStrike" dirty="0">
                          <a:solidFill>
                            <a:schemeClr val="tx1"/>
                          </a:solidFill>
                          <a:effectLst/>
                          <a:latin typeface="+mn-lt"/>
                        </a:rPr>
                        <a:t>7.8%</a:t>
                      </a:r>
                    </a:p>
                  </a:txBody>
                  <a:tcPr anchor="ctr"/>
                </a:tc>
                <a:tc>
                  <a:txBody>
                    <a:bodyPr/>
                    <a:lstStyle/>
                    <a:p>
                      <a:pPr marL="0" marR="0" algn="r">
                        <a:spcBef>
                          <a:spcPts val="0"/>
                        </a:spcBef>
                        <a:spcAft>
                          <a:spcPts val="0"/>
                        </a:spcAft>
                      </a:pPr>
                      <a:r>
                        <a:rPr lang="en-US" sz="1000" dirty="0">
                          <a:solidFill>
                            <a:schemeClr val="tx1"/>
                          </a:solidFill>
                          <a:effectLst/>
                          <a:latin typeface="+mn-lt"/>
                          <a:ea typeface="Calibri" panose="020F0502020204030204" pitchFamily="34" charset="0"/>
                          <a:cs typeface="Arial" panose="020B0604020202020204" pitchFamily="34" charset="0"/>
                        </a:rPr>
                        <a:t>   $5,449,122</a:t>
                      </a:r>
                    </a:p>
                  </a:txBody>
                  <a:tcPr anchor="ctr"/>
                </a:tc>
                <a:extLst>
                  <a:ext uri="{0D108BD9-81ED-4DB2-BD59-A6C34878D82A}">
                    <a16:rowId xmlns:a16="http://schemas.microsoft.com/office/drawing/2014/main" val="10009"/>
                  </a:ext>
                </a:extLst>
              </a:tr>
              <a:tr h="316523">
                <a:tc>
                  <a:txBody>
                    <a:bodyPr/>
                    <a:lstStyle/>
                    <a:p>
                      <a:pPr marL="0" marR="0" algn="l">
                        <a:lnSpc>
                          <a:spcPct val="107000"/>
                        </a:lnSpc>
                        <a:spcBef>
                          <a:spcPts val="0"/>
                        </a:spcBef>
                        <a:spcAft>
                          <a:spcPts val="0"/>
                        </a:spcAft>
                      </a:pPr>
                      <a:r>
                        <a:rPr lang="en-US" sz="1000" dirty="0">
                          <a:effectLst/>
                          <a:latin typeface="+mn-lt"/>
                        </a:rPr>
                        <a:t>David Perdue (Ga.)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5.1%</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7.8%</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$7,829,655</a:t>
                      </a:r>
                    </a:p>
                  </a:txBody>
                  <a:tcPr marL="9525" marR="9525" marT="9525" marB="0" anchor="ctr"/>
                </a:tc>
                <a:extLst>
                  <a:ext uri="{0D108BD9-81ED-4DB2-BD59-A6C34878D82A}">
                    <a16:rowId xmlns:a16="http://schemas.microsoft.com/office/drawing/2014/main" val="10005"/>
                  </a:ext>
                </a:extLst>
              </a:tr>
              <a:tr h="316523">
                <a:tc>
                  <a:txBody>
                    <a:bodyPr/>
                    <a:lstStyle/>
                    <a:p>
                      <a:pPr marL="0" marR="0" algn="l">
                        <a:lnSpc>
                          <a:spcPct val="107000"/>
                        </a:lnSpc>
                        <a:spcBef>
                          <a:spcPts val="0"/>
                        </a:spcBef>
                        <a:spcAft>
                          <a:spcPts val="0"/>
                        </a:spcAft>
                      </a:pPr>
                      <a:r>
                        <a:rPr lang="en-US" sz="1000" dirty="0">
                          <a:effectLst/>
                          <a:latin typeface="+mn-lt"/>
                        </a:rPr>
                        <a:t>Jim Risch (Idaho)</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31.8%</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31.9%</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$1,975,388</a:t>
                      </a:r>
                    </a:p>
                  </a:txBody>
                  <a:tcPr marL="9525" marR="9525" marT="9525" marB="0" anchor="ctr"/>
                </a:tc>
                <a:extLst>
                  <a:ext uri="{0D108BD9-81ED-4DB2-BD59-A6C34878D82A}">
                    <a16:rowId xmlns:a16="http://schemas.microsoft.com/office/drawing/2014/main" val="10006"/>
                  </a:ext>
                </a:extLst>
              </a:tr>
              <a:tr h="316523">
                <a:tc>
                  <a:txBody>
                    <a:bodyPr/>
                    <a:lstStyle/>
                    <a:p>
                      <a:pPr marL="0" marR="0" algn="l">
                        <a:lnSpc>
                          <a:spcPct val="107000"/>
                        </a:lnSpc>
                        <a:spcBef>
                          <a:spcPts val="0"/>
                        </a:spcBef>
                        <a:spcAft>
                          <a:spcPts val="0"/>
                        </a:spcAft>
                      </a:pPr>
                      <a:r>
                        <a:rPr lang="en-US" sz="1000" dirty="0">
                          <a:effectLst/>
                          <a:latin typeface="+mn-lt"/>
                        </a:rPr>
                        <a:t>Joni Ernst (Iowa)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9.4%</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5.8%</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$4,856,481</a:t>
                      </a:r>
                    </a:p>
                  </a:txBody>
                  <a:tcPr marL="9525" marR="9525" marT="9525" marB="0" anchor="ctr"/>
                </a:tc>
                <a:extLst>
                  <a:ext uri="{0D108BD9-81ED-4DB2-BD59-A6C34878D82A}">
                    <a16:rowId xmlns:a16="http://schemas.microsoft.com/office/drawing/2014/main" val="10010"/>
                  </a:ext>
                </a:extLst>
              </a:tr>
              <a:tr h="316523">
                <a:tc>
                  <a:txBody>
                    <a:bodyPr/>
                    <a:lstStyle/>
                    <a:p>
                      <a:pPr marL="0" marR="0" algn="l">
                        <a:lnSpc>
                          <a:spcPct val="107000"/>
                        </a:lnSpc>
                        <a:spcBef>
                          <a:spcPts val="0"/>
                        </a:spcBef>
                        <a:spcAft>
                          <a:spcPts val="0"/>
                        </a:spcAft>
                      </a:pPr>
                      <a:r>
                        <a:rPr lang="en-US" sz="1000" dirty="0">
                          <a:effectLst/>
                          <a:latin typeface="+mn-lt"/>
                        </a:rPr>
                        <a:t>Open (Kan.)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20.6%</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21.7%</a:t>
                      </a:r>
                      <a:endParaRPr lang="en-US" sz="1000" b="0" i="0" u="none" strike="noStrike" dirty="0">
                        <a:solidFill>
                          <a:srgbClr val="000000"/>
                        </a:solidFill>
                        <a:effectLst/>
                        <a:latin typeface="+mn-lt"/>
                      </a:endParaRPr>
                    </a:p>
                  </a:txBody>
                  <a:tcPr anchor="ctr"/>
                </a:tc>
                <a:tc>
                  <a:txBody>
                    <a:bodyPr/>
                    <a:lstStyle/>
                    <a:p>
                      <a:pPr algn="r"/>
                      <a:r>
                        <a:rPr lang="en-US" sz="1000" dirty="0">
                          <a:solidFill>
                            <a:schemeClr val="tx1"/>
                          </a:solidFill>
                          <a:latin typeface="+mn-lt"/>
                        </a:rPr>
                        <a:t>N/A</a:t>
                      </a:r>
                      <a:endParaRPr lang="en-US" sz="100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0007"/>
                  </a:ext>
                </a:extLst>
              </a:tr>
              <a:tr h="31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rPr>
                        <a:t>Mitch McConnell (Ky.)</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29.8%</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22.7%</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$11,579,011</a:t>
                      </a:r>
                    </a:p>
                  </a:txBody>
                  <a:tcPr marL="9525" marR="9525" marT="9525" marB="0" anchor="ctr"/>
                </a:tc>
                <a:extLst>
                  <a:ext uri="{0D108BD9-81ED-4DB2-BD59-A6C34878D82A}">
                    <a16:rowId xmlns:a16="http://schemas.microsoft.com/office/drawing/2014/main" val="10008"/>
                  </a:ext>
                </a:extLst>
              </a:tr>
              <a:tr h="316523">
                <a:tc>
                  <a:txBody>
                    <a:bodyPr/>
                    <a:lstStyle/>
                    <a:p>
                      <a:pPr marL="0" marR="0" algn="l">
                        <a:lnSpc>
                          <a:spcPct val="107000"/>
                        </a:lnSpc>
                        <a:spcBef>
                          <a:spcPts val="0"/>
                        </a:spcBef>
                        <a:spcAft>
                          <a:spcPts val="0"/>
                        </a:spcAft>
                      </a:pPr>
                      <a:r>
                        <a:rPr lang="en-US" sz="1000" dirty="0">
                          <a:effectLst/>
                          <a:latin typeface="+mn-lt"/>
                        </a:rPr>
                        <a:t>Bill Cassidy (La.)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19.6%</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17.2%</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$5,320,961</a:t>
                      </a:r>
                    </a:p>
                  </a:txBody>
                  <a:tcPr marL="9525" marR="9525" marT="9525" marB="0" anchor="ctr"/>
                </a:tc>
                <a:extLst>
                  <a:ext uri="{0D108BD9-81ED-4DB2-BD59-A6C34878D82A}">
                    <a16:rowId xmlns:a16="http://schemas.microsoft.com/office/drawing/2014/main" val="10011"/>
                  </a:ext>
                </a:extLst>
              </a:tr>
              <a:tr h="316523">
                <a:tc>
                  <a:txBody>
                    <a:bodyPr/>
                    <a:lstStyle/>
                    <a:p>
                      <a:pPr marL="0" marR="0" algn="l">
                        <a:lnSpc>
                          <a:spcPct val="107000"/>
                        </a:lnSpc>
                        <a:spcBef>
                          <a:spcPts val="0"/>
                        </a:spcBef>
                        <a:spcAft>
                          <a:spcPts val="0"/>
                        </a:spcAft>
                      </a:pPr>
                      <a:r>
                        <a:rPr lang="en-US" sz="1000" dirty="0">
                          <a:effectLst/>
                          <a:latin typeface="+mn-lt"/>
                        </a:rPr>
                        <a:t>Susan Collins (Maine)</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0070C0"/>
                          </a:solidFill>
                          <a:effectLst/>
                          <a:latin typeface="+mn-lt"/>
                        </a:rPr>
                        <a:t>Clinton</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3.0%</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0070C0"/>
                          </a:solidFill>
                          <a:effectLst/>
                          <a:latin typeface="+mn-lt"/>
                        </a:rPr>
                        <a:t>Obama</a:t>
                      </a:r>
                      <a:endParaRPr lang="en-US" sz="1000" b="0" i="0" u="none" strike="noStrike" dirty="0">
                        <a:solidFill>
                          <a:srgbClr val="0070C0"/>
                        </a:solidFill>
                        <a:effectLst/>
                        <a:latin typeface="+mn-lt"/>
                      </a:endParaRPr>
                    </a:p>
                  </a:txBody>
                  <a:tcPr anchor="ctr"/>
                </a:tc>
                <a:tc>
                  <a:txBody>
                    <a:bodyPr/>
                    <a:lstStyle/>
                    <a:p>
                      <a:pPr algn="r" fontAlgn="b"/>
                      <a:r>
                        <a:rPr lang="en-US" sz="1000" u="none" strike="noStrike" dirty="0">
                          <a:effectLst/>
                          <a:latin typeface="+mn-lt"/>
                        </a:rPr>
                        <a:t>15.3%</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$7,195,342</a:t>
                      </a:r>
                    </a:p>
                  </a:txBody>
                  <a:tcPr marL="9525" marR="9525" marT="9525" marB="0" anchor="ctr"/>
                </a:tc>
                <a:extLst>
                  <a:ext uri="{0D108BD9-81ED-4DB2-BD59-A6C34878D82A}">
                    <a16:rowId xmlns:a16="http://schemas.microsoft.com/office/drawing/2014/main" val="10012"/>
                  </a:ext>
                </a:extLst>
              </a:tr>
            </a:tbl>
          </a:graphicData>
        </a:graphic>
      </p:graphicFrame>
      <p:sp>
        <p:nvSpPr>
          <p:cNvPr id="7" name="TextBox 6"/>
          <p:cNvSpPr txBox="1"/>
          <p:nvPr/>
        </p:nvSpPr>
        <p:spPr>
          <a:xfrm>
            <a:off x="457200" y="5934526"/>
            <a:ext cx="8117457" cy="457200"/>
          </a:xfrm>
          <a:prstGeom prst="rect">
            <a:avLst/>
          </a:prstGeom>
          <a:noFill/>
        </p:spPr>
        <p:txBody>
          <a:bodyPr wrap="square" lIns="0" tIns="45720" rIns="0" bIns="45720" rtlCol="0">
            <a:noAutofit/>
          </a:bodyPr>
          <a:lstStyle/>
          <a:p>
            <a:pPr>
              <a:buClr>
                <a:srgbClr val="FFFFFF"/>
              </a:buClr>
            </a:pPr>
            <a:r>
              <a:rPr lang="en-US" sz="1000" dirty="0">
                <a:solidFill>
                  <a:srgbClr val="000000"/>
                </a:solidFill>
                <a:latin typeface="Arial" pitchFamily="34" charset="0"/>
                <a:cs typeface="Arial" pitchFamily="34" charset="0"/>
              </a:rPr>
              <a:t>Source: Bloomberg Government; Federal Election Commission</a:t>
            </a:r>
          </a:p>
          <a:p>
            <a:pPr>
              <a:buClr>
                <a:srgbClr val="FFFFFF"/>
              </a:buClr>
            </a:pPr>
            <a:r>
              <a:rPr lang="en-US" sz="1000" dirty="0"/>
              <a:t>Note: Pat Roberts (R-Kan.) is retiring; Cotton cash-on-hand total is current to Feb. 12</a:t>
            </a:r>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1879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975"/>
            <a:ext cx="8228013" cy="430887"/>
          </a:xfrm>
        </p:spPr>
        <p:txBody>
          <a:bodyPr/>
          <a:lstStyle/>
          <a:p>
            <a:r>
              <a:rPr lang="en-US" dirty="0"/>
              <a:t>2020 Republican-Held Senate Seats (2 of 2)</a:t>
            </a:r>
          </a:p>
        </p:txBody>
      </p:sp>
      <p:graphicFrame>
        <p:nvGraphicFramePr>
          <p:cNvPr id="6" name="Table 5"/>
          <p:cNvGraphicFramePr>
            <a:graphicFrameLocks noGrp="1"/>
          </p:cNvGraphicFramePr>
          <p:nvPr>
            <p:extLst>
              <p:ext uri="{D42A27DB-BD31-4B8C-83A1-F6EECF244321}">
                <p14:modId xmlns:p14="http://schemas.microsoft.com/office/powerpoint/2010/main" val="856627303"/>
              </p:ext>
            </p:extLst>
          </p:nvPr>
        </p:nvGraphicFramePr>
        <p:xfrm>
          <a:off x="457200" y="1481779"/>
          <a:ext cx="8123208" cy="4030393"/>
        </p:xfrm>
        <a:graphic>
          <a:graphicData uri="http://schemas.openxmlformats.org/drawingml/2006/table">
            <a:tbl>
              <a:tblPr firstRow="1" bandRow="1">
                <a:tableStyleId>{B301B821-A1FF-4177-AEE7-76D212191A09}</a:tableStyleId>
              </a:tblPr>
              <a:tblGrid>
                <a:gridCol w="1877683">
                  <a:extLst>
                    <a:ext uri="{9D8B030D-6E8A-4147-A177-3AD203B41FA5}">
                      <a16:colId xmlns:a16="http://schemas.microsoft.com/office/drawing/2014/main" val="20000"/>
                    </a:ext>
                  </a:extLst>
                </a:gridCol>
                <a:gridCol w="1226101">
                  <a:extLst>
                    <a:ext uri="{9D8B030D-6E8A-4147-A177-3AD203B41FA5}">
                      <a16:colId xmlns:a16="http://schemas.microsoft.com/office/drawing/2014/main" val="20001"/>
                    </a:ext>
                  </a:extLst>
                </a:gridCol>
                <a:gridCol w="1254856">
                  <a:extLst>
                    <a:ext uri="{9D8B030D-6E8A-4147-A177-3AD203B41FA5}">
                      <a16:colId xmlns:a16="http://schemas.microsoft.com/office/drawing/2014/main" val="20002"/>
                    </a:ext>
                  </a:extLst>
                </a:gridCol>
                <a:gridCol w="1254856">
                  <a:extLst>
                    <a:ext uri="{9D8B030D-6E8A-4147-A177-3AD203B41FA5}">
                      <a16:colId xmlns:a16="http://schemas.microsoft.com/office/drawing/2014/main" val="20003"/>
                    </a:ext>
                  </a:extLst>
                </a:gridCol>
                <a:gridCol w="1254856">
                  <a:extLst>
                    <a:ext uri="{9D8B030D-6E8A-4147-A177-3AD203B41FA5}">
                      <a16:colId xmlns:a16="http://schemas.microsoft.com/office/drawing/2014/main" val="20004"/>
                    </a:ext>
                  </a:extLst>
                </a:gridCol>
                <a:gridCol w="1254856">
                  <a:extLst>
                    <a:ext uri="{9D8B030D-6E8A-4147-A177-3AD203B41FA5}">
                      <a16:colId xmlns:a16="http://schemas.microsoft.com/office/drawing/2014/main" val="20005"/>
                    </a:ext>
                  </a:extLst>
                </a:gridCol>
              </a:tblGrid>
              <a:tr h="316523">
                <a:tc>
                  <a:txBody>
                    <a:bodyPr/>
                    <a:lstStyle/>
                    <a:p>
                      <a:pPr marL="0" marR="0" algn="l">
                        <a:lnSpc>
                          <a:spcPct val="107000"/>
                        </a:lnSpc>
                        <a:spcBef>
                          <a:spcPts val="0"/>
                        </a:spcBef>
                        <a:spcAft>
                          <a:spcPts val="0"/>
                        </a:spcAft>
                      </a:pPr>
                      <a:r>
                        <a:rPr lang="en-US" sz="1000" dirty="0">
                          <a:effectLst/>
                        </a:rPr>
                        <a:t>Incumbent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ctr"/>
                      <a:r>
                        <a:rPr lang="en-US" sz="1000" u="none" strike="noStrike" dirty="0">
                          <a:effectLst/>
                        </a:rPr>
                        <a:t>2016 </a:t>
                      </a:r>
                      <a:br>
                        <a:rPr lang="en-US" sz="1000" u="none" strike="noStrike" dirty="0">
                          <a:effectLst/>
                        </a:rPr>
                      </a:br>
                      <a:r>
                        <a:rPr lang="en-US" sz="1000" u="none" strike="noStrike" dirty="0">
                          <a:effectLst/>
                        </a:rPr>
                        <a:t>Presidential</a:t>
                      </a:r>
                      <a:r>
                        <a:rPr lang="en-US" sz="1000" u="none" strike="noStrike" baseline="0" dirty="0">
                          <a:effectLst/>
                        </a:rPr>
                        <a:t> </a:t>
                      </a:r>
                      <a:r>
                        <a:rPr lang="en-US" sz="1000" u="none" strike="noStrike" dirty="0">
                          <a:effectLst/>
                        </a:rPr>
                        <a:t>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2016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a:t>
                      </a:r>
                      <a:br>
                        <a:rPr lang="en-US" sz="1000" u="none" strike="noStrike" dirty="0">
                          <a:effectLst/>
                        </a:rPr>
                      </a:br>
                      <a:r>
                        <a:rPr lang="en-US" sz="1000" u="none" strike="noStrike" dirty="0">
                          <a:effectLst/>
                        </a:rPr>
                        <a:t>Presidential</a:t>
                      </a:r>
                      <a:r>
                        <a:rPr lang="en-US" sz="1000" u="none" strike="noStrike" baseline="0" dirty="0">
                          <a:effectLst/>
                        </a:rPr>
                        <a:t> Winner</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2012 Percentage</a:t>
                      </a:r>
                      <a:br>
                        <a:rPr lang="en-US" sz="1000" u="none" strike="noStrike" dirty="0">
                          <a:effectLst/>
                        </a:rPr>
                      </a:br>
                      <a:r>
                        <a:rPr lang="en-US" sz="1000" u="none" strike="noStrike" dirty="0">
                          <a:effectLst/>
                        </a:rPr>
                        <a:t>Point Margin</a:t>
                      </a:r>
                      <a:endParaRPr lang="en-US" sz="1000" b="1" i="0" u="none" strike="noStrike" dirty="0">
                        <a:solidFill>
                          <a:schemeClr val="tx1"/>
                        </a:solidFill>
                        <a:effectLst/>
                        <a:latin typeface="+mn-lt"/>
                      </a:endParaRPr>
                    </a:p>
                  </a:txBody>
                  <a:tcPr anchor="ctr"/>
                </a:tc>
                <a:tc>
                  <a:txBody>
                    <a:bodyPr/>
                    <a:lstStyle/>
                    <a:p>
                      <a:pPr algn="ctr" fontAlgn="ctr"/>
                      <a:r>
                        <a:rPr lang="en-US" sz="1000" u="none" strike="noStrike" dirty="0">
                          <a:effectLst/>
                        </a:rPr>
                        <a:t>Cash on</a:t>
                      </a:r>
                      <a:r>
                        <a:rPr lang="en-US" sz="1000" u="none" strike="noStrike" baseline="0" dirty="0">
                          <a:effectLst/>
                        </a:rPr>
                        <a:t> Hand</a:t>
                      </a:r>
                      <a:br>
                        <a:rPr lang="en-US" sz="1000" u="none" strike="noStrike" baseline="0" dirty="0">
                          <a:effectLst/>
                        </a:rPr>
                      </a:br>
                      <a:r>
                        <a:rPr lang="en-US" sz="1000" u="none" strike="noStrike" dirty="0">
                          <a:effectLst/>
                        </a:rPr>
                        <a:t>(Dec. 31)</a:t>
                      </a:r>
                      <a:endParaRPr lang="en-US" sz="1000" b="1" i="0" u="none" strike="noStrike" dirty="0">
                        <a:solidFill>
                          <a:schemeClr val="tx1"/>
                        </a:solidFill>
                        <a:effectLst/>
                        <a:latin typeface="+mn-lt"/>
                      </a:endParaRPr>
                    </a:p>
                  </a:txBody>
                  <a:tcPr anchor="ctr"/>
                </a:tc>
                <a:extLst>
                  <a:ext uri="{0D108BD9-81ED-4DB2-BD59-A6C34878D82A}">
                    <a16:rowId xmlns:a16="http://schemas.microsoft.com/office/drawing/2014/main" val="10000"/>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Cindy Hyde-Smith (Miss.)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17.8%</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11.5%</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$783,909</a:t>
                      </a:r>
                    </a:p>
                  </a:txBody>
                  <a:tcPr marL="9525" marR="9525" marT="9525" marB="0" anchor="ctr"/>
                </a:tc>
                <a:extLst>
                  <a:ext uri="{0D108BD9-81ED-4DB2-BD59-A6C34878D82A}">
                    <a16:rowId xmlns:a16="http://schemas.microsoft.com/office/drawing/2014/main" val="10009"/>
                  </a:ext>
                </a:extLst>
              </a:tr>
              <a:tr h="316523">
                <a:tc>
                  <a:txBody>
                    <a:bodyPr/>
                    <a:lstStyle/>
                    <a:p>
                      <a:pPr marL="0" marR="0" algn="l">
                        <a:lnSpc>
                          <a:spcPct val="107000"/>
                        </a:lnSpc>
                        <a:spcBef>
                          <a:spcPts val="0"/>
                        </a:spcBef>
                        <a:spcAft>
                          <a:spcPts val="0"/>
                        </a:spcAft>
                      </a:pPr>
                      <a:r>
                        <a:rPr lang="en-US" sz="1000" dirty="0">
                          <a:effectLst/>
                          <a:latin typeface="+mn-lt"/>
                        </a:rPr>
                        <a:t>Steve Daines (Mont.)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20.4%</a:t>
                      </a:r>
                      <a:endParaRPr lang="en-US" sz="1000" b="0" i="0" u="none" strike="noStrike" dirty="0">
                        <a:solidFill>
                          <a:schemeClr val="tx1"/>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13.7%</a:t>
                      </a:r>
                      <a:endParaRPr lang="en-US" sz="1000" b="0" i="0" u="none" strike="noStrike" dirty="0">
                        <a:solidFill>
                          <a:schemeClr val="tx1"/>
                        </a:solidFill>
                        <a:effectLst/>
                        <a:latin typeface="+mn-lt"/>
                      </a:endParaRPr>
                    </a:p>
                  </a:txBody>
                  <a:tcPr anchor="ctr"/>
                </a:tc>
                <a:tc>
                  <a:txBody>
                    <a:bodyPr/>
                    <a:lstStyle/>
                    <a:p>
                      <a:pPr algn="r" fontAlgn="b"/>
                      <a:r>
                        <a:rPr lang="en-US" sz="1000" b="0" i="0" u="none" strike="noStrike" dirty="0">
                          <a:solidFill>
                            <a:schemeClr val="tx1"/>
                          </a:solidFill>
                          <a:effectLst/>
                          <a:latin typeface="+mn-lt"/>
                        </a:rPr>
                        <a:t> $5,036,999</a:t>
                      </a:r>
                    </a:p>
                  </a:txBody>
                  <a:tcPr marL="9525" marR="9525" marT="9525" marB="0" anchor="ctr"/>
                </a:tc>
                <a:extLst>
                  <a:ext uri="{0D108BD9-81ED-4DB2-BD59-A6C34878D82A}">
                    <a16:rowId xmlns:a16="http://schemas.microsoft.com/office/drawing/2014/main" val="10010"/>
                  </a:ext>
                </a:extLst>
              </a:tr>
              <a:tr h="316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mn-lt"/>
                        </a:rPr>
                        <a:t>Ben Sasse (Neb.)</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25.0%</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21.8%</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$3,066,874</a:t>
                      </a:r>
                    </a:p>
                  </a:txBody>
                  <a:tcPr marL="9525" marR="9525" marT="9525" marB="0" anchor="ctr"/>
                </a:tc>
                <a:extLst>
                  <a:ext uri="{0D108BD9-81ED-4DB2-BD59-A6C34878D82A}">
                    <a16:rowId xmlns:a16="http://schemas.microsoft.com/office/drawing/2014/main" val="10001"/>
                  </a:ext>
                </a:extLst>
              </a:tr>
              <a:tr h="316523">
                <a:tc>
                  <a:txBody>
                    <a:bodyPr/>
                    <a:lstStyle/>
                    <a:p>
                      <a:pPr marL="0" marR="0" algn="l">
                        <a:lnSpc>
                          <a:spcPct val="107000"/>
                        </a:lnSpc>
                        <a:spcBef>
                          <a:spcPts val="0"/>
                        </a:spcBef>
                        <a:spcAft>
                          <a:spcPts val="0"/>
                        </a:spcAft>
                      </a:pPr>
                      <a:r>
                        <a:rPr lang="en-US" sz="1000" dirty="0">
                          <a:effectLst/>
                          <a:latin typeface="+mn-lt"/>
                        </a:rPr>
                        <a:t>Thom Tillis (N.C.)</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3.7%</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2.0%</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a:solidFill>
                            <a:schemeClr val="tx1"/>
                          </a:solidFill>
                          <a:effectLst/>
                          <a:latin typeface="+mn-lt"/>
                        </a:rPr>
                        <a:t> $5,403,423</a:t>
                      </a:r>
                      <a:endParaRPr lang="en-US" sz="1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2"/>
                  </a:ext>
                </a:extLst>
              </a:tr>
              <a:tr h="316523">
                <a:tc>
                  <a:txBody>
                    <a:bodyPr/>
                    <a:lstStyle/>
                    <a:p>
                      <a:pPr marL="0" marR="0" algn="l">
                        <a:lnSpc>
                          <a:spcPct val="107000"/>
                        </a:lnSpc>
                        <a:spcBef>
                          <a:spcPts val="0"/>
                        </a:spcBef>
                        <a:spcAft>
                          <a:spcPts val="0"/>
                        </a:spcAft>
                      </a:pPr>
                      <a:r>
                        <a:rPr lang="en-US" sz="1000" dirty="0">
                          <a:effectLst/>
                          <a:latin typeface="+mn-lt"/>
                        </a:rPr>
                        <a:t>Jim Inhofe (Okla.)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36.4%</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33.5%</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$2,317,019</a:t>
                      </a:r>
                    </a:p>
                  </a:txBody>
                  <a:tcPr marL="9525" marR="9525" marT="9525" marB="0" anchor="ctr"/>
                </a:tc>
                <a:extLst>
                  <a:ext uri="{0D108BD9-81ED-4DB2-BD59-A6C34878D82A}">
                    <a16:rowId xmlns:a16="http://schemas.microsoft.com/office/drawing/2014/main" val="10003"/>
                  </a:ext>
                </a:extLst>
              </a:tr>
              <a:tr h="316523">
                <a:tc>
                  <a:txBody>
                    <a:bodyPr/>
                    <a:lstStyle/>
                    <a:p>
                      <a:pPr marL="0" marR="0" algn="l">
                        <a:lnSpc>
                          <a:spcPct val="107000"/>
                        </a:lnSpc>
                        <a:spcBef>
                          <a:spcPts val="0"/>
                        </a:spcBef>
                        <a:spcAft>
                          <a:spcPts val="0"/>
                        </a:spcAft>
                      </a:pPr>
                      <a:r>
                        <a:rPr lang="en-US" sz="1000" dirty="0">
                          <a:effectLst/>
                          <a:latin typeface="+mn-lt"/>
                        </a:rPr>
                        <a:t>Lindsey Graham (S.C.)</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14.3%</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10.5%</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$10,336,750</a:t>
                      </a:r>
                    </a:p>
                  </a:txBody>
                  <a:tcPr marL="9525" marR="9525" marT="9525" marB="0" anchor="ctr"/>
                </a:tc>
                <a:extLst>
                  <a:ext uri="{0D108BD9-81ED-4DB2-BD59-A6C34878D82A}">
                    <a16:rowId xmlns:a16="http://schemas.microsoft.com/office/drawing/2014/main" val="10004"/>
                  </a:ext>
                </a:extLst>
              </a:tr>
              <a:tr h="316523">
                <a:tc>
                  <a:txBody>
                    <a:bodyPr/>
                    <a:lstStyle/>
                    <a:p>
                      <a:pPr marL="0" marR="0" algn="l">
                        <a:lnSpc>
                          <a:spcPct val="107000"/>
                        </a:lnSpc>
                        <a:spcBef>
                          <a:spcPts val="0"/>
                        </a:spcBef>
                        <a:spcAft>
                          <a:spcPts val="0"/>
                        </a:spcAft>
                      </a:pPr>
                      <a:r>
                        <a:rPr lang="en-US" sz="1000" dirty="0">
                          <a:effectLst/>
                          <a:latin typeface="+mn-lt"/>
                        </a:rPr>
                        <a:t>Mike Rounds (S.D.)</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29.8%</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18.0%</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$1,812,832</a:t>
                      </a:r>
                    </a:p>
                  </a:txBody>
                  <a:tcPr marL="9525" marR="9525" marT="9525" marB="0" anchor="ctr"/>
                </a:tc>
                <a:extLst>
                  <a:ext uri="{0D108BD9-81ED-4DB2-BD59-A6C34878D82A}">
                    <a16:rowId xmlns:a16="http://schemas.microsoft.com/office/drawing/2014/main" val="10005"/>
                  </a:ext>
                </a:extLst>
              </a:tr>
              <a:tr h="316523">
                <a:tc>
                  <a:txBody>
                    <a:bodyPr/>
                    <a:lstStyle/>
                    <a:p>
                      <a:pPr marL="0" marR="0" algn="l">
                        <a:lnSpc>
                          <a:spcPct val="107000"/>
                        </a:lnSpc>
                        <a:spcBef>
                          <a:spcPts val="0"/>
                        </a:spcBef>
                        <a:spcAft>
                          <a:spcPts val="0"/>
                        </a:spcAft>
                      </a:pPr>
                      <a:r>
                        <a:rPr lang="en-US" sz="1000" dirty="0">
                          <a:effectLst/>
                          <a:latin typeface="+mn-lt"/>
                        </a:rPr>
                        <a:t>Open (Tenn.)</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26.0%</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20.4%</a:t>
                      </a:r>
                      <a:endParaRPr lang="en-US" sz="1000" b="0" i="0" u="none" strike="noStrike" dirty="0">
                        <a:solidFill>
                          <a:srgbClr val="000000"/>
                        </a:solidFill>
                        <a:effectLst/>
                        <a:latin typeface="+mn-lt"/>
                      </a:endParaRPr>
                    </a:p>
                  </a:txBody>
                  <a:tcPr anchor="ctr"/>
                </a:tc>
                <a:tc>
                  <a:txBody>
                    <a:bodyPr/>
                    <a:lstStyle/>
                    <a:p>
                      <a:pPr algn="r" fontAlgn="b"/>
                      <a:r>
                        <a:rPr lang="en-US" sz="1000" u="none" strike="noStrike" dirty="0">
                          <a:solidFill>
                            <a:schemeClr val="tx1"/>
                          </a:solidFill>
                          <a:effectLst/>
                          <a:latin typeface="+mn-lt"/>
                        </a:rPr>
                        <a:t> N/A</a:t>
                      </a:r>
                      <a:endParaRPr lang="en-US" sz="1000" b="0" i="0" u="none" strike="noStrike" dirty="0">
                        <a:solidFill>
                          <a:schemeClr val="tx1"/>
                        </a:solidFill>
                        <a:effectLst/>
                        <a:latin typeface="+mn-lt"/>
                        <a:cs typeface="Arial" panose="020B0604020202020204" pitchFamily="34" charset="0"/>
                      </a:endParaRPr>
                    </a:p>
                  </a:txBody>
                  <a:tcPr anchor="ctr"/>
                </a:tc>
                <a:extLst>
                  <a:ext uri="{0D108BD9-81ED-4DB2-BD59-A6C34878D82A}">
                    <a16:rowId xmlns:a16="http://schemas.microsoft.com/office/drawing/2014/main" val="10006"/>
                  </a:ext>
                </a:extLst>
              </a:tr>
              <a:tr h="316523">
                <a:tc>
                  <a:txBody>
                    <a:bodyPr/>
                    <a:lstStyle/>
                    <a:p>
                      <a:pPr marL="0" marR="0" algn="l">
                        <a:lnSpc>
                          <a:spcPct val="107000"/>
                        </a:lnSpc>
                        <a:spcBef>
                          <a:spcPts val="0"/>
                        </a:spcBef>
                        <a:spcAft>
                          <a:spcPts val="0"/>
                        </a:spcAft>
                      </a:pPr>
                      <a:r>
                        <a:rPr lang="en-US" sz="1000" dirty="0">
                          <a:effectLst/>
                          <a:latin typeface="+mn-lt"/>
                        </a:rPr>
                        <a:t>John Cornyn (Texas)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9.0%</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15.8%</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$12,008,298</a:t>
                      </a:r>
                    </a:p>
                  </a:txBody>
                  <a:tcPr marL="9525" marR="9525" marT="9525" marB="0" anchor="ctr"/>
                </a:tc>
                <a:extLst>
                  <a:ext uri="{0D108BD9-81ED-4DB2-BD59-A6C34878D82A}">
                    <a16:rowId xmlns:a16="http://schemas.microsoft.com/office/drawing/2014/main" val="10011"/>
                  </a:ext>
                </a:extLst>
              </a:tr>
              <a:tr h="316523">
                <a:tc>
                  <a:txBody>
                    <a:bodyPr/>
                    <a:lstStyle/>
                    <a:p>
                      <a:pPr marL="0" marR="0" algn="l">
                        <a:lnSpc>
                          <a:spcPct val="107000"/>
                        </a:lnSpc>
                        <a:spcBef>
                          <a:spcPts val="0"/>
                        </a:spcBef>
                        <a:spcAft>
                          <a:spcPts val="0"/>
                        </a:spcAft>
                      </a:pPr>
                      <a:r>
                        <a:rPr lang="en-US" sz="1000" dirty="0">
                          <a:effectLst/>
                          <a:latin typeface="+mn-lt"/>
                        </a:rPr>
                        <a:t>Shelley Moore Capito (W.Va.)</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42.2%</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26.8%</a:t>
                      </a:r>
                      <a:endParaRPr lang="en-US" sz="1000" b="0" i="0" u="none" strike="noStrike" dirty="0">
                        <a:solidFill>
                          <a:srgbClr val="000000"/>
                        </a:solidFill>
                        <a:effectLst/>
                        <a:latin typeface="+mn-lt"/>
                      </a:endParaRPr>
                    </a:p>
                  </a:txBody>
                  <a:tcPr anchor="ctr"/>
                </a:tc>
                <a:tc>
                  <a:txBody>
                    <a:bodyPr/>
                    <a:lstStyle/>
                    <a:p>
                      <a:pPr algn="r" fontAlgn="b"/>
                      <a:r>
                        <a:rPr lang="en-US" sz="1000" b="0" i="0" u="none" strike="noStrike" dirty="0">
                          <a:solidFill>
                            <a:schemeClr val="tx1"/>
                          </a:solidFill>
                          <a:effectLst/>
                          <a:latin typeface="+mn-lt"/>
                        </a:rPr>
                        <a:t> $2,646,150</a:t>
                      </a:r>
                    </a:p>
                  </a:txBody>
                  <a:tcPr marL="9525" marR="9525" marT="9525" marB="0" anchor="ctr"/>
                </a:tc>
                <a:extLst>
                  <a:ext uri="{0D108BD9-81ED-4DB2-BD59-A6C34878D82A}">
                    <a16:rowId xmlns:a16="http://schemas.microsoft.com/office/drawing/2014/main" val="10007"/>
                  </a:ext>
                </a:extLst>
              </a:tr>
              <a:tr h="316523">
                <a:tc>
                  <a:txBody>
                    <a:bodyPr/>
                    <a:lstStyle/>
                    <a:p>
                      <a:pPr marL="0" marR="0" algn="l">
                        <a:lnSpc>
                          <a:spcPct val="107000"/>
                        </a:lnSpc>
                        <a:spcBef>
                          <a:spcPts val="0"/>
                        </a:spcBef>
                        <a:spcAft>
                          <a:spcPts val="0"/>
                        </a:spcAft>
                      </a:pPr>
                      <a:r>
                        <a:rPr lang="en-US" sz="1000" dirty="0">
                          <a:effectLst/>
                          <a:latin typeface="+mn-lt"/>
                        </a:rPr>
                        <a:t>Open (Wyo.)</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anchor="ctr"/>
                </a:tc>
                <a:tc>
                  <a:txBody>
                    <a:bodyPr/>
                    <a:lstStyle/>
                    <a:p>
                      <a:pPr algn="ctr" fontAlgn="b"/>
                      <a:r>
                        <a:rPr lang="en-US" sz="1000" u="none" strike="noStrike" dirty="0">
                          <a:solidFill>
                            <a:srgbClr val="D22332"/>
                          </a:solidFill>
                          <a:effectLst/>
                          <a:latin typeface="+mn-lt"/>
                        </a:rPr>
                        <a:t>Trump</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46.3%</a:t>
                      </a:r>
                      <a:endParaRPr lang="en-US" sz="1000" b="0" i="0" u="none" strike="noStrike" dirty="0">
                        <a:solidFill>
                          <a:srgbClr val="000000"/>
                        </a:solidFill>
                        <a:effectLst/>
                        <a:latin typeface="+mn-lt"/>
                      </a:endParaRPr>
                    </a:p>
                  </a:txBody>
                  <a:tcPr anchor="ctr"/>
                </a:tc>
                <a:tc>
                  <a:txBody>
                    <a:bodyPr/>
                    <a:lstStyle/>
                    <a:p>
                      <a:pPr algn="ctr" fontAlgn="b"/>
                      <a:r>
                        <a:rPr lang="en-US" sz="1000" u="none" strike="noStrike" dirty="0">
                          <a:solidFill>
                            <a:srgbClr val="D22332"/>
                          </a:solidFill>
                          <a:effectLst/>
                          <a:latin typeface="+mn-lt"/>
                        </a:rPr>
                        <a:t>Romney</a:t>
                      </a:r>
                      <a:endParaRPr lang="en-US" sz="1000" b="0" i="0" u="none" strike="noStrike" dirty="0">
                        <a:solidFill>
                          <a:srgbClr val="D22332"/>
                        </a:solidFill>
                        <a:effectLst/>
                        <a:latin typeface="+mn-lt"/>
                      </a:endParaRPr>
                    </a:p>
                  </a:txBody>
                  <a:tcPr anchor="ctr"/>
                </a:tc>
                <a:tc>
                  <a:txBody>
                    <a:bodyPr/>
                    <a:lstStyle/>
                    <a:p>
                      <a:pPr algn="r" fontAlgn="b"/>
                      <a:r>
                        <a:rPr lang="en-US" sz="1000" u="none" strike="noStrike" dirty="0">
                          <a:effectLst/>
                          <a:latin typeface="+mn-lt"/>
                        </a:rPr>
                        <a:t>40.8%</a:t>
                      </a:r>
                      <a:endParaRPr lang="en-US" sz="1000" b="0" i="0" u="none" strike="noStrike" dirty="0">
                        <a:solidFill>
                          <a:srgbClr val="000000"/>
                        </a:solidFill>
                        <a:effectLst/>
                        <a:latin typeface="+mn-lt"/>
                      </a:endParaRPr>
                    </a:p>
                  </a:txBody>
                  <a:tcPr anchor="ctr"/>
                </a:tc>
                <a:tc>
                  <a:txBody>
                    <a:bodyPr/>
                    <a:lstStyle/>
                    <a:p>
                      <a:pPr algn="r" fontAlgn="b"/>
                      <a:r>
                        <a:rPr lang="en-US" sz="1000" u="none" strike="noStrike" dirty="0">
                          <a:solidFill>
                            <a:schemeClr val="tx1"/>
                          </a:solidFill>
                          <a:effectLst/>
                          <a:latin typeface="+mn-lt"/>
                        </a:rPr>
                        <a:t>N/A</a:t>
                      </a:r>
                      <a:endParaRPr lang="en-US" sz="1000" b="0" i="0" u="none" strike="noStrike" dirty="0">
                        <a:solidFill>
                          <a:schemeClr val="tx1"/>
                        </a:solidFill>
                        <a:effectLst/>
                        <a:latin typeface="+mn-lt"/>
                        <a:cs typeface="Arial" panose="020B0604020202020204" pitchFamily="34" charset="0"/>
                      </a:endParaRPr>
                    </a:p>
                  </a:txBody>
                  <a:tcPr anchor="ctr"/>
                </a:tc>
                <a:extLst>
                  <a:ext uri="{0D108BD9-81ED-4DB2-BD59-A6C34878D82A}">
                    <a16:rowId xmlns:a16="http://schemas.microsoft.com/office/drawing/2014/main" val="10008"/>
                  </a:ext>
                </a:extLst>
              </a:tr>
            </a:tbl>
          </a:graphicData>
        </a:graphic>
      </p:graphicFrame>
      <p:sp>
        <p:nvSpPr>
          <p:cNvPr id="7" name="TextBox 6"/>
          <p:cNvSpPr txBox="1"/>
          <p:nvPr/>
        </p:nvSpPr>
        <p:spPr>
          <a:xfrm>
            <a:off x="457200" y="5943600"/>
            <a:ext cx="8119872" cy="457200"/>
          </a:xfrm>
          <a:prstGeom prst="rect">
            <a:avLst/>
          </a:prstGeom>
          <a:noFill/>
        </p:spPr>
        <p:txBody>
          <a:bodyPr wrap="square" lIns="0" tIns="45720" rIns="0" bIns="45720" rtlCol="0">
            <a:noAutofit/>
          </a:bodyPr>
          <a:lstStyle/>
          <a:p>
            <a:pPr>
              <a:buClr>
                <a:srgbClr val="FFFFFF"/>
              </a:buClr>
            </a:pPr>
            <a:r>
              <a:rPr lang="en-US" sz="1000" dirty="0">
                <a:solidFill>
                  <a:srgbClr val="000000"/>
                </a:solidFill>
                <a:latin typeface="Arial" pitchFamily="34" charset="0"/>
                <a:cs typeface="Arial" pitchFamily="34" charset="0"/>
              </a:rPr>
              <a:t>Source: Bloomberg Government; Federal Election Commission</a:t>
            </a:r>
          </a:p>
          <a:p>
            <a:pPr>
              <a:buClr>
                <a:srgbClr val="FFFFFF"/>
              </a:buClr>
            </a:pPr>
            <a:r>
              <a:rPr lang="en-US" sz="1000" dirty="0"/>
              <a:t>Notes: Lamar Alexander (R-Tenn.), Mike Enzi (R-Wyo.) are retiring; Cornyn, Tillis cash-on-hand totals current to Feb. 12, Hyde-Smith to Feb. 19</a:t>
            </a:r>
            <a:endParaRPr lang="en-US" sz="1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78351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RMXvENydEy0uxQY3Wqx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Gsr2UzKk0u12Q7O0U0YCA"/>
</p:tagLst>
</file>

<file path=ppt/theme/theme1.xml><?xml version="1.0" encoding="utf-8"?>
<a:theme xmlns:a="http://schemas.openxmlformats.org/drawingml/2006/main" name="2018 Analyst template - new branding">
  <a:themeElements>
    <a:clrScheme name="BGOV charts 1">
      <a:dk1>
        <a:sysClr val="windowText" lastClr="000000"/>
      </a:dk1>
      <a:lt1>
        <a:sysClr val="window" lastClr="FFFFFF"/>
      </a:lt1>
      <a:dk2>
        <a:srgbClr val="5A5A5A"/>
      </a:dk2>
      <a:lt2>
        <a:srgbClr val="BEBEBE"/>
      </a:lt2>
      <a:accent1>
        <a:srgbClr val="00B4E1"/>
      </a:accent1>
      <a:accent2>
        <a:srgbClr val="505050"/>
      </a:accent2>
      <a:accent3>
        <a:srgbClr val="9BCD55"/>
      </a:accent3>
      <a:accent4>
        <a:srgbClr val="824BA0"/>
      </a:accent4>
      <a:accent5>
        <a:srgbClr val="FFDC64"/>
      </a:accent5>
      <a:accent6>
        <a:srgbClr val="EB6923"/>
      </a:accent6>
      <a:hlink>
        <a:srgbClr val="0098BC"/>
      </a:hlink>
      <a:folHlink>
        <a:srgbClr val="384AB9"/>
      </a:folHlink>
    </a:clrScheme>
    <a:fontScheme name="BGo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50000"/>
            <a:lumOff val="5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45720" rIns="0" bIns="45720" rtlCol="0">
        <a:noAutofit/>
      </a:bodyPr>
      <a:lstStyle>
        <a:defPPr>
          <a:buClr>
            <a:srgbClr val="FFFFFF"/>
          </a:buClr>
          <a:defRPr sz="1400" dirty="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2019 Analyst template.potm [Read-Only]" id="{0936083F-0D1F-4741-B1E1-D8084589D887}" vid="{16B374A7-D3F9-4E0C-BC8E-DA7C1DE8B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5270</Words>
  <Application>Microsoft Office PowerPoint</Application>
  <PresentationFormat>On-screen Show (4:3)</PresentationFormat>
  <Paragraphs>1041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Avenir Next P for BBG Demi</vt:lpstr>
      <vt:lpstr>Calibri</vt:lpstr>
      <vt:lpstr>2018 Analyst template - new branding</vt:lpstr>
      <vt:lpstr>BGOV OnPoint:  2020 Election Outlook</vt:lpstr>
      <vt:lpstr>Big Picture on 2020 Senate Races</vt:lpstr>
      <vt:lpstr>States With Senate Races in 2020</vt:lpstr>
      <vt:lpstr>Senate Balance of Power</vt:lpstr>
      <vt:lpstr>Super Tuesday and the Senate </vt:lpstr>
      <vt:lpstr>Senate Races To Watch</vt:lpstr>
      <vt:lpstr>Senate 2020 Forecast</vt:lpstr>
      <vt:lpstr>2020 Republican-Held Senate Seats (1 of 2)</vt:lpstr>
      <vt:lpstr>2020 Republican-Held Senate Seats (2 of 2)</vt:lpstr>
      <vt:lpstr>2020 Democratic-Held Senate Seats</vt:lpstr>
      <vt:lpstr>Senate Women in the Balance</vt:lpstr>
      <vt:lpstr>Big Picture on 2020 House Races</vt:lpstr>
      <vt:lpstr>Congressional Comings &amp; Goings</vt:lpstr>
      <vt:lpstr>Super Tuesday and the House</vt:lpstr>
      <vt:lpstr>More House Races to Watch</vt:lpstr>
      <vt:lpstr>GOP Aims to Defeat Trump-District Democrats</vt:lpstr>
      <vt:lpstr>Democrats Aim to Protect Their Freshmen</vt:lpstr>
      <vt:lpstr>Dems Seek Additional Suburban GOP Seats</vt:lpstr>
      <vt:lpstr>House Races: Cook Ratings</vt:lpstr>
      <vt:lpstr>Women in the House</vt:lpstr>
      <vt:lpstr>Party Fundraising</vt:lpstr>
      <vt:lpstr>Congressional Primaries</vt:lpstr>
      <vt:lpstr>Bonus Look Ahead: House Reapportionment</vt:lpstr>
      <vt:lpstr>Biden Has Taken Commanding Lead in Delegates</vt:lpstr>
      <vt:lpstr>Where Biden, Sanders Stand on Nomination Path</vt:lpstr>
      <vt:lpstr>How the Delegates Were Allocated in Each State</vt:lpstr>
      <vt:lpstr>Major Dates on Presidential Calendar</vt:lpstr>
      <vt:lpstr>Electoral College Math Matters Most</vt:lpstr>
      <vt:lpstr>Governors’ 2020 Races</vt:lpstr>
      <vt:lpstr>Governors’ Races: 2020</vt:lpstr>
      <vt:lpstr>Listen to Our New Podcast</vt:lpstr>
      <vt:lpstr>About Bloomberg Government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2018-02-20T19:13:49Z</dcterms:created>
  <dcterms:modified xsi:type="dcterms:W3CDTF">2020-06-24T01:52:20Z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1761333</vt:lpwstr>
  </property>
  <property fmtid="{D5CDD505-2E9C-101B-9397-08002B2CF9AE}" name="NXPowerLiteSettings" pid="3">
    <vt:lpwstr>C7000400038000</vt:lpwstr>
  </property>
  <property fmtid="{D5CDD505-2E9C-101B-9397-08002B2CF9AE}" name="NXPowerLiteVersion" pid="4">
    <vt:lpwstr>S9.0.1</vt:lpwstr>
  </property>
</Properties>
</file>