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4" r:id="rId6"/>
    <p:sldMasterId id="2147483655" r:id="rId7"/>
    <p:sldMasterId id="2147483656" r:id="rId8"/>
    <p:sldMasterId id="2147483658" r:id="rId9"/>
    <p:sldMasterId id="2147483659" r:id="rId10"/>
    <p:sldMasterId id="2147483660" r:id="rId11"/>
  </p:sldMasterIdLst>
  <p:notesMasterIdLst>
    <p:notesMasterId r:id="rId79"/>
  </p:notesMasterIdLst>
  <p:sldIdLst>
    <p:sldId id="331" r:id="rId12"/>
    <p:sldId id="257" r:id="rId13"/>
    <p:sldId id="333" r:id="rId14"/>
    <p:sldId id="334" r:id="rId15"/>
    <p:sldId id="335" r:id="rId16"/>
    <p:sldId id="352" r:id="rId17"/>
    <p:sldId id="260" r:id="rId18"/>
    <p:sldId id="261" r:id="rId19"/>
    <p:sldId id="262" r:id="rId20"/>
    <p:sldId id="263" r:id="rId21"/>
    <p:sldId id="264" r:id="rId22"/>
    <p:sldId id="265" r:id="rId23"/>
    <p:sldId id="267" r:id="rId24"/>
    <p:sldId id="268" r:id="rId25"/>
    <p:sldId id="353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7" r:id="rId34"/>
    <p:sldId id="276" r:id="rId35"/>
    <p:sldId id="354" r:id="rId36"/>
    <p:sldId id="278" r:id="rId37"/>
    <p:sldId id="281" r:id="rId38"/>
    <p:sldId id="282" r:id="rId39"/>
    <p:sldId id="283" r:id="rId40"/>
    <p:sldId id="310" r:id="rId41"/>
    <p:sldId id="328" r:id="rId42"/>
    <p:sldId id="285" r:id="rId43"/>
    <p:sldId id="322" r:id="rId44"/>
    <p:sldId id="327" r:id="rId45"/>
    <p:sldId id="323" r:id="rId46"/>
    <p:sldId id="325" r:id="rId47"/>
    <p:sldId id="326" r:id="rId48"/>
    <p:sldId id="318" r:id="rId49"/>
    <p:sldId id="317" r:id="rId50"/>
    <p:sldId id="316" r:id="rId51"/>
    <p:sldId id="315" r:id="rId52"/>
    <p:sldId id="309" r:id="rId53"/>
    <p:sldId id="355" r:id="rId54"/>
    <p:sldId id="292" r:id="rId55"/>
    <p:sldId id="293" r:id="rId56"/>
    <p:sldId id="294" r:id="rId57"/>
    <p:sldId id="295" r:id="rId58"/>
    <p:sldId id="296" r:id="rId59"/>
    <p:sldId id="298" r:id="rId60"/>
    <p:sldId id="299" r:id="rId61"/>
    <p:sldId id="302" r:id="rId62"/>
    <p:sldId id="303" r:id="rId63"/>
    <p:sldId id="304" r:id="rId64"/>
    <p:sldId id="311" r:id="rId65"/>
    <p:sldId id="349" r:id="rId66"/>
    <p:sldId id="351" r:id="rId67"/>
    <p:sldId id="348" r:id="rId68"/>
    <p:sldId id="350" r:id="rId69"/>
    <p:sldId id="336" r:id="rId70"/>
    <p:sldId id="345" r:id="rId71"/>
    <p:sldId id="344" r:id="rId72"/>
    <p:sldId id="343" r:id="rId73"/>
    <p:sldId id="342" r:id="rId74"/>
    <p:sldId id="313" r:id="rId75"/>
    <p:sldId id="307" r:id="rId76"/>
    <p:sldId id="308" r:id="rId77"/>
    <p:sldId id="338" r:id="rId78"/>
  </p:sldIdLst>
  <p:sldSz cx="13004800" cy="9753600"/>
  <p:notesSz cx="6858000" cy="9144000"/>
  <p:defaultTextStyle>
    <a:defPPr>
      <a:defRPr lang="en-US"/>
    </a:defPPr>
    <a:lvl1pPr algn="l" defTabSz="455613" rtl="0" fontAlgn="base" hangingPunct="0">
      <a:spcBef>
        <a:spcPct val="0"/>
      </a:spcBef>
      <a:spcAft>
        <a:spcPct val="0"/>
      </a:spcAft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1pPr>
    <a:lvl2pPr marL="227013" indent="227013" algn="l" defTabSz="455613" rtl="0" fontAlgn="base" hangingPunct="0">
      <a:spcBef>
        <a:spcPct val="0"/>
      </a:spcBef>
      <a:spcAft>
        <a:spcPct val="0"/>
      </a:spcAft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2pPr>
    <a:lvl3pPr marL="455613" indent="455613" algn="l" defTabSz="455613" rtl="0" fontAlgn="base" hangingPunct="0">
      <a:spcBef>
        <a:spcPct val="0"/>
      </a:spcBef>
      <a:spcAft>
        <a:spcPct val="0"/>
      </a:spcAft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3pPr>
    <a:lvl4pPr marL="684213" indent="684213" algn="l" defTabSz="455613" rtl="0" fontAlgn="base" hangingPunct="0">
      <a:spcBef>
        <a:spcPct val="0"/>
      </a:spcBef>
      <a:spcAft>
        <a:spcPct val="0"/>
      </a:spcAft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4pPr>
    <a:lvl5pPr marL="912813" indent="912813" algn="l" defTabSz="455613" rtl="0" fontAlgn="base" hangingPunct="0">
      <a:spcBef>
        <a:spcPct val="0"/>
      </a:spcBef>
      <a:spcAft>
        <a:spcPct val="0"/>
      </a:spcAft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5pPr>
    <a:lvl6pPr marL="2286000" algn="l" defTabSz="914400" rtl="0" eaLnBrk="1" latinLnBrk="0" hangingPunct="1"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6pPr>
    <a:lvl7pPr marL="2743200" algn="l" defTabSz="914400" rtl="0" eaLnBrk="1" latinLnBrk="0" hangingPunct="1"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7pPr>
    <a:lvl8pPr marL="3200400" algn="l" defTabSz="914400" rtl="0" eaLnBrk="1" latinLnBrk="0" hangingPunct="1"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8pPr>
    <a:lvl9pPr marL="3657600" algn="l" defTabSz="914400" rtl="0" eaLnBrk="1" latinLnBrk="0" hangingPunct="1">
      <a:defRPr sz="1100" kern="1200">
        <a:solidFill>
          <a:srgbClr val="000000"/>
        </a:solidFill>
        <a:latin typeface="Helvetica" charset="0"/>
        <a:ea typeface="MS PGothic" pitchFamily="34" charset="-128"/>
        <a:cs typeface="+mn-cs"/>
        <a:sym typeface="Helvetic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333333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594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</p:sp>
      <p:sp>
        <p:nvSpPr>
          <p:cNvPr id="1433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Lucida Grande" charset="0"/>
              </a:rPr>
              <a:t>Second level</a:t>
            </a:r>
          </a:p>
          <a:p>
            <a:pPr lvl="2"/>
            <a:r>
              <a:rPr lang="en-US" noProof="0" smtClean="0">
                <a:sym typeface="Lucida Grande" charset="0"/>
              </a:rPr>
              <a:t>Third level</a:t>
            </a:r>
          </a:p>
          <a:p>
            <a:pPr lvl="3"/>
            <a:r>
              <a:rPr lang="en-US" noProof="0" smtClean="0">
                <a:sym typeface="Lucida Grande" charset="0"/>
              </a:rPr>
              <a:t>Fourth level</a:t>
            </a:r>
          </a:p>
          <a:p>
            <a:pPr lvl="4"/>
            <a:r>
              <a:rPr lang="en-US" noProof="0" smtClean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847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82613" rtl="0" eaLnBrk="0" fontAlgn="base" hangingPunct="0">
      <a:spcBef>
        <a:spcPct val="0"/>
      </a:spcBef>
      <a:spcAft>
        <a:spcPct val="0"/>
      </a:spcAft>
      <a:defRPr sz="2100" kern="1200">
        <a:solidFill>
          <a:srgbClr val="000000"/>
        </a:solidFill>
        <a:latin typeface="Lucida Grande" charset="0"/>
        <a:ea typeface="MS PGothic" pitchFamily="34" charset="-128"/>
        <a:cs typeface="Lucida Grande" charset="0"/>
        <a:sym typeface="Lucida Grande" charset="0"/>
      </a:defRPr>
    </a:lvl1pPr>
    <a:lvl2pPr marL="227013" algn="l" defTabSz="582613" rtl="0" eaLnBrk="0" fontAlgn="base" hangingPunct="0">
      <a:spcBef>
        <a:spcPct val="0"/>
      </a:spcBef>
      <a:spcAft>
        <a:spcPct val="0"/>
      </a:spcAft>
      <a:defRPr sz="21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455613" algn="l" defTabSz="582613" rtl="0" eaLnBrk="0" fontAlgn="base" hangingPunct="0">
      <a:spcBef>
        <a:spcPct val="0"/>
      </a:spcBef>
      <a:spcAft>
        <a:spcPct val="0"/>
      </a:spcAft>
      <a:defRPr sz="21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684213" algn="l" defTabSz="582613" rtl="0" eaLnBrk="0" fontAlgn="base" hangingPunct="0">
      <a:spcBef>
        <a:spcPct val="0"/>
      </a:spcBef>
      <a:spcAft>
        <a:spcPct val="0"/>
      </a:spcAft>
      <a:defRPr sz="21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912813" algn="l" defTabSz="582613" rtl="0" eaLnBrk="0" fontAlgn="base" hangingPunct="0">
      <a:spcBef>
        <a:spcPct val="0"/>
      </a:spcBef>
      <a:spcAft>
        <a:spcPct val="0"/>
      </a:spcAft>
      <a:defRPr sz="21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5884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5891921E-7EC3-4903-84B2-A23450FBA675}" type="slidenum">
              <a:rPr lang="en-US" altLang="en-US"/>
              <a:pPr eaLnBrk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000">
              <a:ea typeface="MS PGothic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A406BA87-6CE1-4F10-AEC7-39A3A65E1A67}" type="slidenum">
              <a:rPr lang="en-US" altLang="en-US" sz="1200">
                <a:solidFill>
                  <a:schemeClr val="tx1"/>
                </a:solidFill>
                <a:latin typeface="Arial" pitchFamily="34" charset="0"/>
              </a:rPr>
              <a:pPr eaLnBrk="1"/>
              <a:t>61</a:t>
            </a:fld>
            <a:endParaRPr lang="en-US" altLang="en-US" sz="12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000" b="1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000">
              <a:ea typeface="MS PGothic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defTabSz="8747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0BB583E8-8DDA-46CE-BD1B-67A6BB684E47}" type="slidenum">
              <a:rPr lang="en-US" altLang="en-US" sz="1200">
                <a:solidFill>
                  <a:schemeClr val="tx1"/>
                </a:solidFill>
                <a:latin typeface="Arial" pitchFamily="34" charset="0"/>
              </a:rPr>
              <a:pPr eaLnBrk="1"/>
              <a:t>63</a:t>
            </a:fld>
            <a:endParaRPr lang="en-US" altLang="en-US" sz="12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Broad terms – if you don</a:t>
            </a:r>
            <a:r>
              <a:rPr lang="en-US" altLang="en-US" smtClean="0"/>
              <a:t>’</a:t>
            </a:r>
            <a:r>
              <a:rPr lang="en-US" smtClean="0"/>
              <a:t>t have the time to truly innovate on the front end, off the shelf status quo will result.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Each site has to address its own path to Net Zero or dark green.  NO two buildings are typically alike, especially in renovation of existing structures.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Set a payback period that must be adhered to (10 years)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Dig into local codes and determine all rebates / incentives to aid in payback periods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Now there are enough Net Zero buildings that folks aren</a:t>
            </a:r>
            <a:r>
              <a:rPr lang="en-US" altLang="en-US" smtClean="0"/>
              <a:t>’</a:t>
            </a:r>
            <a:r>
              <a:rPr lang="en-US" smtClean="0"/>
              <a:t>t feeling like they are cutting edge by doing such, thus adoption rates are increasing.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Respect the individuals – if they aren</a:t>
            </a:r>
            <a:r>
              <a:rPr lang="en-US" altLang="en-US" smtClean="0"/>
              <a:t>’</a:t>
            </a:r>
            <a:r>
              <a:rPr lang="en-US" smtClean="0"/>
              <a:t>t happy in a super efficient space, then they aren</a:t>
            </a:r>
            <a:r>
              <a:rPr lang="en-US" altLang="en-US" smtClean="0"/>
              <a:t>’</a:t>
            </a:r>
            <a:r>
              <a:rPr lang="en-US" smtClean="0"/>
              <a:t>t going to drive to the performance needed.  Creature comforts and likeability of the space are critical.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A8D8E684-83A0-4617-8A8C-47178224CA3A}" type="slidenum">
              <a:rPr lang="en-US" altLang="en-US" sz="1200"/>
              <a:pPr eaLnBrk="1"/>
              <a:t>64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• REMEMBER TO TALK ABOUT THAT ONE THING!!!</a:t>
            </a:r>
          </a:p>
          <a:p>
            <a:pPr>
              <a:defRPr/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46315C3E-2EE1-4784-ACF5-3E71AF0D13CB}" type="slidenum">
              <a:rPr lang="en-US" altLang="en-US"/>
              <a:pPr eaLnBrk="1"/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0E197016-6F85-4AE2-ABDA-E779637182A1}" type="slidenum">
              <a:rPr lang="en-US" altLang="en-US"/>
              <a:pPr eaLnBrk="1"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84170"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6B78C46F-40C1-444A-B751-AC424F280717}" type="slidenum">
              <a:rPr lang="en-US" altLang="en-US" sz="1200"/>
              <a:pPr eaLnBrk="1"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311560EC-A7C0-424C-888A-4B0863716C3C}" type="slidenum">
              <a:rPr lang="en-US" altLang="en-US"/>
              <a:pPr eaLnBrk="1"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8% Premium for LEED Platinum, 15% for ZNE</a:t>
            </a: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Take a moment to talk about predictive vs. prescriptive</a:t>
            </a:r>
          </a:p>
          <a:p>
            <a:pPr defTabSz="584170" eaLnBrk="1">
              <a:defRPr/>
            </a:pPr>
            <a:endParaRPr lang="en-US" sz="2000" smtClean="0">
              <a:ea typeface="ＭＳ Ｐゴシック" charset="0"/>
            </a:endParaRP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Title 24 Compliance Model: 380,000 kWh</a:t>
            </a: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LEED Compliance Model: 166,000 kWh</a:t>
            </a: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Predictive Analysis Model: 116,000 kWh</a:t>
            </a: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Actual Consumption: 103,000 kWh</a:t>
            </a: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Take a moment to talk about predictive vs. prescriptive</a:t>
            </a:r>
          </a:p>
          <a:p>
            <a:pPr defTabSz="584170" eaLnBrk="1">
              <a:defRPr/>
            </a:pPr>
            <a:endParaRPr lang="en-US" sz="2000" smtClean="0">
              <a:ea typeface="ＭＳ Ｐゴシック" charset="0"/>
            </a:endParaRP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Title 24 Compliance Model: 380,000 kWh</a:t>
            </a: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LEED Compliance Model: 166,000 kWh</a:t>
            </a: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Predictive Analysis Model: 116,000 kWh</a:t>
            </a:r>
          </a:p>
          <a:p>
            <a:pPr defTabSz="584170" eaLnBrk="1">
              <a:defRPr/>
            </a:pPr>
            <a:r>
              <a:rPr lang="en-US" sz="2000" smtClean="0">
                <a:ea typeface="ＭＳ Ｐゴシック" charset="0"/>
              </a:rPr>
              <a:t>Actual Consumption: 103,000 kWh</a:t>
            </a: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ea typeface="ＭＳ Ｐゴシック" charset="0"/>
              </a:rPr>
              <a:t>Deploying the right solutions in the right way and evaluating benefits and payback through the right metrics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ea typeface="ＭＳ Ｐゴシック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ea typeface="ＭＳ Ｐゴシック" charset="0"/>
            </a:endParaRPr>
          </a:p>
          <a:p>
            <a:pPr defTabSz="584170"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fld id="{5CDBD050-C7CD-4453-91B8-268A1BD86D35}" type="slidenum">
              <a:rPr lang="en-US" altLang="en-US" sz="1200"/>
              <a:pPr eaLnBrk="1"/>
              <a:t>54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32375" cy="4113212"/>
          </a:xfrm>
        </p:spPr>
        <p:txBody>
          <a:bodyPr lIns="92434" tIns="46214" rIns="92434" bIns="46214"/>
          <a:lstStyle/>
          <a:p>
            <a:pPr>
              <a:defRPr/>
            </a:pPr>
            <a:endParaRPr lang="en-US" sz="1000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3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58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4595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3333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2514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470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381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43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37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4634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1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1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34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8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713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4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1237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1374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846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627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611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0"/>
          <p:cNvSpPr>
            <a:spLocks noGrp="1"/>
          </p:cNvSpPr>
          <p:nvPr>
            <p:ph idx="11"/>
          </p:nvPr>
        </p:nvSpPr>
        <p:spPr>
          <a:xfrm>
            <a:off x="331143" y="2285243"/>
            <a:ext cx="12034709" cy="6065527"/>
          </a:xfrm>
          <a:prstGeom prst="rect">
            <a:avLst/>
          </a:prstGeom>
        </p:spPr>
        <p:txBody>
          <a:bodyPr lIns="145639" tIns="72819" rIns="145639" bIns="72819"/>
          <a:lstStyle>
            <a:lvl1pPr>
              <a:buClr>
                <a:schemeClr val="accent1"/>
              </a:buClr>
              <a:buFont typeface="Wingdings" pitchFamily="2" charset="2"/>
              <a:buChar char="l"/>
              <a:defRPr sz="5100" baseline="0">
                <a:latin typeface="Franklin Gothic Book"/>
                <a:cs typeface="Franklin Gothic Book"/>
              </a:defRPr>
            </a:lvl1pPr>
            <a:lvl2pPr>
              <a:buClr>
                <a:schemeClr val="accent1"/>
              </a:buClr>
              <a:buSzPct val="120000"/>
              <a:buFont typeface="Arial" pitchFamily="34" charset="0"/>
              <a:buChar char="•"/>
              <a:defRPr>
                <a:latin typeface="Franklin Gothic Book"/>
                <a:cs typeface="Franklin Gothic Book"/>
              </a:defRPr>
            </a:lvl2pPr>
            <a:lvl3pPr>
              <a:buClr>
                <a:schemeClr val="accent1"/>
              </a:buClr>
              <a:defRPr baseline="0">
                <a:latin typeface="Franklin Gothic Book"/>
                <a:cs typeface="Franklin Gothic Book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0925" y="532838"/>
            <a:ext cx="11704320" cy="851648"/>
          </a:xfrm>
          <a:prstGeom prst="rect">
            <a:avLst/>
          </a:prstGeom>
        </p:spPr>
        <p:txBody>
          <a:bodyPr lIns="145639" tIns="72819" rIns="145639" bIns="72819"/>
          <a:lstStyle>
            <a:lvl1pPr algn="l">
              <a:defRPr lang="en-US" sz="5700" b="1" i="0" kern="1200" cap="all" baseline="0" dirty="0">
                <a:solidFill>
                  <a:schemeClr val="accent4"/>
                </a:solidFill>
                <a:effectLst>
                  <a:outerShdw dist="25400" dir="312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n-ea"/>
                <a:cs typeface="Franklin Gothic ITC Demi B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34458" y="1384486"/>
            <a:ext cx="9103360" cy="465847"/>
          </a:xfrm>
          <a:prstGeom prst="rect">
            <a:avLst/>
          </a:prstGeom>
        </p:spPr>
        <p:txBody>
          <a:bodyPr lIns="145639" tIns="72819" rIns="145639" bIns="72819">
            <a:noAutofit/>
          </a:bodyPr>
          <a:lstStyle>
            <a:lvl1pPr marL="0" indent="0" algn="l" defTabSz="728191" rtl="0" eaLnBrk="1" latinLnBrk="0" hangingPunct="1">
              <a:lnSpc>
                <a:spcPct val="130000"/>
              </a:lnSpc>
              <a:buSzPct val="130000"/>
              <a:buNone/>
              <a:defRPr lang="en-US" sz="4600" b="0" i="0" kern="1200" dirty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7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2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5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418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" b="8112"/>
          <a:stretch>
            <a:fillRect/>
          </a:stretch>
        </p:blipFill>
        <p:spPr bwMode="auto">
          <a:xfrm>
            <a:off x="0" y="-152400"/>
            <a:ext cx="13107988" cy="845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35375" y="2111607"/>
            <a:ext cx="11054080" cy="1630116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35375" y="3524975"/>
            <a:ext cx="11162453" cy="975360"/>
          </a:xfrm>
          <a:prstGeom prst="rect">
            <a:avLst/>
          </a:prstGeom>
        </p:spPr>
        <p:txBody>
          <a:bodyPr/>
          <a:lstStyle>
            <a:lvl1pPr marL="487672" marR="0" indent="-487672" algn="l" defTabSz="1300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kumimoji="0" lang="en-US" sz="4600" b="0" i="0" u="none" strike="noStrike" kern="1200" cap="none" spc="0" normalizeH="0" baseline="0" noProof="0" smtClean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5375" y="4608708"/>
            <a:ext cx="11054080" cy="909375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35375" y="5529163"/>
            <a:ext cx="11054080" cy="737529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67517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25" y="532838"/>
            <a:ext cx="11704320" cy="851648"/>
          </a:xfrm>
          <a:prstGeom prst="rect">
            <a:avLst/>
          </a:prstGeom>
        </p:spPr>
        <p:txBody>
          <a:bodyPr lIns="130046" tIns="65023" rIns="130046" bIns="65023"/>
          <a:lstStyle>
            <a:lvl1pPr algn="l">
              <a:defRPr lang="en-US" sz="5100" b="1" i="0" kern="1200" cap="all" baseline="0" dirty="0">
                <a:solidFill>
                  <a:schemeClr val="accent4"/>
                </a:solidFill>
                <a:effectLst>
                  <a:outerShdw dist="25400" dir="312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n-ea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34458" y="1384486"/>
            <a:ext cx="9103360" cy="465847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 algn="l" defTabSz="650230" rtl="0" eaLnBrk="1" latinLnBrk="0" hangingPunct="1">
              <a:lnSpc>
                <a:spcPct val="130000"/>
              </a:lnSpc>
              <a:buSzPct val="130000"/>
              <a:buNone/>
              <a:tabLst>
                <a:tab pos="76763" algn="l"/>
              </a:tabLst>
              <a:defRPr lang="en-US" sz="4000" b="0" i="0" kern="1200" dirty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080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7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355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05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6924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256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29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06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518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085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9388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973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3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6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1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27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13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17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6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69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25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5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460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53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6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99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2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88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78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99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89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3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331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303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178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73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25" y="532838"/>
            <a:ext cx="11704320" cy="851648"/>
          </a:xfrm>
          <a:prstGeom prst="rect">
            <a:avLst/>
          </a:prstGeom>
        </p:spPr>
        <p:txBody>
          <a:bodyPr lIns="130046" tIns="65023" rIns="130046" bIns="65023"/>
          <a:lstStyle>
            <a:lvl1pPr algn="l">
              <a:defRPr lang="en-US" sz="5100" b="1" i="0" kern="1200" cap="all" baseline="0" dirty="0">
                <a:solidFill>
                  <a:schemeClr val="accent4"/>
                </a:solidFill>
                <a:effectLst>
                  <a:outerShdw dist="25400" dir="312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n-ea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34458" y="1384486"/>
            <a:ext cx="9103360" cy="465847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 algn="l" defTabSz="650230" rtl="0" eaLnBrk="1" latinLnBrk="0" hangingPunct="1">
              <a:lnSpc>
                <a:spcPct val="130000"/>
              </a:lnSpc>
              <a:buSzPct val="130000"/>
              <a:buNone/>
              <a:tabLst>
                <a:tab pos="76763" algn="l"/>
              </a:tabLst>
              <a:defRPr lang="en-US" sz="4000" b="0" i="0" kern="1200" dirty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28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6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68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539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1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5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5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8738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045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067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5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81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7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8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265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5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166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91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9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39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555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4363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15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27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11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3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0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058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9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3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99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965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403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295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55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82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0"/>
          <p:cNvSpPr>
            <a:spLocks noGrp="1"/>
          </p:cNvSpPr>
          <p:nvPr>
            <p:ph idx="11"/>
          </p:nvPr>
        </p:nvSpPr>
        <p:spPr>
          <a:xfrm>
            <a:off x="331143" y="2285243"/>
            <a:ext cx="12034709" cy="6065527"/>
          </a:xfrm>
          <a:prstGeom prst="rect">
            <a:avLst/>
          </a:prstGeom>
        </p:spPr>
        <p:txBody>
          <a:bodyPr lIns="145639" tIns="72819" rIns="145639" bIns="72819"/>
          <a:lstStyle>
            <a:lvl1pPr>
              <a:buClr>
                <a:schemeClr val="accent1"/>
              </a:buClr>
              <a:buFont typeface="Wingdings" pitchFamily="2" charset="2"/>
              <a:buChar char="l"/>
              <a:defRPr sz="5100" baseline="0">
                <a:latin typeface="Franklin Gothic Book"/>
                <a:cs typeface="Franklin Gothic Book"/>
              </a:defRPr>
            </a:lvl1pPr>
            <a:lvl2pPr>
              <a:buClr>
                <a:schemeClr val="accent1"/>
              </a:buClr>
              <a:buSzPct val="120000"/>
              <a:buFont typeface="Arial" pitchFamily="34" charset="0"/>
              <a:buChar char="•"/>
              <a:defRPr>
                <a:latin typeface="Franklin Gothic Book"/>
                <a:cs typeface="Franklin Gothic Book"/>
              </a:defRPr>
            </a:lvl2pPr>
            <a:lvl3pPr>
              <a:buClr>
                <a:schemeClr val="accent1"/>
              </a:buClr>
              <a:defRPr baseline="0">
                <a:latin typeface="Franklin Gothic Book"/>
                <a:cs typeface="Franklin Gothic Book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0925" y="532838"/>
            <a:ext cx="11704320" cy="851648"/>
          </a:xfrm>
          <a:prstGeom prst="rect">
            <a:avLst/>
          </a:prstGeom>
        </p:spPr>
        <p:txBody>
          <a:bodyPr lIns="145639" tIns="72819" rIns="145639" bIns="72819" anchor="ctr"/>
          <a:lstStyle>
            <a:lvl1pPr algn="l">
              <a:defRPr lang="en-US" sz="5700" b="1" i="0" kern="1200" cap="all" baseline="0" dirty="0">
                <a:solidFill>
                  <a:schemeClr val="accent4"/>
                </a:solidFill>
                <a:effectLst>
                  <a:outerShdw dist="25400" dir="312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n-ea"/>
                <a:cs typeface="Franklin Gothic ITC Demi B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34458" y="1384486"/>
            <a:ext cx="9103360" cy="465847"/>
          </a:xfrm>
          <a:prstGeom prst="rect">
            <a:avLst/>
          </a:prstGeom>
        </p:spPr>
        <p:txBody>
          <a:bodyPr lIns="145639" tIns="72819" rIns="145639" bIns="72819" anchor="ctr">
            <a:noAutofit/>
          </a:bodyPr>
          <a:lstStyle>
            <a:lvl1pPr marL="0" indent="0" algn="l" defTabSz="728191" rtl="0" eaLnBrk="1" latinLnBrk="0" hangingPunct="1">
              <a:lnSpc>
                <a:spcPct val="130000"/>
              </a:lnSpc>
              <a:buSzPct val="130000"/>
              <a:buNone/>
              <a:defRPr lang="en-US" sz="4600" b="0" i="0" kern="1200" dirty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7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2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5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15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866063" y="9197975"/>
            <a:ext cx="43164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639" tIns="72819" rIns="145639" bIns="72819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en-US" sz="130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© DPR Construction 2014, Confidential, All rights reserved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idx="1"/>
          </p:nvPr>
        </p:nvSpPr>
        <p:spPr>
          <a:xfrm>
            <a:off x="7094440" y="2317985"/>
            <a:ext cx="5271410" cy="6032782"/>
          </a:xfrm>
          <a:prstGeom prst="rect">
            <a:avLst/>
          </a:prstGeom>
        </p:spPr>
      </p:sp>
      <p:sp>
        <p:nvSpPr>
          <p:cNvPr id="10" name="Content Placeholder 20"/>
          <p:cNvSpPr>
            <a:spLocks noGrp="1"/>
          </p:cNvSpPr>
          <p:nvPr>
            <p:ph idx="11"/>
          </p:nvPr>
        </p:nvSpPr>
        <p:spPr>
          <a:xfrm>
            <a:off x="340927" y="4387051"/>
            <a:ext cx="6171180" cy="3166908"/>
          </a:xfrm>
          <a:prstGeom prst="rect">
            <a:avLst/>
          </a:prstGeom>
        </p:spPr>
        <p:txBody>
          <a:bodyPr lIns="145639" tIns="72819" rIns="145639" bIns="72819"/>
          <a:lstStyle>
            <a:lvl1pPr marL="546143" indent="-546143" algn="l">
              <a:buClr>
                <a:srgbClr val="7AAE29"/>
              </a:buClr>
              <a:buSzPct val="70000"/>
              <a:buFont typeface="Wingdings" charset="2"/>
              <a:buChar char="q"/>
              <a:defRPr sz="3100" baseline="0">
                <a:solidFill>
                  <a:srgbClr val="6C6C6C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0925" y="532838"/>
            <a:ext cx="11704320" cy="851648"/>
          </a:xfrm>
          <a:prstGeom prst="rect">
            <a:avLst/>
          </a:prstGeom>
        </p:spPr>
        <p:txBody>
          <a:bodyPr lIns="145639" tIns="72819" rIns="145639" bIns="72819" anchor="ctr"/>
          <a:lstStyle>
            <a:lvl1pPr>
              <a:defRPr lang="en-US" sz="5700" b="1" i="0" cap="all" baseline="0" dirty="0">
                <a:solidFill>
                  <a:srgbClr val="40BFED"/>
                </a:solidFill>
                <a:effectLst>
                  <a:outerShdw dist="25400" dir="312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Franklin Gothic ITC Demi B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34458" y="1384486"/>
            <a:ext cx="9103360" cy="465847"/>
          </a:xfrm>
          <a:prstGeom prst="rect">
            <a:avLst/>
          </a:prstGeom>
        </p:spPr>
        <p:txBody>
          <a:bodyPr lIns="145639" tIns="72819" rIns="145639" bIns="72819" anchor="ctr">
            <a:noAutofit/>
          </a:bodyPr>
          <a:lstStyle>
            <a:lvl1pPr marL="0" indent="0" algn="l" defTabSz="728191" rtl="0" eaLnBrk="1" latinLnBrk="0" hangingPunct="1">
              <a:lnSpc>
                <a:spcPct val="130000"/>
              </a:lnSpc>
              <a:buSzPct val="130000"/>
              <a:buNone/>
              <a:defRPr lang="en-US" sz="4600" b="0" i="0" kern="1200" dirty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7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2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5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40927" y="3404731"/>
            <a:ext cx="6171180" cy="1098785"/>
          </a:xfrm>
          <a:prstGeom prst="rect">
            <a:avLst/>
          </a:prstGeom>
        </p:spPr>
        <p:txBody>
          <a:bodyPr lIns="145639" tIns="72819" rIns="145639" bIns="72819"/>
          <a:lstStyle>
            <a:lvl1pPr algn="l">
              <a:buNone/>
              <a:defRPr lang="en-US" sz="5100" b="1" i="0" kern="1200" cap="all" baseline="0" dirty="0" smtClean="0">
                <a:solidFill>
                  <a:schemeClr val="tx1"/>
                </a:solidFill>
                <a:effectLst>
                  <a:outerShdw dist="25400" dir="312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n-ea"/>
                <a:cs typeface="Franklin Gothic ITC Demi B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2182475" y="9142413"/>
            <a:ext cx="915988" cy="519112"/>
          </a:xfrm>
          <a:prstGeom prst="rect">
            <a:avLst/>
          </a:prstGeom>
        </p:spPr>
        <p:txBody>
          <a:bodyPr vert="horz" wrap="square" lIns="145615" tIns="72807" rIns="145615" bIns="72807" numCol="1" anchor="t" anchorCtr="0" compatLnSpc="1">
            <a:prstTxWarp prst="textNoShape">
              <a:avLst/>
            </a:prstTxWarp>
          </a:bodyPr>
          <a:lstStyle>
            <a:lvl1pPr>
              <a:defRPr sz="1600" smtClean="0"/>
            </a:lvl1pPr>
          </a:lstStyle>
          <a:p>
            <a:pPr>
              <a:defRPr/>
            </a:pPr>
            <a:fld id="{7CE58932-495E-4736-9049-EF038C26C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5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500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24" y="312956"/>
            <a:ext cx="11704320" cy="851648"/>
          </a:xfrm>
          <a:prstGeom prst="rect">
            <a:avLst/>
          </a:prstGeom>
        </p:spPr>
        <p:txBody>
          <a:bodyPr anchor="ctr"/>
          <a:lstStyle>
            <a:lvl1pPr algn="l">
              <a:defRPr lang="en-US" sz="5100" b="1" i="0" kern="1200" cap="all" baseline="0" dirty="0">
                <a:solidFill>
                  <a:schemeClr val="tx1"/>
                </a:solidFill>
                <a:effectLst>
                  <a:outerShdw dist="25400" dir="3120000" algn="tl" rotWithShape="0">
                    <a:srgbClr val="000000">
                      <a:alpha val="20000"/>
                    </a:srgbClr>
                  </a:outerShdw>
                </a:effectLst>
                <a:latin typeface="FrnkGothITC Bk BT" pitchFamily="34" charset="0"/>
                <a:ea typeface="+mn-ea"/>
                <a:cs typeface="FrnkGothITC Bk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5273" y="1022259"/>
            <a:ext cx="9103360" cy="4658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28228" rtl="0" eaLnBrk="1" latinLnBrk="0" hangingPunct="1">
              <a:lnSpc>
                <a:spcPct val="130000"/>
              </a:lnSpc>
              <a:buSzPct val="130000"/>
              <a:buNone/>
              <a:defRPr lang="en-US" sz="3200" b="0" i="0" kern="1200" dirty="0">
                <a:solidFill>
                  <a:schemeClr val="bg2"/>
                </a:solidFill>
                <a:latin typeface="+mn-lt"/>
                <a:ea typeface="+mn-ea"/>
                <a:cs typeface="Franklin Gothic Book"/>
              </a:defRPr>
            </a:lvl1pPr>
            <a:lvl2pPr marL="728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901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81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86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782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90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08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6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7493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850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66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0968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579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125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3924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22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555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135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93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99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387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11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7981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826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0699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418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7" y="254000"/>
            <a:ext cx="2644774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1" y="254000"/>
            <a:ext cx="7781925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89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82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135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767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1" y="2768601"/>
            <a:ext cx="52133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356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955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5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5" r:id="rId1"/>
    <p:sldLayoutId id="2147484956" r:id="rId2"/>
    <p:sldLayoutId id="2147484957" r:id="rId3"/>
    <p:sldLayoutId id="2147484958" r:id="rId4"/>
    <p:sldLayoutId id="2147484959" r:id="rId5"/>
    <p:sldLayoutId id="2147484960" r:id="rId6"/>
    <p:sldLayoutId id="2147484961" r:id="rId7"/>
    <p:sldLayoutId id="2147484962" r:id="rId8"/>
    <p:sldLayoutId id="2147484963" r:id="rId9"/>
    <p:sldLayoutId id="2147484964" r:id="rId10"/>
    <p:sldLayoutId id="2147484965" r:id="rId11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  <p:sldLayoutId id="2147485069" r:id="rId12"/>
    <p:sldLayoutId id="2147485084" r:id="rId13"/>
    <p:sldLayoutId id="2147485070" r:id="rId14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  <p:sldLayoutId id="2147484988" r:id="rId12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0" r:id="rId1"/>
    <p:sldLayoutId id="2147485001" r:id="rId2"/>
    <p:sldLayoutId id="2147485002" r:id="rId3"/>
    <p:sldLayoutId id="2147485003" r:id="rId4"/>
    <p:sldLayoutId id="2147485004" r:id="rId5"/>
    <p:sldLayoutId id="2147485005" r:id="rId6"/>
    <p:sldLayoutId id="2147485006" r:id="rId7"/>
    <p:sldLayoutId id="2147485007" r:id="rId8"/>
    <p:sldLayoutId id="2147485008" r:id="rId9"/>
    <p:sldLayoutId id="2147485009" r:id="rId10"/>
    <p:sldLayoutId id="2147485010" r:id="rId11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1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  <p:sldLayoutId id="2147485022" r:id="rId12"/>
    <p:sldLayoutId id="2147485083" r:id="rId13"/>
    <p:sldLayoutId id="2147485023" r:id="rId14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4" r:id="rId1"/>
    <p:sldLayoutId id="2147485025" r:id="rId2"/>
    <p:sldLayoutId id="2147485026" r:id="rId3"/>
    <p:sldLayoutId id="2147485027" r:id="rId4"/>
    <p:sldLayoutId id="2147485028" r:id="rId5"/>
    <p:sldLayoutId id="2147485029" r:id="rId6"/>
    <p:sldLayoutId id="2147485030" r:id="rId7"/>
    <p:sldLayoutId id="2147485031" r:id="rId8"/>
    <p:sldLayoutId id="2147485032" r:id="rId9"/>
    <p:sldLayoutId id="2147485033" r:id="rId10"/>
    <p:sldLayoutId id="2147485034" r:id="rId11"/>
    <p:sldLayoutId id="2147485035" r:id="rId12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  <p:sldLayoutId id="2147485039" r:id="rId4"/>
    <p:sldLayoutId id="2147485040" r:id="rId5"/>
    <p:sldLayoutId id="2147485041" r:id="rId6"/>
    <p:sldLayoutId id="2147485042" r:id="rId7"/>
    <p:sldLayoutId id="2147485043" r:id="rId8"/>
    <p:sldLayoutId id="2147485044" r:id="rId9"/>
    <p:sldLayoutId id="2147485045" r:id="rId10"/>
    <p:sldLayoutId id="2147485046" r:id="rId11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  <p:sldLayoutId id="2147485049" r:id="rId3"/>
    <p:sldLayoutId id="2147485050" r:id="rId4"/>
    <p:sldLayoutId id="2147485051" r:id="rId5"/>
    <p:sldLayoutId id="2147485052" r:id="rId6"/>
    <p:sldLayoutId id="2147485053" r:id="rId7"/>
    <p:sldLayoutId id="2147485054" r:id="rId8"/>
    <p:sldLayoutId id="2147485055" r:id="rId9"/>
    <p:sldLayoutId id="2147485056" r:id="rId10"/>
    <p:sldLayoutId id="2147485057" r:id="rId11"/>
  </p:sldLayoutIdLst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+mj-lt"/>
          <a:ea typeface="MS PGothic" pitchFamily="34" charset="-128"/>
          <a:cs typeface="+mj-cs"/>
          <a:sym typeface="Gill Sans" charset="0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MS PGothic" pitchFamily="34" charset="-128"/>
          <a:cs typeface="Gill Sans" charset="0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82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341313" indent="-3413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MS PGothic" pitchFamily="34" charset="-128"/>
          <a:cs typeface="+mn-cs"/>
          <a:sym typeface="Gill Sans" charset="0"/>
        </a:defRPr>
      </a:lvl1pPr>
      <a:lvl2pPr marL="741363" indent="-28416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1414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15986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055813" indent="-227013" algn="ctr" defTabSz="582613" rtl="0" eaLnBrk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17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354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530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706" algn="ctr" defTabSz="58417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39.jpe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Chart2.xls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oleObject" Target="../embeddings/Microsoft_Excel_Char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5" Type="http://schemas.openxmlformats.org/officeDocument/2006/relationships/oleObject" Target="../embeddings/Microsoft_Excel_Chart3.xls"/><Relationship Id="rId4" Type="http://schemas.openxmlformats.org/officeDocument/2006/relationships/oleObject" Target="../embeddings/oleObject3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Chart5.xls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png"/><Relationship Id="rId11" Type="http://schemas.openxmlformats.org/officeDocument/2006/relationships/oleObject" Target="../embeddings/Microsoft_Excel_Chart6.xls"/><Relationship Id="rId5" Type="http://schemas.openxmlformats.org/officeDocument/2006/relationships/oleObject" Target="../embeddings/Microsoft_Excel_Chart4.xls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Chart8.xls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png"/><Relationship Id="rId5" Type="http://schemas.openxmlformats.org/officeDocument/2006/relationships/oleObject" Target="../embeddings/Microsoft_Excel_Chart7.xls"/><Relationship Id="rId4" Type="http://schemas.openxmlformats.org/officeDocument/2006/relationships/oleObject" Target="../embeddings/oleObject7.bin"/><Relationship Id="rId9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tedv@dpr.com?subject=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1143000"/>
            <a:ext cx="11053763" cy="16303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Getting to Zero</a:t>
            </a:r>
            <a:endParaRPr lang="en-US" dirty="0">
              <a:ea typeface="+mj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000" y="4608513"/>
            <a:ext cx="11053763" cy="909637"/>
          </a:xfrm>
        </p:spPr>
        <p:txBody>
          <a:bodyPr/>
          <a:lstStyle/>
          <a:p>
            <a:pPr marL="0" indent="0">
              <a:defRPr/>
            </a:pPr>
            <a:r>
              <a:rPr lang="en-US">
                <a:ea typeface="ＭＳ Ｐゴシック" charset="0"/>
              </a:rPr>
              <a:t>Ted van der Linden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5000" y="5662613"/>
            <a:ext cx="11053763" cy="738187"/>
          </a:xfrm>
        </p:spPr>
        <p:txBody>
          <a:bodyPr/>
          <a:lstStyle/>
          <a:p>
            <a:pPr marL="0" indent="0">
              <a:defRPr/>
            </a:pPr>
            <a:r>
              <a:rPr lang="en-US" dirty="0">
                <a:ea typeface="ＭＳ Ｐゴシック" charset="0"/>
              </a:rPr>
              <a:t>Dir. of Sustainability, DPR Construction</a:t>
            </a:r>
          </a:p>
          <a:p>
            <a:pPr marL="0" indent="0">
              <a:defRPr/>
            </a:pPr>
            <a:r>
              <a:rPr lang="en-US" dirty="0" smtClean="0">
                <a:ea typeface="ＭＳ Ｐゴシック" charset="0"/>
              </a:rPr>
              <a:t>October 14, </a:t>
            </a:r>
            <a:r>
              <a:rPr lang="en-US" dirty="0">
                <a:ea typeface="ＭＳ Ｐゴシック" charset="0"/>
              </a:rPr>
              <a:t>2014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635000" y="2986088"/>
            <a:ext cx="74676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50797" tIns="50797" rIns="50797" bIns="50797" anchor="ctr"/>
          <a:lstStyle>
            <a:lvl1pPr marL="487363" indent="-487363" defTabSz="130016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defTabSz="130016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defTabSz="130016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defTabSz="130016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defTabSz="130016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>
              <a:defRPr/>
            </a:pPr>
            <a:r>
              <a:rPr lang="en-US" sz="4600" b="1" i="1" smtClean="0">
                <a:solidFill>
                  <a:srgbClr val="F897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Gill Sans" charset="0"/>
              </a:rPr>
              <a:t>Reducing Energy Usage</a:t>
            </a:r>
          </a:p>
          <a:p>
            <a:pPr algn="ctr" eaLnBrk="1" hangingPunct="1">
              <a:defRPr/>
            </a:pPr>
            <a:r>
              <a:rPr lang="en-US" sz="4600" b="1" i="1" smtClean="0">
                <a:solidFill>
                  <a:srgbClr val="F897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Gill Sans" charset="0"/>
              </a:rPr>
              <a:t>to 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043010_01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5500" y="-12700"/>
            <a:ext cx="14655800" cy="976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New Office Photos Exist 11.3.08 0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4" name="Picture 2" descr="8.30.08 Photos 0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2400" y="1065530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5" name="Picture 3" descr="8.30.08 Photos 02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82800" y="759460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043010_00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14109700" cy="1089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043010_0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76300" y="-38100"/>
            <a:ext cx="14744700" cy="982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Roof sho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888" y="-14288"/>
            <a:ext cx="14705013" cy="977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1100 Space Park rooftop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113"/>
            <a:ext cx="13004800" cy="107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14"/>
          <p:cNvGrpSpPr>
            <a:grpSpLocks/>
          </p:cNvGrpSpPr>
          <p:nvPr/>
        </p:nvGrpSpPr>
        <p:grpSpPr bwMode="auto">
          <a:xfrm>
            <a:off x="-350838" y="415925"/>
            <a:ext cx="9961563" cy="801688"/>
            <a:chOff x="-246491" y="4513393"/>
            <a:chExt cx="7004091" cy="422716"/>
          </a:xfrm>
        </p:grpSpPr>
        <p:sp>
          <p:nvSpPr>
            <p:cNvPr id="16" name="Chevron 15"/>
            <p:cNvSpPr/>
            <p:nvPr/>
          </p:nvSpPr>
          <p:spPr>
            <a:xfrm flipH="1">
              <a:off x="-246491" y="4513393"/>
              <a:ext cx="4915700" cy="422716"/>
            </a:xfrm>
            <a:prstGeom prst="chevron">
              <a:avLst>
                <a:gd name="adj" fmla="val 2954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 dirty="0">
                <a:solidFill>
                  <a:srgbClr val="6C6C6C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0965" y="4523438"/>
              <a:ext cx="6586635" cy="373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accent4"/>
                  </a:solidFill>
                  <a:ea typeface="ＭＳ Ｐゴシック" charset="0"/>
                  <a:cs typeface="Franklin Gothic Book"/>
                </a:rPr>
                <a:t>San Diego, CA</a:t>
              </a:r>
            </a:p>
          </p:txBody>
        </p:sp>
      </p:grpSp>
      <p:sp>
        <p:nvSpPr>
          <p:cNvPr id="18" name="Chevron 17"/>
          <p:cNvSpPr/>
          <p:nvPr/>
        </p:nvSpPr>
        <p:spPr>
          <a:xfrm flipH="1">
            <a:off x="-223838" y="1343025"/>
            <a:ext cx="6864351" cy="552450"/>
          </a:xfrm>
          <a:prstGeom prst="chevron">
            <a:avLst>
              <a:gd name="adj" fmla="val 2954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 sz="1300" dirty="0">
              <a:solidFill>
                <a:srgbClr val="6C6C6C"/>
              </a:solidFill>
              <a:latin typeface="+mj-lt"/>
            </a:endParaRPr>
          </a:p>
        </p:txBody>
      </p:sp>
      <p:sp>
        <p:nvSpPr>
          <p:cNvPr id="28677" name="TextBox 18"/>
          <p:cNvSpPr txBox="1">
            <a:spLocks noChangeArrowheads="1"/>
          </p:cNvSpPr>
          <p:nvPr/>
        </p:nvSpPr>
        <p:spPr bwMode="auto">
          <a:xfrm>
            <a:off x="247650" y="1409700"/>
            <a:ext cx="46767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r>
              <a:rPr lang="en-US" altLang="en-US" sz="1700"/>
              <a:t>33,782 SF RENOVATION w/ PV ON ROOF</a:t>
            </a:r>
          </a:p>
          <a:p>
            <a:pPr eaLnBrk="1"/>
            <a:endParaRPr lang="en-US" altLang="en-US" sz="170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502400" y="2514600"/>
          <a:ext cx="6351588" cy="711676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128533"/>
                <a:gridCol w="2223055"/>
              </a:tblGrid>
              <a:tr h="7031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400" dirty="0" smtClean="0"/>
                        <a:t>Cost Breakdowns</a:t>
                      </a:r>
                      <a:endParaRPr lang="en-US" sz="3400" dirty="0"/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3193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Core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 &amp; Shell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$47/SF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93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Interiors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u="none" dirty="0" smtClean="0">
                          <a:solidFill>
                            <a:srgbClr val="595959"/>
                          </a:solidFill>
                        </a:rPr>
                        <a:t>$91/SF</a:t>
                      </a:r>
                      <a:endParaRPr lang="en-US" sz="3000" u="none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22042">
                <a:tc>
                  <a:txBody>
                    <a:bodyPr/>
                    <a:lstStyle/>
                    <a:p>
                      <a:pPr algn="r"/>
                      <a:r>
                        <a:rPr lang="en-US" sz="3000" i="1" dirty="0" smtClean="0">
                          <a:solidFill>
                            <a:srgbClr val="595959"/>
                          </a:solidFill>
                        </a:rPr>
                        <a:t>Subtotal</a:t>
                      </a:r>
                      <a:endParaRPr lang="en-US" sz="3000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i="1" dirty="0" smtClean="0">
                          <a:solidFill>
                            <a:srgbClr val="595959"/>
                          </a:solidFill>
                        </a:rPr>
                        <a:t>$138/SF</a:t>
                      </a:r>
                      <a:endParaRPr lang="en-US" sz="36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1087810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Green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 </a:t>
                      </a:r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Premium/Upgrades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$17/SF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93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PV Array (75kW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)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$9/SF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1087753"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Total Construction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i="1" dirty="0" smtClean="0">
                          <a:solidFill>
                            <a:srgbClr val="595959"/>
                          </a:solidFill>
                        </a:rPr>
                        <a:t>$164/SF</a:t>
                      </a:r>
                      <a:endParaRPr lang="en-US" sz="36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93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FF&amp;E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$10/SF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93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Design/Engineering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$16/SF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5" marR="130035" marT="86696" marB="8669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screen-capture-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3700" y="0"/>
            <a:ext cx="163322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Line 2"/>
          <p:cNvSpPr>
            <a:spLocks noChangeShapeType="1"/>
          </p:cNvSpPr>
          <p:nvPr/>
        </p:nvSpPr>
        <p:spPr bwMode="auto">
          <a:xfrm flipV="1">
            <a:off x="-3149600" y="5124450"/>
            <a:ext cx="17816513" cy="4763"/>
          </a:xfrm>
          <a:prstGeom prst="line">
            <a:avLst/>
          </a:prstGeom>
          <a:noFill/>
          <a:ln w="38100" cap="flat" cmpd="sng">
            <a:solidFill>
              <a:srgbClr val="FE922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176">
              <a:defRPr/>
            </a:pPr>
            <a:endParaRPr lang="en-US">
              <a:ea typeface="ＭＳ Ｐゴシック" charset="0"/>
              <a:cs typeface="Helvetica" charset="0"/>
            </a:endParaRP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 flipH="1">
            <a:off x="8362950" y="-1697038"/>
            <a:ext cx="36513" cy="11639551"/>
          </a:xfrm>
          <a:prstGeom prst="line">
            <a:avLst/>
          </a:prstGeom>
          <a:noFill/>
          <a:ln w="38100" cap="flat" cmpd="sng">
            <a:solidFill>
              <a:srgbClr val="FE922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176">
              <a:defRPr/>
            </a:pPr>
            <a:endParaRPr lang="en-US">
              <a:ea typeface="ＭＳ Ｐゴシック" charset="0"/>
              <a:cs typeface="Helvetica" charset="0"/>
            </a:endParaRPr>
          </a:p>
        </p:txBody>
      </p:sp>
      <p:sp>
        <p:nvSpPr>
          <p:cNvPr id="28676" name="AutoShape 4"/>
          <p:cNvSpPr>
            <a:spLocks/>
          </p:cNvSpPr>
          <p:nvPr/>
        </p:nvSpPr>
        <p:spPr bwMode="auto">
          <a:xfrm>
            <a:off x="5064125" y="4038600"/>
            <a:ext cx="4105275" cy="1143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73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Phoenix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dropped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20675" cy="97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DPR PHX Reg Off - DSC_5798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2900" y="0"/>
            <a:ext cx="15722600" cy="974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dropped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/>
          </p:cNvSpPr>
          <p:nvPr/>
        </p:nvSpPr>
        <p:spPr bwMode="auto">
          <a:xfrm>
            <a:off x="-49213" y="2171700"/>
            <a:ext cx="13104813" cy="1257300"/>
          </a:xfrm>
          <a:custGeom>
            <a:avLst/>
            <a:gdLst>
              <a:gd name="T0" fmla="*/ 6552407 w 21600"/>
              <a:gd name="T1" fmla="*/ 628650 h 21600"/>
              <a:gd name="T2" fmla="*/ 6552407 w 21600"/>
              <a:gd name="T3" fmla="*/ 628650 h 21600"/>
              <a:gd name="T4" fmla="*/ 6552407 w 21600"/>
              <a:gd name="T5" fmla="*/ 628650 h 21600"/>
              <a:gd name="T6" fmla="*/ 6552407 w 21600"/>
              <a:gd name="T7" fmla="*/ 628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16386" name="AutoShape 2"/>
          <p:cNvSpPr>
            <a:spLocks/>
          </p:cNvSpPr>
          <p:nvPr/>
        </p:nvSpPr>
        <p:spPr bwMode="auto">
          <a:xfrm>
            <a:off x="203200" y="2457450"/>
            <a:ext cx="124714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40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Before + After:  The Net Zero Opportunity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  <p:sp>
        <p:nvSpPr>
          <p:cNvPr id="16387" name="AutoShape 3"/>
          <p:cNvSpPr>
            <a:spLocks/>
          </p:cNvSpPr>
          <p:nvPr/>
        </p:nvSpPr>
        <p:spPr bwMode="auto">
          <a:xfrm>
            <a:off x="800100" y="3657600"/>
            <a:ext cx="12204700" cy="1257300"/>
          </a:xfrm>
          <a:custGeom>
            <a:avLst/>
            <a:gdLst>
              <a:gd name="T0" fmla="*/ 6102350 w 21600"/>
              <a:gd name="T1" fmla="*/ 628650 h 21600"/>
              <a:gd name="T2" fmla="*/ 6102350 w 21600"/>
              <a:gd name="T3" fmla="*/ 628650 h 21600"/>
              <a:gd name="T4" fmla="*/ 6102350 w 21600"/>
              <a:gd name="T5" fmla="*/ 628650 h 21600"/>
              <a:gd name="T6" fmla="*/ 6102350 w 21600"/>
              <a:gd name="T7" fmla="*/ 628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4A9C9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16388" name="AutoShape 4"/>
          <p:cNvSpPr>
            <a:spLocks/>
          </p:cNvSpPr>
          <p:nvPr/>
        </p:nvSpPr>
        <p:spPr bwMode="auto">
          <a:xfrm>
            <a:off x="1130300" y="3816350"/>
            <a:ext cx="124079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40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The Process:  Integrated Design + Performance Goals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  <p:sp>
        <p:nvSpPr>
          <p:cNvPr id="16389" name="AutoShape 5"/>
          <p:cNvSpPr>
            <a:spLocks/>
          </p:cNvSpPr>
          <p:nvPr/>
        </p:nvSpPr>
        <p:spPr bwMode="auto">
          <a:xfrm>
            <a:off x="1663700" y="5143500"/>
            <a:ext cx="11391900" cy="1257300"/>
          </a:xfrm>
          <a:custGeom>
            <a:avLst/>
            <a:gdLst>
              <a:gd name="T0" fmla="*/ 5695950 w 21600"/>
              <a:gd name="T1" fmla="*/ 628650 h 21600"/>
              <a:gd name="T2" fmla="*/ 5695950 w 21600"/>
              <a:gd name="T3" fmla="*/ 628650 h 21600"/>
              <a:gd name="T4" fmla="*/ 5695950 w 21600"/>
              <a:gd name="T5" fmla="*/ 628650 h 21600"/>
              <a:gd name="T6" fmla="*/ 5695950 w 21600"/>
              <a:gd name="T7" fmla="*/ 628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BC4B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16390" name="AutoShape 6"/>
          <p:cNvSpPr>
            <a:spLocks/>
          </p:cNvSpPr>
          <p:nvPr/>
        </p:nvSpPr>
        <p:spPr bwMode="auto">
          <a:xfrm>
            <a:off x="2032000" y="5429250"/>
            <a:ext cx="91567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40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The Results:  Performance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  <p:pic>
        <p:nvPicPr>
          <p:cNvPr id="1536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8534400"/>
            <a:ext cx="20621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"/>
          <p:cNvSpPr>
            <a:spLocks/>
          </p:cNvSpPr>
          <p:nvPr/>
        </p:nvSpPr>
        <p:spPr bwMode="auto">
          <a:xfrm>
            <a:off x="2603500" y="6591300"/>
            <a:ext cx="10452100" cy="1257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3333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584170"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charset="0"/>
              <a:ea typeface="ＭＳ Ｐゴシック" charset="0"/>
              <a:cs typeface="Franklin Gothic Book" charset="0"/>
              <a:sym typeface="Franklin Gothic Book" charset="0"/>
            </a:endParaRP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2971800" y="6877050"/>
            <a:ext cx="91567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40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Smart Market Report:  Green Multi-Family 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42888" y="457200"/>
            <a:ext cx="1170463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0" tIns="0" rIns="0" bIns="0" anchor="b"/>
          <a:lstStyle>
            <a:lvl1pPr defTabSz="5826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defTabSz="5826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defTabSz="5826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defTabSz="5826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defTabSz="582613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>
              <a:defRPr/>
            </a:pPr>
            <a:r>
              <a:rPr lang="en-US" sz="6600" smtClean="0">
                <a:effectLst>
                  <a:outerShdw blurRad="38100" dist="38100" dir="2700000" algn="tl">
                    <a:srgbClr val="C0C0C0"/>
                  </a:outerShdw>
                </a:effectLst>
                <a:latin typeface="FrnkGothITC Bk BT" charset="0"/>
                <a:sym typeface="Gill Sans" charset="0"/>
              </a:rPr>
              <a:t>  Agenda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ropped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screen-capture-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0"/>
            <a:ext cx="13855700" cy="974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DPR PHX Reg Off - DSC_818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8150" y="0"/>
            <a:ext cx="14925675" cy="97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DPR PHX Reg Off - DSC_82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0" y="0"/>
            <a:ext cx="14795500" cy="979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DPR PHX Reg Off - DSC_815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14735175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7263"/>
            <a:ext cx="13117513" cy="1166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30938" y="2362200"/>
          <a:ext cx="6324600" cy="709771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99598"/>
                <a:gridCol w="2225002"/>
              </a:tblGrid>
              <a:tr h="70317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400" dirty="0" smtClean="0"/>
                        <a:t>Cost Breakdowns</a:t>
                      </a:r>
                      <a:endParaRPr lang="en-US" sz="3400" dirty="0"/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3172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Core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 &amp; Shell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$42/SF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72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Interiors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u="none" dirty="0" smtClean="0">
                          <a:solidFill>
                            <a:srgbClr val="595959"/>
                          </a:solidFill>
                        </a:rPr>
                        <a:t>$111/SF</a:t>
                      </a:r>
                      <a:endParaRPr lang="en-US" sz="3000" u="none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72">
                <a:tc>
                  <a:txBody>
                    <a:bodyPr/>
                    <a:lstStyle/>
                    <a:p>
                      <a:pPr algn="r"/>
                      <a:r>
                        <a:rPr lang="en-US" sz="3000" i="1" dirty="0" smtClean="0">
                          <a:solidFill>
                            <a:srgbClr val="595959"/>
                          </a:solidFill>
                        </a:rPr>
                        <a:t>Subtotal</a:t>
                      </a:r>
                      <a:endParaRPr lang="en-US" sz="3000" i="1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$153/SF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1087786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Green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 </a:t>
                      </a:r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Upgrades/Premium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$43/SF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1087721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PV Array (79kW DC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)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$19/SF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72"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Total Construction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$215/SF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72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FFE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$15/SF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172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Design/Engineering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$24/SF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55" marR="130055" marT="86693" marB="86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8946" name="Group 14"/>
          <p:cNvGrpSpPr>
            <a:grpSpLocks/>
          </p:cNvGrpSpPr>
          <p:nvPr/>
        </p:nvGrpSpPr>
        <p:grpSpPr bwMode="auto">
          <a:xfrm>
            <a:off x="-350838" y="274638"/>
            <a:ext cx="9961563" cy="801687"/>
            <a:chOff x="-246491" y="4513394"/>
            <a:chExt cx="7004091" cy="422715"/>
          </a:xfrm>
        </p:grpSpPr>
        <p:sp>
          <p:nvSpPr>
            <p:cNvPr id="9" name="Chevron 8"/>
            <p:cNvSpPr/>
            <p:nvPr/>
          </p:nvSpPr>
          <p:spPr>
            <a:xfrm flipH="1">
              <a:off x="-246491" y="4513394"/>
              <a:ext cx="4915700" cy="422715"/>
            </a:xfrm>
            <a:prstGeom prst="chevron">
              <a:avLst>
                <a:gd name="adj" fmla="val 2954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 dirty="0">
                <a:solidFill>
                  <a:srgbClr val="6C6C6C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0965" y="4517579"/>
              <a:ext cx="6586635" cy="373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accent4"/>
                  </a:solidFill>
                  <a:ea typeface="ＭＳ Ｐゴシック" charset="0"/>
                  <a:cs typeface="Franklin Gothic Book"/>
                </a:rPr>
                <a:t>Phoenix, AZ</a:t>
              </a:r>
            </a:p>
          </p:txBody>
        </p:sp>
      </p:grpSp>
      <p:sp>
        <p:nvSpPr>
          <p:cNvPr id="13" name="Chevron 12"/>
          <p:cNvSpPr/>
          <p:nvPr/>
        </p:nvSpPr>
        <p:spPr>
          <a:xfrm flipH="1">
            <a:off x="-431800" y="1203325"/>
            <a:ext cx="7086600" cy="625475"/>
          </a:xfrm>
          <a:prstGeom prst="chevron">
            <a:avLst>
              <a:gd name="adj" fmla="val 2954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 sz="1300" dirty="0">
              <a:solidFill>
                <a:srgbClr val="6C6C6C"/>
              </a:solidFill>
              <a:latin typeface="+mj-lt"/>
            </a:endParaRPr>
          </a:p>
        </p:txBody>
      </p:sp>
      <p:sp>
        <p:nvSpPr>
          <p:cNvPr id="38948" name="TextBox 15"/>
          <p:cNvSpPr txBox="1">
            <a:spLocks noChangeArrowheads="1"/>
          </p:cNvSpPr>
          <p:nvPr/>
        </p:nvSpPr>
        <p:spPr bwMode="auto">
          <a:xfrm>
            <a:off x="247650" y="1314450"/>
            <a:ext cx="59832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r>
              <a:rPr lang="en-US" altLang="en-US" sz="1700"/>
              <a:t>16,533 SF  RENOVATION, w/ PV OVER PARKING LOT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pasted-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-50800"/>
            <a:ext cx="14511338" cy="999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0" name="Line 2"/>
          <p:cNvSpPr>
            <a:spLocks noChangeShapeType="1"/>
          </p:cNvSpPr>
          <p:nvPr/>
        </p:nvSpPr>
        <p:spPr bwMode="auto">
          <a:xfrm flipV="1">
            <a:off x="-3187700" y="4256088"/>
            <a:ext cx="17816513" cy="6350"/>
          </a:xfrm>
          <a:prstGeom prst="line">
            <a:avLst/>
          </a:prstGeom>
          <a:noFill/>
          <a:ln w="38100" cap="flat" cmpd="sng">
            <a:solidFill>
              <a:srgbClr val="FE922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176">
              <a:defRPr/>
            </a:pPr>
            <a:endParaRPr lang="en-US">
              <a:ea typeface="ＭＳ Ｐゴシック" charset="0"/>
              <a:cs typeface="Helvetica" charset="0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 flipH="1">
            <a:off x="7947025" y="-1697038"/>
            <a:ext cx="36513" cy="11639551"/>
          </a:xfrm>
          <a:prstGeom prst="line">
            <a:avLst/>
          </a:prstGeom>
          <a:noFill/>
          <a:ln w="38100" cap="flat" cmpd="sng">
            <a:solidFill>
              <a:srgbClr val="FE922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176">
              <a:defRPr/>
            </a:pPr>
            <a:endParaRPr lang="en-US">
              <a:ea typeface="ＭＳ Ｐゴシック" charset="0"/>
              <a:cs typeface="Helvetica" charset="0"/>
            </a:endParaRP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2339975" y="3200400"/>
            <a:ext cx="6070600" cy="1143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73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San Francisco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photo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3213" cy="2436813"/>
          </a:xfrm>
        </p:spPr>
        <p:txBody>
          <a:bodyPr/>
          <a:lstStyle/>
          <a:p>
            <a:pPr defTabSz="584170" eaLnBrk="1">
              <a:defRPr/>
            </a:pPr>
            <a:endParaRPr lang="en-US" sz="8400">
              <a:ea typeface="+mj-ea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2768600"/>
            <a:ext cx="10463213" cy="5715000"/>
          </a:xfrm>
        </p:spPr>
        <p:txBody>
          <a:bodyPr/>
          <a:lstStyle/>
          <a:p>
            <a:pPr marL="888955" indent="-571471" algn="l" defTabSz="584170" eaLnBrk="1">
              <a:spcBef>
                <a:spcPts val="2399"/>
              </a:spcBef>
              <a:buSzPct val="171000"/>
              <a:buFontTx/>
              <a:buChar char="•"/>
              <a:defRPr/>
            </a:pPr>
            <a:endParaRPr lang="en-US" sz="4300">
              <a:ea typeface="+mn-ea"/>
            </a:endParaRPr>
          </a:p>
        </p:txBody>
      </p:sp>
      <p:pic>
        <p:nvPicPr>
          <p:cNvPr id="41987" name="Picture 3" descr="0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3213" cy="2436813"/>
          </a:xfrm>
        </p:spPr>
        <p:txBody>
          <a:bodyPr/>
          <a:lstStyle/>
          <a:p>
            <a:pPr defTabSz="584170" eaLnBrk="1">
              <a:defRPr/>
            </a:pPr>
            <a:endParaRPr lang="en-US" sz="8400">
              <a:ea typeface="+mj-ea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2768600"/>
            <a:ext cx="10463213" cy="5715000"/>
          </a:xfrm>
        </p:spPr>
        <p:txBody>
          <a:bodyPr/>
          <a:lstStyle/>
          <a:p>
            <a:pPr marL="888955" indent="-571471" algn="l" defTabSz="584170" eaLnBrk="1">
              <a:spcBef>
                <a:spcPts val="2399"/>
              </a:spcBef>
              <a:buSzPct val="171000"/>
              <a:buFontTx/>
              <a:buChar char="•"/>
              <a:defRPr/>
            </a:pPr>
            <a:endParaRPr lang="en-US" sz="4300">
              <a:ea typeface="+mn-ea"/>
            </a:endParaRPr>
          </a:p>
        </p:txBody>
      </p:sp>
      <p:pic>
        <p:nvPicPr>
          <p:cNvPr id="43011" name="Picture 3" descr="pasted-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0263" y="-7938"/>
            <a:ext cx="14219238" cy="976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61"/>
          <p:cNvSpPr>
            <a:spLocks noGrp="1"/>
          </p:cNvSpPr>
          <p:nvPr>
            <p:ph idx="11"/>
          </p:nvPr>
        </p:nvSpPr>
        <p:spPr>
          <a:xfrm>
            <a:off x="331788" y="2286000"/>
            <a:ext cx="12034837" cy="6064250"/>
          </a:xfrm>
        </p:spPr>
        <p:txBody>
          <a:bodyPr/>
          <a:lstStyle/>
          <a:p>
            <a:pPr marL="0" indent="0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marL="0" indent="0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  <a:p>
            <a:pPr marL="0" indent="0">
              <a:buClr>
                <a:srgbClr val="FF6600"/>
              </a:buClr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Where a building creates as much energy as is utilized in one calendar year.</a:t>
            </a:r>
          </a:p>
          <a:p>
            <a:pPr marL="0" indent="0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  <a:p>
            <a:pPr marL="0" indent="0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algn="l">
              <a:buClr>
                <a:srgbClr val="FF6600"/>
              </a:buClr>
              <a:defRPr/>
            </a:pPr>
            <a:endParaRPr lang="en-US" dirty="0" smtClean="0">
              <a:ea typeface="+mn-ea"/>
            </a:endParaRPr>
          </a:p>
          <a:p>
            <a:pPr marL="0" indent="0" algn="l"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341313" y="990600"/>
            <a:ext cx="12333287" cy="850900"/>
          </a:xfrm>
        </p:spPr>
        <p:txBody>
          <a:bodyPr/>
          <a:lstStyle/>
          <a:p>
            <a:pPr algn="ctr">
              <a:defRPr/>
            </a:pP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Net Zero Energy?</a:t>
            </a:r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8534400"/>
            <a:ext cx="20621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Web Res 1800 x 300-00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-1066800"/>
            <a:ext cx="164592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Web Res 1800 x 300-00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76200"/>
            <a:ext cx="13174663" cy="988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0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-1592263"/>
            <a:ext cx="12192000" cy="130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IMG_38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3004800" cy="86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kp_062214-2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200" y="685800"/>
            <a:ext cx="15706725" cy="833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584170">
              <a:defRPr/>
            </a:pPr>
            <a:r>
              <a:rPr lang="en-US" dirty="0" smtClean="0">
                <a:ea typeface="+mj-ea"/>
              </a:rPr>
              <a:t>View Dynamic Glass</a:t>
            </a:r>
            <a:endParaRPr lang="en-US" dirty="0">
              <a:ea typeface="+mj-ea"/>
            </a:endParaRPr>
          </a:p>
        </p:txBody>
      </p:sp>
      <p:pic>
        <p:nvPicPr>
          <p:cNvPr id="6" name="Content Placeholder 5" descr="Web Res 1800 x 300-6171.jpg"/>
          <p:cNvPicPr>
            <a:picLocks noGrp="1" noChangeAspect="1"/>
          </p:cNvPicPr>
          <p:nvPr>
            <p:ph idx="1"/>
          </p:nvPr>
        </p:nvPicPr>
        <p:blipFill>
          <a:blip r:embed="rId2"/>
          <a:srcRect t="9041" b="9041"/>
          <a:stretch>
            <a:fillRect/>
          </a:stretch>
        </p:blipFill>
        <p:spPr/>
      </p:pic>
      <p:pic>
        <p:nvPicPr>
          <p:cNvPr id="7" name="Content Placeholder 3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593"/>
          <a:stretch>
            <a:fillRect/>
          </a:stretch>
        </p:blipFill>
        <p:spPr bwMode="auto">
          <a:xfrm>
            <a:off x="3454400" y="2209800"/>
            <a:ext cx="5715000" cy="104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dkp_062214-3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11133137" cy="972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dkp_062214-1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990600"/>
            <a:ext cx="9982200" cy="149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Break 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3004800" cy="868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LOBB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0"/>
            <a:ext cx="11591925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7"/>
          <p:cNvSpPr txBox="1">
            <a:spLocks/>
          </p:cNvSpPr>
          <p:nvPr/>
        </p:nvSpPr>
        <p:spPr bwMode="auto">
          <a:xfrm>
            <a:off x="530225" y="10131425"/>
            <a:ext cx="11985625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646" tIns="72823" rIns="145646" bIns="72823"/>
          <a:lstStyle>
            <a:lvl1pPr marL="342900" indent="-342900" defTabSz="4572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defTabSz="4572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defTabSz="4572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defTabSz="4572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defTabSz="4572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endParaRPr lang="en-US" altLang="en-US" sz="2800">
              <a:solidFill>
                <a:schemeClr val="tx1"/>
              </a:solidFill>
              <a:latin typeface="Gill Sans" charset="0"/>
            </a:endParaRPr>
          </a:p>
        </p:txBody>
      </p:sp>
      <p:sp>
        <p:nvSpPr>
          <p:cNvPr id="36" name="Content Placeholder 35"/>
          <p:cNvSpPr>
            <a:spLocks noGrp="1"/>
          </p:cNvSpPr>
          <p:nvPr>
            <p:ph idx="11"/>
          </p:nvPr>
        </p:nvSpPr>
        <p:spPr>
          <a:xfrm>
            <a:off x="331788" y="2286000"/>
            <a:ext cx="12034837" cy="6064250"/>
          </a:xfrm>
        </p:spPr>
        <p:txBody>
          <a:bodyPr/>
          <a:lstStyle/>
          <a:p>
            <a:pPr marL="0" indent="0"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FF6600"/>
                </a:solidFill>
                <a:ea typeface="+mn-ea"/>
              </a:rPr>
              <a:t>Respect the Individual(s)</a:t>
            </a:r>
          </a:p>
          <a:p>
            <a:pPr marL="0" indent="0"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6000" b="1" dirty="0">
              <a:ea typeface="+mn-ea"/>
            </a:endParaRPr>
          </a:p>
          <a:p>
            <a:pPr marL="0" indent="0"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0080FF"/>
                </a:solidFill>
                <a:ea typeface="+mn-ea"/>
              </a:rPr>
              <a:t>Form will follow function</a:t>
            </a:r>
          </a:p>
          <a:p>
            <a:pPr marL="0" indent="0"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6000" b="1" dirty="0">
              <a:ea typeface="+mn-ea"/>
            </a:endParaRPr>
          </a:p>
          <a:p>
            <a:pPr marL="0" indent="0"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008000"/>
                </a:solidFill>
                <a:ea typeface="+mn-ea"/>
              </a:rPr>
              <a:t>Payback in &gt;10 years</a:t>
            </a:r>
          </a:p>
          <a:p>
            <a:pPr>
              <a:buClr>
                <a:schemeClr val="accent2"/>
              </a:buClr>
              <a:defRPr/>
            </a:pPr>
            <a:endParaRPr lang="en-US" sz="6000" b="1" dirty="0">
              <a:ea typeface="+mn-ea"/>
            </a:endParaRPr>
          </a:p>
          <a:p>
            <a:pPr marL="0" indent="0"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ea typeface="+mn-ea"/>
              </a:rPr>
              <a:t>Bring the outside </a:t>
            </a:r>
            <a:r>
              <a:rPr lang="en-US" sz="6000" b="1" dirty="0">
                <a:ea typeface="+mn-ea"/>
              </a:rPr>
              <a:t>i</a:t>
            </a:r>
            <a:r>
              <a:rPr lang="en-US" sz="6000" b="1" dirty="0" smtClean="0">
                <a:ea typeface="+mn-ea"/>
              </a:rPr>
              <a:t>n</a:t>
            </a:r>
            <a:endParaRPr lang="en-US" sz="6000" b="1" dirty="0">
              <a:ea typeface="+mn-ea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0" y="533400"/>
            <a:ext cx="13004800" cy="850900"/>
          </a:xfrm>
        </p:spPr>
        <p:txBody>
          <a:bodyPr/>
          <a:lstStyle/>
          <a:p>
            <a:pPr algn="ctr">
              <a:defRPr/>
            </a:pP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Net zero energy:  </a:t>
            </a:r>
            <a:b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Key drivers</a:t>
            </a: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8534400"/>
            <a:ext cx="20621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WINE 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3004800" cy="868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177800" y="2286000"/>
            <a:ext cx="5562600" cy="7239000"/>
          </a:xfrm>
        </p:spPr>
        <p:txBody>
          <a:bodyPr/>
          <a:lstStyle/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Targeting LEED NC v4 Platinum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LEED Dynamic Plaque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118kw photovoltaic (PV) system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Rooftop solar thermal water heating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Solatube750 DS Daylighting System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Velux Solar-powered, automated operable skylights 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Essence and Haiku® Big Ass® Fans 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Three living walls 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Reclaimed Redwood and Douglas Fir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Sloan efficient Fixtures</a:t>
            </a:r>
          </a:p>
          <a:p>
            <a:pPr marL="546100" indent="-546100">
              <a:buFont typeface="Wingdings" pitchFamily="2" charset="2"/>
              <a:buChar char="q"/>
              <a:defRPr/>
            </a:pPr>
            <a:r>
              <a:rPr lang="en-US" sz="2600" smtClean="0">
                <a:latin typeface="Franklin Gothic Book" pitchFamily="34" charset="0"/>
              </a:rPr>
              <a:t>Living Laboratory: EBI, BIM-FM Showcase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1313" y="533400"/>
            <a:ext cx="12663487" cy="850900"/>
          </a:xfrm>
        </p:spPr>
        <p:txBody>
          <a:bodyPr/>
          <a:lstStyle/>
          <a:p>
            <a:pPr algn="l">
              <a:defRPr/>
            </a:pPr>
            <a:r>
              <a:rPr cap="none" smtClean="0">
                <a:solidFill>
                  <a:srgbClr val="4C5D7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DPR San Francisco Office</a:t>
            </a:r>
          </a:p>
        </p:txBody>
      </p:sp>
      <p:grpSp>
        <p:nvGrpSpPr>
          <p:cNvPr id="55300" name="Group 2"/>
          <p:cNvGrpSpPr>
            <a:grpSpLocks/>
          </p:cNvGrpSpPr>
          <p:nvPr/>
        </p:nvGrpSpPr>
        <p:grpSpPr bwMode="auto">
          <a:xfrm>
            <a:off x="6426200" y="2667000"/>
            <a:ext cx="6367463" cy="5181600"/>
            <a:chOff x="4219576" y="1081881"/>
            <a:chExt cx="4610099" cy="3256757"/>
          </a:xfrm>
        </p:grpSpPr>
        <p:pic>
          <p:nvPicPr>
            <p:cNvPr id="55301" name="63569315-3F11-4B14-B5BC-9B88C4138C18" descr="3DB6DC67-A973-43F3-B52D-7518BC244F5C@dp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650" y="1199265"/>
              <a:ext cx="4256088" cy="2835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Picture 9" descr="photho_frame_small_person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576" y="1081881"/>
              <a:ext cx="4610099" cy="325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-609600"/>
            <a:ext cx="10464800" cy="2438400"/>
          </a:xfrm>
        </p:spPr>
        <p:txBody>
          <a:bodyPr/>
          <a:lstStyle/>
          <a:p>
            <a:pPr defTabSz="584170">
              <a:defRPr/>
            </a:pPr>
            <a:r>
              <a:rPr lang="en-US" dirty="0" smtClean="0">
                <a:ea typeface="+mj-ea"/>
              </a:rPr>
              <a:t>Partners/Vendors</a:t>
            </a:r>
            <a:endParaRPr lang="en-US" dirty="0">
              <a:ea typeface="+mj-ea"/>
            </a:endParaRPr>
          </a:p>
        </p:txBody>
      </p:sp>
      <p:pic>
        <p:nvPicPr>
          <p:cNvPr id="56323" name="Picture 5" descr="image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35" b="-2"/>
          <a:stretch>
            <a:fillRect/>
          </a:stretch>
        </p:blipFill>
        <p:spPr bwMode="auto">
          <a:xfrm>
            <a:off x="2463800" y="1219200"/>
            <a:ext cx="8077200" cy="8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8991600"/>
            <a:ext cx="3965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dkp_062214-3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" y="0"/>
            <a:ext cx="14103350" cy="119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07200" y="2971800"/>
          <a:ext cx="6019800" cy="67135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918447"/>
                <a:gridCol w="2101353"/>
              </a:tblGrid>
              <a:tr h="7032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3400" dirty="0" smtClean="0"/>
                        <a:t>Cost Breakdowns</a:t>
                      </a:r>
                      <a:endParaRPr lang="en-US" sz="3400" dirty="0"/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3218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Core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 &amp; Shell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$35/SF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218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Interiors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u="none" dirty="0" smtClean="0">
                          <a:solidFill>
                            <a:srgbClr val="595959"/>
                          </a:solidFill>
                        </a:rPr>
                        <a:t>$117/SF</a:t>
                      </a:r>
                      <a:endParaRPr lang="en-US" sz="3000" u="none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218"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Subtotal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$152/SF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1087797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Green</a:t>
                      </a:r>
                      <a:r>
                        <a:rPr lang="en-US" sz="3000" baseline="0" dirty="0" smtClean="0">
                          <a:solidFill>
                            <a:srgbClr val="595959"/>
                          </a:solidFill>
                        </a:rPr>
                        <a:t> Premium/Upgrades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$22/SF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218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PV Array (118kW)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$20/SF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218"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Total Construction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b="1" i="1" dirty="0" smtClean="0">
                          <a:solidFill>
                            <a:srgbClr val="595959"/>
                          </a:solidFill>
                        </a:rPr>
                        <a:t>$194/SF</a:t>
                      </a:r>
                      <a:endParaRPr lang="en-US" sz="3000" b="1" i="1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218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FFE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$17/SF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703218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Design/Engineering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000" dirty="0" smtClean="0">
                          <a:solidFill>
                            <a:srgbClr val="595959"/>
                          </a:solidFill>
                        </a:rPr>
                        <a:t>$20/SF</a:t>
                      </a:r>
                      <a:endParaRPr lang="en-US" sz="3000" dirty="0">
                        <a:solidFill>
                          <a:srgbClr val="595959"/>
                        </a:solidFill>
                      </a:endParaRPr>
                    </a:p>
                  </a:txBody>
                  <a:tcPr marL="130030" marR="130030" marT="86699" marB="8669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7378" name="Group 14"/>
          <p:cNvGrpSpPr>
            <a:grpSpLocks/>
          </p:cNvGrpSpPr>
          <p:nvPr/>
        </p:nvGrpSpPr>
        <p:grpSpPr bwMode="auto">
          <a:xfrm>
            <a:off x="-350838" y="295275"/>
            <a:ext cx="9961563" cy="801688"/>
            <a:chOff x="-246491" y="4513244"/>
            <a:chExt cx="7004091" cy="422865"/>
          </a:xfrm>
        </p:grpSpPr>
        <p:sp>
          <p:nvSpPr>
            <p:cNvPr id="7" name="Chevron 6"/>
            <p:cNvSpPr/>
            <p:nvPr/>
          </p:nvSpPr>
          <p:spPr>
            <a:xfrm flipH="1">
              <a:off x="-246491" y="4513244"/>
              <a:ext cx="4915700" cy="422865"/>
            </a:xfrm>
            <a:prstGeom prst="chevron">
              <a:avLst>
                <a:gd name="adj" fmla="val 2954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 dirty="0">
                <a:solidFill>
                  <a:srgbClr val="6C6C6C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0965" y="4546738"/>
              <a:ext cx="6586635" cy="373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accent4"/>
                  </a:solidFill>
                  <a:ea typeface="ＭＳ Ｐゴシック" charset="0"/>
                  <a:cs typeface="Franklin Gothic Book"/>
                </a:rPr>
                <a:t>San Francisco, CA</a:t>
              </a:r>
            </a:p>
          </p:txBody>
        </p:sp>
      </p:grpSp>
      <p:sp>
        <p:nvSpPr>
          <p:cNvPr id="9" name="Chevron 8"/>
          <p:cNvSpPr/>
          <p:nvPr/>
        </p:nvSpPr>
        <p:spPr>
          <a:xfrm flipH="1">
            <a:off x="-223838" y="1222375"/>
            <a:ext cx="6878638" cy="682625"/>
          </a:xfrm>
          <a:prstGeom prst="chevron">
            <a:avLst>
              <a:gd name="adj" fmla="val 2954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 sz="1300" dirty="0">
              <a:solidFill>
                <a:srgbClr val="6C6C6C"/>
              </a:solidFill>
              <a:latin typeface="+mj-lt"/>
            </a:endParaRPr>
          </a:p>
        </p:txBody>
      </p:sp>
      <p:sp>
        <p:nvSpPr>
          <p:cNvPr id="57380" name="TextBox 9"/>
          <p:cNvSpPr txBox="1">
            <a:spLocks noChangeArrowheads="1"/>
          </p:cNvSpPr>
          <p:nvPr/>
        </p:nvSpPr>
        <p:spPr bwMode="auto">
          <a:xfrm>
            <a:off x="247650" y="1235075"/>
            <a:ext cx="54927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r>
              <a:rPr lang="en-US" altLang="en-US" sz="1700"/>
              <a:t>24,000 SF MAJOR RENOVATION, PV ON ROOF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AutoShape 1"/>
          <p:cNvSpPr>
            <a:spLocks/>
          </p:cNvSpPr>
          <p:nvPr/>
        </p:nvSpPr>
        <p:spPr bwMode="auto">
          <a:xfrm>
            <a:off x="0" y="0"/>
            <a:ext cx="13017500" cy="9779000"/>
          </a:xfrm>
          <a:custGeom>
            <a:avLst/>
            <a:gdLst>
              <a:gd name="T0" fmla="*/ 6508750 w 21600"/>
              <a:gd name="T1" fmla="*/ 4889500 h 21600"/>
              <a:gd name="T2" fmla="*/ 6508750 w 21600"/>
              <a:gd name="T3" fmla="*/ 4889500 h 21600"/>
              <a:gd name="T4" fmla="*/ 6508750 w 21600"/>
              <a:gd name="T5" fmla="*/ 4889500 h 21600"/>
              <a:gd name="T6" fmla="*/ 6508750 w 21600"/>
              <a:gd name="T7" fmla="*/ 4889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4A9C9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52226" name="AutoShape 2"/>
          <p:cNvSpPr>
            <a:spLocks/>
          </p:cNvSpPr>
          <p:nvPr/>
        </p:nvSpPr>
        <p:spPr bwMode="auto">
          <a:xfrm>
            <a:off x="1384300" y="1784350"/>
            <a:ext cx="5233988" cy="2184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730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The Process.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1"/>
          <p:cNvSpPr>
            <a:spLocks/>
          </p:cNvSpPr>
          <p:nvPr/>
        </p:nvSpPr>
        <p:spPr bwMode="auto">
          <a:xfrm>
            <a:off x="838200" y="12700"/>
            <a:ext cx="11391900" cy="571500"/>
          </a:xfrm>
          <a:custGeom>
            <a:avLst/>
            <a:gdLst>
              <a:gd name="T0" fmla="*/ 5695950 w 21600"/>
              <a:gd name="T1" fmla="*/ 285750 h 21600"/>
              <a:gd name="T2" fmla="*/ 5695950 w 21600"/>
              <a:gd name="T3" fmla="*/ 285750 h 21600"/>
              <a:gd name="T4" fmla="*/ 5695950 w 21600"/>
              <a:gd name="T5" fmla="*/ 285750 h 21600"/>
              <a:gd name="T6" fmla="*/ 5695950 w 21600"/>
              <a:gd name="T7" fmla="*/ 2857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53250" name="AutoShape 2"/>
          <p:cNvSpPr>
            <a:spLocks/>
          </p:cNvSpPr>
          <p:nvPr/>
        </p:nvSpPr>
        <p:spPr bwMode="auto">
          <a:xfrm>
            <a:off x="292100" y="419100"/>
            <a:ext cx="1270000" cy="9334500"/>
          </a:xfrm>
          <a:custGeom>
            <a:avLst/>
            <a:gdLst>
              <a:gd name="T0" fmla="*/ 635000 w 21600"/>
              <a:gd name="T1" fmla="*/ 4667250 h 21600"/>
              <a:gd name="T2" fmla="*/ 635000 w 21600"/>
              <a:gd name="T3" fmla="*/ 4667250 h 21600"/>
              <a:gd name="T4" fmla="*/ 635000 w 21600"/>
              <a:gd name="T5" fmla="*/ 4667250 h 21600"/>
              <a:gd name="T6" fmla="*/ 635000 w 21600"/>
              <a:gd name="T7" fmla="*/ 46672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pic>
        <p:nvPicPr>
          <p:cNvPr id="53251" name="Picture 3" descr="dropped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1027113"/>
            <a:ext cx="12793663" cy="77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2" name="AutoShape 4"/>
          <p:cNvSpPr>
            <a:spLocks/>
          </p:cNvSpPr>
          <p:nvPr/>
        </p:nvSpPr>
        <p:spPr bwMode="auto">
          <a:xfrm>
            <a:off x="4495800" y="8280400"/>
            <a:ext cx="408305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algn="ctr" defTabSz="584170">
              <a:defRPr/>
            </a:pPr>
            <a:r>
              <a:rPr lang="en-US" sz="4000"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business as usual.</a:t>
            </a:r>
            <a:endParaRPr lang="en-US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1"/>
          <p:cNvSpPr>
            <a:spLocks/>
          </p:cNvSpPr>
          <p:nvPr/>
        </p:nvSpPr>
        <p:spPr bwMode="auto">
          <a:xfrm>
            <a:off x="838200" y="12700"/>
            <a:ext cx="11391900" cy="571500"/>
          </a:xfrm>
          <a:custGeom>
            <a:avLst/>
            <a:gdLst>
              <a:gd name="T0" fmla="*/ 5695950 w 21600"/>
              <a:gd name="T1" fmla="*/ 285750 h 21600"/>
              <a:gd name="T2" fmla="*/ 5695950 w 21600"/>
              <a:gd name="T3" fmla="*/ 285750 h 21600"/>
              <a:gd name="T4" fmla="*/ 5695950 w 21600"/>
              <a:gd name="T5" fmla="*/ 285750 h 21600"/>
              <a:gd name="T6" fmla="*/ 5695950 w 21600"/>
              <a:gd name="T7" fmla="*/ 2857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54274" name="AutoShape 2"/>
          <p:cNvSpPr>
            <a:spLocks/>
          </p:cNvSpPr>
          <p:nvPr/>
        </p:nvSpPr>
        <p:spPr bwMode="auto">
          <a:xfrm>
            <a:off x="292100" y="419100"/>
            <a:ext cx="1270000" cy="9334500"/>
          </a:xfrm>
          <a:custGeom>
            <a:avLst/>
            <a:gdLst>
              <a:gd name="T0" fmla="*/ 635000 w 21600"/>
              <a:gd name="T1" fmla="*/ 4667250 h 21600"/>
              <a:gd name="T2" fmla="*/ 635000 w 21600"/>
              <a:gd name="T3" fmla="*/ 4667250 h 21600"/>
              <a:gd name="T4" fmla="*/ 635000 w 21600"/>
              <a:gd name="T5" fmla="*/ 4667250 h 21600"/>
              <a:gd name="T6" fmla="*/ 635000 w 21600"/>
              <a:gd name="T7" fmla="*/ 46672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pic>
        <p:nvPicPr>
          <p:cNvPr id="54275" name="Picture 3" descr="IDP 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1663700"/>
            <a:ext cx="12958763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76" name="AutoShape 4"/>
          <p:cNvSpPr>
            <a:spLocks/>
          </p:cNvSpPr>
          <p:nvPr/>
        </p:nvSpPr>
        <p:spPr bwMode="auto">
          <a:xfrm>
            <a:off x="3624263" y="8280400"/>
            <a:ext cx="5751512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algn="ctr" defTabSz="584170">
              <a:defRPr/>
            </a:pPr>
            <a:r>
              <a:rPr lang="en-US" sz="4000"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integrated design process.</a:t>
            </a:r>
            <a:endParaRPr lang="en-US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utoShape 1"/>
          <p:cNvSpPr>
            <a:spLocks/>
          </p:cNvSpPr>
          <p:nvPr/>
        </p:nvSpPr>
        <p:spPr bwMode="auto">
          <a:xfrm>
            <a:off x="838200" y="12700"/>
            <a:ext cx="11391900" cy="571500"/>
          </a:xfrm>
          <a:custGeom>
            <a:avLst/>
            <a:gdLst>
              <a:gd name="T0" fmla="*/ 5695950 w 21600"/>
              <a:gd name="T1" fmla="*/ 285750 h 21600"/>
              <a:gd name="T2" fmla="*/ 5695950 w 21600"/>
              <a:gd name="T3" fmla="*/ 285750 h 21600"/>
              <a:gd name="T4" fmla="*/ 5695950 w 21600"/>
              <a:gd name="T5" fmla="*/ 285750 h 21600"/>
              <a:gd name="T6" fmla="*/ 5695950 w 21600"/>
              <a:gd name="T7" fmla="*/ 2857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55298" name="AutoShape 2"/>
          <p:cNvSpPr>
            <a:spLocks/>
          </p:cNvSpPr>
          <p:nvPr/>
        </p:nvSpPr>
        <p:spPr bwMode="auto">
          <a:xfrm>
            <a:off x="292100" y="419100"/>
            <a:ext cx="1270000" cy="9334500"/>
          </a:xfrm>
          <a:custGeom>
            <a:avLst/>
            <a:gdLst>
              <a:gd name="T0" fmla="*/ 635000 w 21600"/>
              <a:gd name="T1" fmla="*/ 4667250 h 21600"/>
              <a:gd name="T2" fmla="*/ 635000 w 21600"/>
              <a:gd name="T3" fmla="*/ 4667250 h 21600"/>
              <a:gd name="T4" fmla="*/ 635000 w 21600"/>
              <a:gd name="T5" fmla="*/ 4667250 h 21600"/>
              <a:gd name="T6" fmla="*/ 635000 w 21600"/>
              <a:gd name="T7" fmla="*/ 46672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pic>
        <p:nvPicPr>
          <p:cNvPr id="55299" name="Picture 3" descr="dropped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-76200"/>
            <a:ext cx="14655800" cy="990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300" name="AutoShape 4"/>
          <p:cNvSpPr>
            <a:spLocks/>
          </p:cNvSpPr>
          <p:nvPr/>
        </p:nvSpPr>
        <p:spPr bwMode="auto">
          <a:xfrm>
            <a:off x="7167563" y="685800"/>
            <a:ext cx="4581525" cy="787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algn="ctr" defTabSz="584170">
              <a:defRPr/>
            </a:pPr>
            <a:r>
              <a:rPr lang="en-US" sz="480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Thermal Comfort.</a:t>
            </a:r>
            <a:endParaRPr lang="en-US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Feb 04 2009 KEMA rendering for mode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406400"/>
            <a:ext cx="11569700" cy="89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2" name="AutoShape 2"/>
          <p:cNvSpPr>
            <a:spLocks/>
          </p:cNvSpPr>
          <p:nvPr/>
        </p:nvSpPr>
        <p:spPr bwMode="auto">
          <a:xfrm>
            <a:off x="292100" y="12700"/>
            <a:ext cx="12496800" cy="736600"/>
          </a:xfrm>
          <a:custGeom>
            <a:avLst/>
            <a:gdLst>
              <a:gd name="T0" fmla="*/ 6248400 w 21600"/>
              <a:gd name="T1" fmla="*/ 368300 h 21600"/>
              <a:gd name="T2" fmla="*/ 6248400 w 21600"/>
              <a:gd name="T3" fmla="*/ 368300 h 21600"/>
              <a:gd name="T4" fmla="*/ 6248400 w 21600"/>
              <a:gd name="T5" fmla="*/ 368300 h 21600"/>
              <a:gd name="T6" fmla="*/ 6248400 w 21600"/>
              <a:gd name="T7" fmla="*/ 3683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56323" name="AutoShape 3"/>
          <p:cNvSpPr>
            <a:spLocks/>
          </p:cNvSpPr>
          <p:nvPr/>
        </p:nvSpPr>
        <p:spPr bwMode="auto">
          <a:xfrm>
            <a:off x="419100" y="139700"/>
            <a:ext cx="469900" cy="9448800"/>
          </a:xfrm>
          <a:custGeom>
            <a:avLst/>
            <a:gdLst>
              <a:gd name="T0" fmla="*/ 234950 w 21600"/>
              <a:gd name="T1" fmla="*/ 4724400 h 21600"/>
              <a:gd name="T2" fmla="*/ 234950 w 21600"/>
              <a:gd name="T3" fmla="*/ 4724400 h 21600"/>
              <a:gd name="T4" fmla="*/ 234950 w 21600"/>
              <a:gd name="T5" fmla="*/ 4724400 h 21600"/>
              <a:gd name="T6" fmla="*/ 234950 w 21600"/>
              <a:gd name="T7" fmla="*/ 47244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dropped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690563"/>
            <a:ext cx="11701462" cy="837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61"/>
          <p:cNvSpPr>
            <a:spLocks noGrp="1"/>
          </p:cNvSpPr>
          <p:nvPr>
            <p:ph idx="11"/>
          </p:nvPr>
        </p:nvSpPr>
        <p:spPr>
          <a:xfrm>
            <a:off x="331788" y="2087563"/>
            <a:ext cx="12673012" cy="6065837"/>
          </a:xfrm>
        </p:spPr>
        <p:txBody>
          <a:bodyPr/>
          <a:lstStyle/>
          <a:p>
            <a:pPr algn="l">
              <a:buClr>
                <a:srgbClr val="FF6600"/>
              </a:buClr>
              <a:defRPr/>
            </a:pPr>
            <a:r>
              <a:rPr lang="en-US" dirty="0" smtClean="0">
                <a:ea typeface="+mn-ea"/>
              </a:rPr>
              <a:t>Alignment, Visioning &amp; Setting the Goal</a:t>
            </a:r>
            <a:endParaRPr lang="en-US" sz="2400" dirty="0" smtClean="0">
              <a:ea typeface="+mn-ea"/>
            </a:endParaRPr>
          </a:p>
          <a:p>
            <a:pPr marL="0" indent="0" algn="l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sz="3200" dirty="0" smtClean="0">
              <a:ea typeface="+mn-ea"/>
            </a:endParaRPr>
          </a:p>
          <a:p>
            <a:pPr algn="l">
              <a:buClr>
                <a:srgbClr val="FF6600"/>
              </a:buClr>
              <a:defRPr/>
            </a:pPr>
            <a:r>
              <a:rPr lang="en-US" dirty="0" smtClean="0">
                <a:ea typeface="+mn-ea"/>
              </a:rPr>
              <a:t>Engage with a knowledgeable team</a:t>
            </a:r>
          </a:p>
          <a:p>
            <a:pPr marL="0" indent="0" algn="l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sz="3200" dirty="0" smtClean="0">
              <a:ea typeface="+mn-ea"/>
            </a:endParaRPr>
          </a:p>
          <a:p>
            <a:pPr algn="l">
              <a:buClr>
                <a:srgbClr val="FF6600"/>
              </a:buClr>
              <a:defRPr/>
            </a:pPr>
            <a:r>
              <a:rPr lang="en-US" dirty="0" smtClean="0">
                <a:ea typeface="+mn-ea"/>
              </a:rPr>
              <a:t>Approach Energy (&amp; water) use responsibly</a:t>
            </a:r>
          </a:p>
          <a:p>
            <a:pPr marL="0" indent="0" algn="l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sz="3200" dirty="0" smtClean="0">
              <a:ea typeface="+mn-ea"/>
            </a:endParaRPr>
          </a:p>
          <a:p>
            <a:pPr algn="l">
              <a:buClr>
                <a:srgbClr val="FF6600"/>
              </a:buClr>
              <a:defRPr/>
            </a:pPr>
            <a:r>
              <a:rPr lang="en-US" dirty="0" smtClean="0">
                <a:ea typeface="+mn-ea"/>
              </a:rPr>
              <a:t>Paradigm Shifting</a:t>
            </a:r>
          </a:p>
          <a:p>
            <a:pPr marL="0" indent="0" algn="l">
              <a:buClr>
                <a:srgbClr val="FF6600"/>
              </a:buClr>
              <a:buFont typeface="Wingdings" pitchFamily="2" charset="2"/>
              <a:buNone/>
              <a:defRPr/>
            </a:pPr>
            <a:endParaRPr lang="en-US" sz="3200" dirty="0">
              <a:ea typeface="+mn-ea"/>
            </a:endParaRPr>
          </a:p>
          <a:p>
            <a:pPr algn="l">
              <a:buClr>
                <a:srgbClr val="FF6600"/>
              </a:buClr>
              <a:defRPr/>
            </a:pPr>
            <a:r>
              <a:rPr lang="en-US" dirty="0" smtClean="0">
                <a:ea typeface="+mn-ea"/>
              </a:rPr>
              <a:t>Total Cost of Ownership &amp; ROI</a:t>
            </a:r>
          </a:p>
          <a:p>
            <a:pPr algn="l">
              <a:buClr>
                <a:srgbClr val="FF6600"/>
              </a:buClr>
              <a:defRPr/>
            </a:pPr>
            <a:endParaRPr lang="en-US" dirty="0" smtClean="0">
              <a:ea typeface="+mn-ea"/>
            </a:endParaRPr>
          </a:p>
          <a:p>
            <a:pPr algn="l">
              <a:buClr>
                <a:srgbClr val="FF6600"/>
              </a:buClr>
              <a:defRPr/>
            </a:pPr>
            <a:endParaRPr lang="en-US" dirty="0" smtClean="0">
              <a:ea typeface="+mn-ea"/>
            </a:endParaRPr>
          </a:p>
          <a:p>
            <a:pPr algn="l">
              <a:buClr>
                <a:srgbClr val="FF6600"/>
              </a:buClr>
              <a:defRPr/>
            </a:pPr>
            <a:endParaRPr lang="en-US" dirty="0" smtClean="0">
              <a:ea typeface="+mn-ea"/>
            </a:endParaRPr>
          </a:p>
          <a:p>
            <a:pPr marL="0" indent="0" algn="l"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341313" y="533400"/>
            <a:ext cx="12333287" cy="850900"/>
          </a:xfrm>
        </p:spPr>
        <p:txBody>
          <a:bodyPr/>
          <a:lstStyle/>
          <a:p>
            <a:pPr algn="ctr">
              <a:defRPr/>
            </a:pP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do we get there?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AutoShape 1"/>
          <p:cNvSpPr>
            <a:spLocks/>
          </p:cNvSpPr>
          <p:nvPr/>
        </p:nvSpPr>
        <p:spPr bwMode="auto">
          <a:xfrm>
            <a:off x="292100" y="419100"/>
            <a:ext cx="1270000" cy="9334500"/>
          </a:xfrm>
          <a:custGeom>
            <a:avLst/>
            <a:gdLst>
              <a:gd name="T0" fmla="*/ 635000 w 21600"/>
              <a:gd name="T1" fmla="*/ 4667250 h 21600"/>
              <a:gd name="T2" fmla="*/ 635000 w 21600"/>
              <a:gd name="T3" fmla="*/ 4667250 h 21600"/>
              <a:gd name="T4" fmla="*/ 635000 w 21600"/>
              <a:gd name="T5" fmla="*/ 4667250 h 21600"/>
              <a:gd name="T6" fmla="*/ 635000 w 21600"/>
              <a:gd name="T7" fmla="*/ 46672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59394" name="AutoShape 2"/>
          <p:cNvSpPr>
            <a:spLocks/>
          </p:cNvSpPr>
          <p:nvPr/>
        </p:nvSpPr>
        <p:spPr bwMode="auto">
          <a:xfrm>
            <a:off x="7167563" y="685800"/>
            <a:ext cx="4581525" cy="787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algn="ctr" defTabSz="584170">
              <a:defRPr/>
            </a:pPr>
            <a:r>
              <a:rPr lang="en-US" sz="480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Thermal Comfort.</a:t>
            </a:r>
            <a:endParaRPr lang="en-US">
              <a:ea typeface="ＭＳ Ｐゴシック" charset="0"/>
              <a:cs typeface="Helvetica" charset="0"/>
            </a:endParaRPr>
          </a:p>
        </p:txBody>
      </p:sp>
      <p:pic>
        <p:nvPicPr>
          <p:cNvPr id="59395" name="Picture 3" descr="screen-capture-2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3" y="635000"/>
            <a:ext cx="12726987" cy="847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AutoShape 1"/>
          <p:cNvSpPr>
            <a:spLocks/>
          </p:cNvSpPr>
          <p:nvPr/>
        </p:nvSpPr>
        <p:spPr bwMode="auto">
          <a:xfrm>
            <a:off x="0" y="0"/>
            <a:ext cx="13017500" cy="9779000"/>
          </a:xfrm>
          <a:custGeom>
            <a:avLst/>
            <a:gdLst>
              <a:gd name="T0" fmla="*/ 6508750 w 21600"/>
              <a:gd name="T1" fmla="*/ 4889500 h 21600"/>
              <a:gd name="T2" fmla="*/ 6508750 w 21600"/>
              <a:gd name="T3" fmla="*/ 4889500 h 21600"/>
              <a:gd name="T4" fmla="*/ 6508750 w 21600"/>
              <a:gd name="T5" fmla="*/ 4889500 h 21600"/>
              <a:gd name="T6" fmla="*/ 6508750 w 21600"/>
              <a:gd name="T7" fmla="*/ 4889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BC4B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65538" name="AutoShape 2"/>
          <p:cNvSpPr>
            <a:spLocks/>
          </p:cNvSpPr>
          <p:nvPr/>
        </p:nvSpPr>
        <p:spPr bwMode="auto">
          <a:xfrm>
            <a:off x="1600200" y="1708150"/>
            <a:ext cx="5511800" cy="2184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73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The </a:t>
            </a:r>
          </a:p>
          <a:p>
            <a:pPr defTabSz="584170">
              <a:defRPr/>
            </a:pPr>
            <a:r>
              <a:rPr lang="en-US" sz="73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Results.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8.30.08 Photos 0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2400" y="1065530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0" y="609600"/>
            <a:ext cx="14678025" cy="856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371600"/>
            <a:ext cx="12204700" cy="768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8.30.08 Photos 0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2400" y="1065530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8610" name="Picture 2" descr="screen-capture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5900" y="2400300"/>
            <a:ext cx="13716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8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200" y="457200"/>
            <a:ext cx="14935200" cy="888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990600"/>
            <a:ext cx="122809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8" descr="Screen Shot 2013-10-24 at 11.5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226050"/>
            <a:ext cx="379571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9" descr="Screen Shot 2013-10-24 at 11.56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890838"/>
            <a:ext cx="37957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19588" y="1535113"/>
            <a:ext cx="8699500" cy="5476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algn="ctr" defTabSz="457176">
              <a:defRPr/>
            </a:pPr>
            <a:r>
              <a:rPr lang="en-US" sz="2600" dirty="0">
                <a:solidFill>
                  <a:srgbClr val="F77631"/>
                </a:solidFill>
                <a:latin typeface="Helvetica"/>
                <a:ea typeface="ＭＳ Ｐゴシック" charset="0"/>
                <a:cs typeface="Helvetica"/>
              </a:rPr>
              <a:t>Main Sustainability Strategies Deployed</a:t>
            </a:r>
            <a:endParaRPr lang="en-US" sz="2600" dirty="0">
              <a:solidFill>
                <a:srgbClr val="F7763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9588" y="2108200"/>
            <a:ext cx="2814637" cy="5476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algn="ctr" defTabSz="457176">
              <a:defRPr/>
            </a:pPr>
            <a:r>
              <a:rPr lang="en-US" sz="2600" u="sng" dirty="0">
                <a:solidFill>
                  <a:srgbClr val="40BFED"/>
                </a:solidFill>
                <a:latin typeface="Helvetica"/>
                <a:ea typeface="ＭＳ Ｐゴシック" charset="0"/>
                <a:cs typeface="Helvetica"/>
              </a:rPr>
              <a:t>Expensive</a:t>
            </a:r>
            <a:endParaRPr lang="en-US" sz="2600" u="sng" dirty="0">
              <a:solidFill>
                <a:srgbClr val="40BFED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61225" y="2108200"/>
            <a:ext cx="2814638" cy="5476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algn="ctr" defTabSz="457176">
              <a:defRPr/>
            </a:pPr>
            <a:r>
              <a:rPr lang="en-US" sz="2600" u="sng" dirty="0">
                <a:solidFill>
                  <a:srgbClr val="969696"/>
                </a:solidFill>
                <a:latin typeface="Helvetica"/>
                <a:ea typeface="ＭＳ Ｐゴシック" charset="0"/>
                <a:cs typeface="Helvetica"/>
              </a:rPr>
              <a:t>Inexpensive</a:t>
            </a:r>
            <a:endParaRPr lang="en-US" sz="2600" u="sng" dirty="0">
              <a:solidFill>
                <a:srgbClr val="96969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04450" y="2108200"/>
            <a:ext cx="2814638" cy="5476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algn="ctr" defTabSz="457176">
              <a:defRPr/>
            </a:pPr>
            <a:r>
              <a:rPr lang="en-US" sz="2600" u="sng" dirty="0">
                <a:solidFill>
                  <a:srgbClr val="7AAE29"/>
                </a:solidFill>
                <a:latin typeface="Helvetica"/>
                <a:ea typeface="ＭＳ Ｐゴシック" charset="0"/>
                <a:cs typeface="Helvetica"/>
              </a:rPr>
              <a:t>Most Impactful</a:t>
            </a:r>
            <a:endParaRPr lang="en-US" sz="2600" u="sng" dirty="0">
              <a:solidFill>
                <a:srgbClr val="7AAE2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19588" y="2890838"/>
            <a:ext cx="2814637" cy="2085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Roof Monitors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Operable Windows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Controls System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PV Array (75kW DC)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04450" y="2890838"/>
            <a:ext cx="2814638" cy="1460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Bldg. Dashboard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Operable Windows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PV Array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61225" y="5257800"/>
            <a:ext cx="2814638" cy="14398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Vampire Switch 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Solatubes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Bldg. Dashboard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Big Ass Fans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204450" y="5257800"/>
            <a:ext cx="2814638" cy="14398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Vampire Switch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Big Ass Fans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Solatubes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PV Array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61225" y="2890838"/>
            <a:ext cx="2814638" cy="1131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Bldg. Dashboard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Solatubes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Big Ass Fans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19588" y="5213350"/>
            <a:ext cx="2814637" cy="1762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Solar Chimney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Operable Windows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PV Array (79kW DC)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19588" y="7532688"/>
            <a:ext cx="2814637" cy="1762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342900" indent="-34290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  LED Lighting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PV (118kW DC)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Electrochromic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 Glass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BMS Controls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61225" y="7543800"/>
            <a:ext cx="2814638" cy="1762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Big Ass Fans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Vampire Switch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Dimmable Lighting 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Bldg. Dashboard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04450" y="7543800"/>
            <a:ext cx="2814638" cy="2085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5639" tIns="72819" rIns="145639" bIns="72819">
            <a:spAutoFit/>
          </a:bodyPr>
          <a:lstStyle/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Vampire Switch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Solatubes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Bldg. Dashboard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EMS Controls</a:t>
            </a:r>
          </a:p>
          <a:p>
            <a:pPr marL="455120" indent="-455120" defTabSz="457176">
              <a:buFont typeface="Arial"/>
              <a:buChar char="•"/>
              <a:defRPr/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Electrochromic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 Glass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304800"/>
            <a:ext cx="12790487" cy="850900"/>
          </a:xfrm>
        </p:spPr>
        <p:txBody>
          <a:bodyPr/>
          <a:lstStyle/>
          <a:p>
            <a:pPr>
              <a:defRPr/>
            </a:pP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Green SOLUTIONS &amp; IMPACTS</a:t>
            </a:r>
          </a:p>
        </p:txBody>
      </p:sp>
      <p:pic>
        <p:nvPicPr>
          <p:cNvPr id="68626" name="Picture 4" descr="LOBB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8" b="10503"/>
          <a:stretch>
            <a:fillRect/>
          </a:stretch>
        </p:blipFill>
        <p:spPr bwMode="auto">
          <a:xfrm>
            <a:off x="330200" y="7532688"/>
            <a:ext cx="381000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1"/>
          </p:nvPr>
        </p:nvPicPr>
        <p:blipFill>
          <a:blip r:embed="rId2"/>
          <a:srcRect l="-6919" r="-6919"/>
          <a:stretch>
            <a:fillRect/>
          </a:stretch>
        </p:blipFill>
        <p:spPr>
          <a:xfrm>
            <a:off x="-127000" y="2286000"/>
            <a:ext cx="13104813" cy="7467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33400"/>
            <a:ext cx="11303000" cy="850900"/>
          </a:xfrm>
        </p:spPr>
        <p:txBody>
          <a:bodyPr/>
          <a:lstStyle/>
          <a:p>
            <a:pPr>
              <a:defRPr/>
            </a:pP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Renewables in </a:t>
            </a:r>
            <a:b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Multi-Family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109186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Record Sale</a:t>
            </a:r>
            <a:endParaRPr lang="en-US" dirty="0">
              <a:ea typeface="+mj-ea"/>
            </a:endParaRPr>
          </a:p>
        </p:txBody>
      </p:sp>
      <p:pic>
        <p:nvPicPr>
          <p:cNvPr id="716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139700"/>
            <a:ext cx="10744200" cy="993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714" r="-15714"/>
          <a:stretch>
            <a:fillRect/>
          </a:stretch>
        </p:blipFill>
        <p:spPr>
          <a:xfrm>
            <a:off x="177800" y="152400"/>
            <a:ext cx="12695238" cy="944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AutoShape 1"/>
          <p:cNvSpPr>
            <a:spLocks/>
          </p:cNvSpPr>
          <p:nvPr/>
        </p:nvSpPr>
        <p:spPr bwMode="auto">
          <a:xfrm>
            <a:off x="0" y="0"/>
            <a:ext cx="13017500" cy="977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3333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584170"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5538" name="AutoShape 2"/>
          <p:cNvSpPr>
            <a:spLocks/>
          </p:cNvSpPr>
          <p:nvPr/>
        </p:nvSpPr>
        <p:spPr bwMode="auto">
          <a:xfrm>
            <a:off x="1600200" y="1708150"/>
            <a:ext cx="9017000" cy="2184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73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Smart Market Report.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312738"/>
            <a:ext cx="11704637" cy="852487"/>
          </a:xfrm>
        </p:spPr>
        <p:txBody>
          <a:bodyPr/>
          <a:lstStyle/>
          <a:p>
            <a:pPr>
              <a:defRPr/>
            </a:pPr>
            <a:r>
              <a:rPr cap="none" smtClean="0">
                <a:effectLst>
                  <a:outerShdw blurRad="38100" dist="38100" dir="2700000" algn="tl">
                    <a:srgbClr val="C0C0C0"/>
                  </a:outerShdw>
                </a:effectLst>
                <a:latin typeface="FrnkGothITC Bk BT" charset="0"/>
              </a:rPr>
              <a:t>DPR sustainability Timeline	</a:t>
            </a:r>
          </a:p>
        </p:txBody>
      </p:sp>
      <p:pic>
        <p:nvPicPr>
          <p:cNvPr id="19459" name="Content Placeholder 3" descr="greenbuild timeline 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130048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41475" y="3133725"/>
            <a:ext cx="11239500" cy="5918200"/>
            <a:chOff x="1154149" y="2203437"/>
            <a:chExt cx="7902511" cy="4160364"/>
          </a:xfrm>
        </p:grpSpPr>
        <p:grpSp>
          <p:nvGrpSpPr>
            <p:cNvPr id="74779" name="Group 5"/>
            <p:cNvGrpSpPr>
              <a:grpSpLocks/>
            </p:cNvGrpSpPr>
            <p:nvPr/>
          </p:nvGrpSpPr>
          <p:grpSpPr bwMode="auto">
            <a:xfrm>
              <a:off x="1154149" y="2205262"/>
              <a:ext cx="7902511" cy="4158539"/>
              <a:chOff x="1001676" y="2259692"/>
              <a:chExt cx="7902511" cy="4158539"/>
            </a:xfrm>
          </p:grpSpPr>
          <p:graphicFrame>
            <p:nvGraphicFramePr>
              <p:cNvPr id="74785" name="Object 5"/>
              <p:cNvGraphicFramePr>
                <a:graphicFrameLocks noChangeAspect="1"/>
              </p:cNvGraphicFramePr>
              <p:nvPr/>
            </p:nvGraphicFramePr>
            <p:xfrm>
              <a:off x="1001676" y="2266982"/>
              <a:ext cx="7902511" cy="41512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798" r:id="rId5" imgW="7907197" imgH="4151736" progId="Excel.Chart.8">
                      <p:embed/>
                    </p:oleObj>
                  </mc:Choice>
                  <mc:Fallback>
                    <p:oleObj r:id="rId5" imgW="7907197" imgH="4151736" progId="Excel.Chart.8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01676" y="2266982"/>
                            <a:ext cx="7902511" cy="415124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90" name="Text Box 18"/>
              <p:cNvSpPr txBox="1">
                <a:spLocks noChangeArrowheads="1"/>
              </p:cNvSpPr>
              <p:nvPr/>
            </p:nvSpPr>
            <p:spPr bwMode="auto">
              <a:xfrm>
                <a:off x="1731654" y="4478662"/>
                <a:ext cx="762347" cy="280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/>
                  <a:t>31%</a:t>
                </a:r>
              </a:p>
            </p:txBody>
          </p:sp>
          <p:sp>
            <p:nvSpPr>
              <p:cNvPr id="19491" name="Text Box 41"/>
              <p:cNvSpPr txBox="1">
                <a:spLocks noChangeArrowheads="1"/>
              </p:cNvSpPr>
              <p:nvPr/>
            </p:nvSpPr>
            <p:spPr bwMode="auto">
              <a:xfrm>
                <a:off x="1762907" y="4731989"/>
                <a:ext cx="762347" cy="28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6%</a:t>
                </a:r>
              </a:p>
            </p:txBody>
          </p:sp>
          <p:sp>
            <p:nvSpPr>
              <p:cNvPr id="19492" name="Text Box 41"/>
              <p:cNvSpPr txBox="1">
                <a:spLocks noChangeArrowheads="1"/>
              </p:cNvSpPr>
              <p:nvPr/>
            </p:nvSpPr>
            <p:spPr bwMode="auto">
              <a:xfrm>
                <a:off x="1699285" y="5568973"/>
                <a:ext cx="762346" cy="28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19%</a:t>
                </a:r>
              </a:p>
            </p:txBody>
          </p:sp>
          <p:sp>
            <p:nvSpPr>
              <p:cNvPr id="19493" name="Text Box 41"/>
              <p:cNvSpPr txBox="1">
                <a:spLocks noChangeArrowheads="1"/>
              </p:cNvSpPr>
              <p:nvPr/>
            </p:nvSpPr>
            <p:spPr bwMode="auto">
              <a:xfrm>
                <a:off x="3510835" y="5181728"/>
                <a:ext cx="762347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31%</a:t>
                </a:r>
              </a:p>
            </p:txBody>
          </p:sp>
          <p:sp>
            <p:nvSpPr>
              <p:cNvPr id="19494" name="Text Box 41"/>
              <p:cNvSpPr txBox="1">
                <a:spLocks noChangeArrowheads="1"/>
              </p:cNvSpPr>
              <p:nvPr/>
            </p:nvSpPr>
            <p:spPr bwMode="auto">
              <a:xfrm>
                <a:off x="3564411" y="3663999"/>
                <a:ext cx="762347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6%</a:t>
                </a:r>
              </a:p>
            </p:txBody>
          </p:sp>
          <p:sp>
            <p:nvSpPr>
              <p:cNvPr id="19495" name="Text Box 41"/>
              <p:cNvSpPr txBox="1">
                <a:spLocks noChangeArrowheads="1"/>
              </p:cNvSpPr>
              <p:nvPr/>
            </p:nvSpPr>
            <p:spPr bwMode="auto">
              <a:xfrm>
                <a:off x="3508603" y="4191856"/>
                <a:ext cx="762347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/>
                  <a:t>17%</a:t>
                </a:r>
              </a:p>
            </p:txBody>
          </p:sp>
          <p:sp>
            <p:nvSpPr>
              <p:cNvPr id="19496" name="Text Box 41"/>
              <p:cNvSpPr txBox="1">
                <a:spLocks noChangeArrowheads="1"/>
              </p:cNvSpPr>
              <p:nvPr/>
            </p:nvSpPr>
            <p:spPr bwMode="auto">
              <a:xfrm>
                <a:off x="5379310" y="4747613"/>
                <a:ext cx="761231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46%</a:t>
                </a:r>
              </a:p>
            </p:txBody>
          </p:sp>
          <p:sp>
            <p:nvSpPr>
              <p:cNvPr id="19497" name="Text Box 41"/>
              <p:cNvSpPr txBox="1">
                <a:spLocks noChangeArrowheads="1"/>
              </p:cNvSpPr>
              <p:nvPr/>
            </p:nvSpPr>
            <p:spPr bwMode="auto">
              <a:xfrm>
                <a:off x="5422841" y="2568109"/>
                <a:ext cx="762346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9%</a:t>
                </a:r>
              </a:p>
            </p:txBody>
          </p:sp>
          <p:sp>
            <p:nvSpPr>
              <p:cNvPr id="19498" name="Text Box 41"/>
              <p:cNvSpPr txBox="1">
                <a:spLocks noChangeArrowheads="1"/>
              </p:cNvSpPr>
              <p:nvPr/>
            </p:nvSpPr>
            <p:spPr bwMode="auto">
              <a:xfrm>
                <a:off x="5365916" y="3332554"/>
                <a:ext cx="762347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/>
                  <a:t>24%</a:t>
                </a:r>
              </a:p>
            </p:txBody>
          </p:sp>
          <p:sp>
            <p:nvSpPr>
              <p:cNvPr id="19499" name="Text Box 41"/>
              <p:cNvSpPr txBox="1">
                <a:spLocks noChangeArrowheads="1"/>
              </p:cNvSpPr>
              <p:nvPr/>
            </p:nvSpPr>
            <p:spPr bwMode="auto">
              <a:xfrm>
                <a:off x="7234391" y="4804528"/>
                <a:ext cx="762347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37%</a:t>
                </a:r>
              </a:p>
            </p:txBody>
          </p:sp>
          <p:sp>
            <p:nvSpPr>
              <p:cNvPr id="19500" name="Text Box 41"/>
              <p:cNvSpPr txBox="1">
                <a:spLocks noChangeArrowheads="1"/>
              </p:cNvSpPr>
              <p:nvPr/>
            </p:nvSpPr>
            <p:spPr bwMode="auto">
              <a:xfrm>
                <a:off x="7223229" y="2823668"/>
                <a:ext cx="761231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bg1"/>
                    </a:solidFill>
                  </a:rPr>
                  <a:t>18%</a:t>
                </a:r>
              </a:p>
            </p:txBody>
          </p:sp>
          <p:sp>
            <p:nvSpPr>
              <p:cNvPr id="19501" name="Text Box 41"/>
              <p:cNvSpPr txBox="1">
                <a:spLocks noChangeArrowheads="1"/>
              </p:cNvSpPr>
              <p:nvPr/>
            </p:nvSpPr>
            <p:spPr bwMode="auto">
              <a:xfrm>
                <a:off x="7223229" y="2260099"/>
                <a:ext cx="761231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/>
                  <a:t>79%</a:t>
                </a:r>
              </a:p>
            </p:txBody>
          </p:sp>
        </p:grpSp>
        <p:grpSp>
          <p:nvGrpSpPr>
            <p:cNvPr id="74780" name="Group 4"/>
            <p:cNvGrpSpPr>
              <a:grpSpLocks/>
            </p:cNvGrpSpPr>
            <p:nvPr/>
          </p:nvGrpSpPr>
          <p:grpSpPr bwMode="auto">
            <a:xfrm>
              <a:off x="1915664" y="2203437"/>
              <a:ext cx="6233731" cy="3015881"/>
              <a:chOff x="1915664" y="2203437"/>
              <a:chExt cx="6233731" cy="3015881"/>
            </a:xfrm>
          </p:grpSpPr>
          <p:sp>
            <p:nvSpPr>
              <p:cNvPr id="19485" name="Text Box 41"/>
              <p:cNvSpPr txBox="1">
                <a:spLocks noChangeArrowheads="1"/>
              </p:cNvSpPr>
              <p:nvPr/>
            </p:nvSpPr>
            <p:spPr bwMode="auto">
              <a:xfrm>
                <a:off x="1915379" y="4937582"/>
                <a:ext cx="762347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tx1"/>
                    </a:solidFill>
                  </a:rPr>
                  <a:t>6%</a:t>
                </a:r>
              </a:p>
            </p:txBody>
          </p:sp>
          <p:sp>
            <p:nvSpPr>
              <p:cNvPr id="19486" name="Text Box 41"/>
              <p:cNvSpPr txBox="1">
                <a:spLocks noChangeArrowheads="1"/>
              </p:cNvSpPr>
              <p:nvPr/>
            </p:nvSpPr>
            <p:spPr bwMode="auto">
              <a:xfrm>
                <a:off x="7386864" y="3713355"/>
                <a:ext cx="762347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>
                    <a:solidFill>
                      <a:schemeClr val="tx1"/>
                    </a:solidFill>
                  </a:rPr>
                  <a:t>24%</a:t>
                </a:r>
              </a:p>
            </p:txBody>
          </p:sp>
          <p:sp>
            <p:nvSpPr>
              <p:cNvPr id="19487" name="Text Box 41"/>
              <p:cNvSpPr txBox="1">
                <a:spLocks noChangeArrowheads="1"/>
              </p:cNvSpPr>
              <p:nvPr/>
            </p:nvSpPr>
            <p:spPr bwMode="auto">
              <a:xfrm>
                <a:off x="5506111" y="2203437"/>
                <a:ext cx="762346" cy="281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/>
                  <a:t>79%</a:t>
                </a:r>
              </a:p>
            </p:txBody>
          </p:sp>
          <p:sp>
            <p:nvSpPr>
              <p:cNvPr id="19488" name="Text Box 41"/>
              <p:cNvSpPr txBox="1">
                <a:spLocks noChangeArrowheads="1"/>
              </p:cNvSpPr>
              <p:nvPr/>
            </p:nvSpPr>
            <p:spPr bwMode="auto">
              <a:xfrm>
                <a:off x="3673353" y="3356242"/>
                <a:ext cx="762346" cy="28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 b="1">
                    <a:solidFill>
                      <a:srgbClr val="595959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2300" smtClean="0"/>
                  <a:t>54%</a:t>
                </a:r>
              </a:p>
            </p:txBody>
          </p:sp>
        </p:grpSp>
      </p:grpSp>
      <p:grpSp>
        <p:nvGrpSpPr>
          <p:cNvPr id="74755" name="Group 9"/>
          <p:cNvGrpSpPr>
            <a:grpSpLocks/>
          </p:cNvGrpSpPr>
          <p:nvPr/>
        </p:nvGrpSpPr>
        <p:grpSpPr bwMode="auto">
          <a:xfrm>
            <a:off x="279400" y="3186113"/>
            <a:ext cx="11531600" cy="6048375"/>
            <a:chOff x="196882" y="2282857"/>
            <a:chExt cx="8107299" cy="4252849"/>
          </a:xfrm>
        </p:grpSpPr>
        <p:graphicFrame>
          <p:nvGraphicFramePr>
            <p:cNvPr id="74774" name="Object 16"/>
            <p:cNvGraphicFramePr>
              <a:graphicFrameLocks noChangeAspect="1"/>
            </p:cNvGraphicFramePr>
            <p:nvPr/>
          </p:nvGraphicFramePr>
          <p:xfrm>
            <a:off x="196882" y="2282857"/>
            <a:ext cx="8107299" cy="4252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99" name="Chart" r:id="rId8" imgW="8108383" imgH="4255377" progId="Excel.Chart.8">
                    <p:embed/>
                  </p:oleObj>
                </mc:Choice>
                <mc:Fallback>
                  <p:oleObj name="Chart" r:id="rId8" imgW="8108383" imgH="4255377" progId="Excel.Chart.8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82" y="2282857"/>
                          <a:ext cx="8107299" cy="4252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9" name="Text Box 41"/>
            <p:cNvSpPr txBox="1">
              <a:spLocks noChangeArrowheads="1"/>
            </p:cNvSpPr>
            <p:nvPr/>
          </p:nvSpPr>
          <p:spPr bwMode="auto">
            <a:xfrm>
              <a:off x="1161186" y="2733815"/>
              <a:ext cx="762292" cy="281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2300" smtClean="0"/>
                <a:t>69%</a:t>
              </a:r>
            </a:p>
          </p:txBody>
        </p:sp>
        <p:sp>
          <p:nvSpPr>
            <p:cNvPr id="19480" name="Text Box 18"/>
            <p:cNvSpPr txBox="1">
              <a:spLocks noChangeArrowheads="1"/>
            </p:cNvSpPr>
            <p:nvPr/>
          </p:nvSpPr>
          <p:spPr bwMode="auto">
            <a:xfrm>
              <a:off x="2994927" y="3760750"/>
              <a:ext cx="762291" cy="281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2300" smtClean="0"/>
                <a:t>46%</a:t>
              </a:r>
            </a:p>
          </p:txBody>
        </p:sp>
        <p:sp>
          <p:nvSpPr>
            <p:cNvPr id="19481" name="Text Box 18"/>
            <p:cNvSpPr txBox="1">
              <a:spLocks noChangeArrowheads="1"/>
            </p:cNvSpPr>
            <p:nvPr/>
          </p:nvSpPr>
          <p:spPr bwMode="auto">
            <a:xfrm>
              <a:off x="4865499" y="4893726"/>
              <a:ext cx="761175" cy="28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2300" smtClean="0"/>
                <a:t>21%</a:t>
              </a:r>
            </a:p>
          </p:txBody>
        </p:sp>
        <p:sp>
          <p:nvSpPr>
            <p:cNvPr id="19482" name="Text Box 18"/>
            <p:cNvSpPr txBox="1">
              <a:spLocks noChangeArrowheads="1"/>
            </p:cNvSpPr>
            <p:nvPr/>
          </p:nvSpPr>
          <p:spPr bwMode="auto">
            <a:xfrm>
              <a:off x="6689195" y="4907121"/>
              <a:ext cx="761175" cy="28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>
                  <a:solidFill>
                    <a:srgbClr val="595959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2300" smtClean="0"/>
                <a:t>21%</a:t>
              </a:r>
            </a:p>
          </p:txBody>
        </p:sp>
      </p:grpSp>
      <p:grpSp>
        <p:nvGrpSpPr>
          <p:cNvPr id="74756" name="Group 6"/>
          <p:cNvGrpSpPr>
            <a:grpSpLocks/>
          </p:cNvGrpSpPr>
          <p:nvPr/>
        </p:nvGrpSpPr>
        <p:grpSpPr bwMode="auto">
          <a:xfrm>
            <a:off x="2865438" y="2197100"/>
            <a:ext cx="2519362" cy="536575"/>
            <a:chOff x="2200275" y="1544638"/>
            <a:chExt cx="1771650" cy="377825"/>
          </a:xfrm>
        </p:grpSpPr>
        <p:sp>
          <p:nvSpPr>
            <p:cNvPr id="74772" name="Rectangle 14"/>
            <p:cNvSpPr>
              <a:spLocks noChangeArrowheads="1"/>
            </p:cNvSpPr>
            <p:nvPr/>
          </p:nvSpPr>
          <p:spPr bwMode="auto">
            <a:xfrm>
              <a:off x="2200275" y="1587500"/>
              <a:ext cx="152400" cy="1524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>
                <a:lnSpc>
                  <a:spcPct val="85000"/>
                </a:lnSpc>
              </a:pPr>
              <a:endParaRPr lang="en-US" altLang="en-US" sz="7700"/>
            </a:p>
          </p:txBody>
        </p:sp>
        <p:sp>
          <p:nvSpPr>
            <p:cNvPr id="74773" name="Text Box 32"/>
            <p:cNvSpPr txBox="1">
              <a:spLocks noChangeArrowheads="1"/>
            </p:cNvSpPr>
            <p:nvPr/>
          </p:nvSpPr>
          <p:spPr bwMode="auto">
            <a:xfrm>
              <a:off x="2343150" y="1544638"/>
              <a:ext cx="1628775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en-US" altLang="en-US" sz="1600" b="1">
                  <a:solidFill>
                    <a:schemeClr val="tx1"/>
                  </a:solidFill>
                  <a:latin typeface="Arial" pitchFamily="34" charset="0"/>
                </a:rPr>
                <a:t>Less than 16% of projects green</a:t>
              </a:r>
            </a:p>
          </p:txBody>
        </p:sp>
      </p:grpSp>
      <p:sp>
        <p:nvSpPr>
          <p:cNvPr id="19461" name="Text Box 23"/>
          <p:cNvSpPr txBox="1">
            <a:spLocks noChangeArrowheads="1"/>
          </p:cNvSpPr>
          <p:nvPr/>
        </p:nvSpPr>
        <p:spPr bwMode="auto">
          <a:xfrm>
            <a:off x="1984375" y="8672513"/>
            <a:ext cx="108426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692" tIns="63217" rIns="128692" bIns="63217">
            <a:spAutoFit/>
          </a:bodyPr>
          <a:lstStyle>
            <a:lvl1pPr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mtClean="0"/>
              <a:t>2011</a:t>
            </a:r>
          </a:p>
        </p:txBody>
      </p:sp>
      <p:sp>
        <p:nvSpPr>
          <p:cNvPr id="19462" name="Text Box 23"/>
          <p:cNvSpPr txBox="1">
            <a:spLocks noChangeArrowheads="1"/>
          </p:cNvSpPr>
          <p:nvPr/>
        </p:nvSpPr>
        <p:spPr bwMode="auto">
          <a:xfrm>
            <a:off x="4635500" y="8669338"/>
            <a:ext cx="10826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692" tIns="63217" rIns="128692" bIns="63217">
            <a:spAutoFit/>
          </a:bodyPr>
          <a:lstStyle>
            <a:lvl1pPr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mtClean="0"/>
              <a:t>2013</a:t>
            </a:r>
          </a:p>
        </p:txBody>
      </p:sp>
      <p:sp>
        <p:nvSpPr>
          <p:cNvPr id="19463" name="Text Box 23"/>
          <p:cNvSpPr txBox="1">
            <a:spLocks noChangeArrowheads="1"/>
          </p:cNvSpPr>
          <p:nvPr/>
        </p:nvSpPr>
        <p:spPr bwMode="auto">
          <a:xfrm>
            <a:off x="7242175" y="8669338"/>
            <a:ext cx="10842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692" tIns="63217" rIns="128692" bIns="63217">
            <a:spAutoFit/>
          </a:bodyPr>
          <a:lstStyle>
            <a:lvl1pPr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mtClean="0"/>
              <a:t>2015</a:t>
            </a:r>
          </a:p>
        </p:txBody>
      </p:sp>
      <p:sp>
        <p:nvSpPr>
          <p:cNvPr id="19464" name="Text Box 23"/>
          <p:cNvSpPr txBox="1">
            <a:spLocks noChangeArrowheads="1"/>
          </p:cNvSpPr>
          <p:nvPr/>
        </p:nvSpPr>
        <p:spPr bwMode="auto">
          <a:xfrm>
            <a:off x="9947275" y="8667750"/>
            <a:ext cx="108426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692" tIns="63217" rIns="128692" bIns="63217">
            <a:spAutoFit/>
          </a:bodyPr>
          <a:lstStyle>
            <a:lvl1pPr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59595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mtClean="0"/>
              <a:t>2018</a:t>
            </a:r>
          </a:p>
        </p:txBody>
      </p:sp>
      <p:cxnSp>
        <p:nvCxnSpPr>
          <p:cNvPr id="74761" name="Straight Connector 7"/>
          <p:cNvCxnSpPr>
            <a:cxnSpLocks noChangeShapeType="1"/>
          </p:cNvCxnSpPr>
          <p:nvPr/>
        </p:nvCxnSpPr>
        <p:spPr bwMode="auto">
          <a:xfrm>
            <a:off x="904875" y="8647113"/>
            <a:ext cx="1078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762" name="Rectangle 2"/>
          <p:cNvSpPr txBox="1">
            <a:spLocks noChangeArrowheads="1"/>
          </p:cNvSpPr>
          <p:nvPr/>
        </p:nvSpPr>
        <p:spPr bwMode="auto">
          <a:xfrm>
            <a:off x="631825" y="523875"/>
            <a:ext cx="11042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3700" b="1">
                <a:solidFill>
                  <a:srgbClr val="595959"/>
                </a:solidFill>
                <a:latin typeface="Arial" pitchFamily="34" charset="0"/>
              </a:rPr>
              <a:t>Focus on Green Continues to Increase Steadily for </a:t>
            </a:r>
            <a:r>
              <a:rPr lang="en-US" altLang="en-US" sz="3700" b="1">
                <a:solidFill>
                  <a:srgbClr val="0070C0"/>
                </a:solidFill>
                <a:latin typeface="Arial" pitchFamily="34" charset="0"/>
              </a:rPr>
              <a:t>Builders of Multifamily Projects</a:t>
            </a:r>
            <a:endParaRPr lang="en-US" altLang="en-US" sz="3700" b="1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340350" y="2181225"/>
            <a:ext cx="3171825" cy="1711325"/>
            <a:chOff x="3755113" y="1533525"/>
            <a:chExt cx="2230438" cy="1204013"/>
          </a:xfrm>
        </p:grpSpPr>
        <p:grpSp>
          <p:nvGrpSpPr>
            <p:cNvPr id="74765" name="Group 8"/>
            <p:cNvGrpSpPr>
              <a:grpSpLocks/>
            </p:cNvGrpSpPr>
            <p:nvPr/>
          </p:nvGrpSpPr>
          <p:grpSpPr bwMode="auto">
            <a:xfrm>
              <a:off x="3755113" y="1533525"/>
              <a:ext cx="2230438" cy="779463"/>
              <a:chOff x="3940175" y="1533525"/>
              <a:chExt cx="2230438" cy="779463"/>
            </a:xfrm>
          </p:grpSpPr>
          <p:sp>
            <p:nvSpPr>
              <p:cNvPr id="74768" name="Rectangle 14"/>
              <p:cNvSpPr>
                <a:spLocks noChangeArrowheads="1"/>
              </p:cNvSpPr>
              <p:nvPr/>
            </p:nvSpPr>
            <p:spPr bwMode="auto">
              <a:xfrm>
                <a:off x="3941763" y="1985963"/>
                <a:ext cx="152400" cy="1524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1pPr>
                <a:lvl2pPr marL="742950" indent="-28575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2pPr>
                <a:lvl3pPr marL="11430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3pPr>
                <a:lvl4pPr marL="16002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4pPr>
                <a:lvl5pPr marL="20574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9pPr>
              </a:lstStyle>
              <a:p>
                <a:pPr eaLnBrk="1">
                  <a:lnSpc>
                    <a:spcPct val="85000"/>
                  </a:lnSpc>
                </a:pPr>
                <a:endParaRPr lang="en-US" altLang="en-US" sz="7700"/>
              </a:p>
            </p:txBody>
          </p:sp>
          <p:sp>
            <p:nvSpPr>
              <p:cNvPr id="74769" name="Text Box 32"/>
              <p:cNvSpPr txBox="1">
                <a:spLocks noChangeArrowheads="1"/>
              </p:cNvSpPr>
              <p:nvPr/>
            </p:nvSpPr>
            <p:spPr bwMode="auto">
              <a:xfrm>
                <a:off x="4056063" y="1533525"/>
                <a:ext cx="2114550" cy="37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1pPr>
                <a:lvl2pPr marL="742950" indent="-28575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2pPr>
                <a:lvl3pPr marL="11430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3pPr>
                <a:lvl4pPr marL="16002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4pPr>
                <a:lvl5pPr marL="20574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</a:pPr>
                <a:r>
                  <a:rPr lang="en-US" altLang="en-US" sz="1600" b="1">
                    <a:solidFill>
                      <a:schemeClr val="tx1"/>
                    </a:solidFill>
                    <a:latin typeface="Arial" pitchFamily="34" charset="0"/>
                  </a:rPr>
                  <a:t>More than 90% </a:t>
                </a:r>
                <a:br>
                  <a:rPr lang="en-US" altLang="en-US" sz="1600" b="1">
                    <a:solidFill>
                      <a:schemeClr val="tx1"/>
                    </a:solidFill>
                    <a:latin typeface="Arial" pitchFamily="34" charset="0"/>
                  </a:rPr>
                </a:br>
                <a:r>
                  <a:rPr lang="en-US" altLang="en-US" sz="1600" b="1">
                    <a:solidFill>
                      <a:schemeClr val="tx1"/>
                    </a:solidFill>
                    <a:latin typeface="Arial" pitchFamily="34" charset="0"/>
                  </a:rPr>
                  <a:t>of projects green</a:t>
                </a:r>
              </a:p>
            </p:txBody>
          </p:sp>
          <p:sp>
            <p:nvSpPr>
              <p:cNvPr id="74770" name="Rectangle 14"/>
              <p:cNvSpPr>
                <a:spLocks noChangeArrowheads="1"/>
              </p:cNvSpPr>
              <p:nvPr/>
            </p:nvSpPr>
            <p:spPr bwMode="auto">
              <a:xfrm>
                <a:off x="3940175" y="1574800"/>
                <a:ext cx="152400" cy="15240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1pPr>
                <a:lvl2pPr marL="742950" indent="-28575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2pPr>
                <a:lvl3pPr marL="11430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3pPr>
                <a:lvl4pPr marL="16002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4pPr>
                <a:lvl5pPr marL="20574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9pPr>
              </a:lstStyle>
              <a:p>
                <a:pPr eaLnBrk="1">
                  <a:lnSpc>
                    <a:spcPct val="85000"/>
                  </a:lnSpc>
                </a:pPr>
                <a:endParaRPr lang="en-US" altLang="en-US" sz="7700"/>
              </a:p>
            </p:txBody>
          </p:sp>
          <p:sp>
            <p:nvSpPr>
              <p:cNvPr id="74771" name="Text Box 32"/>
              <p:cNvSpPr txBox="1">
                <a:spLocks noChangeArrowheads="1"/>
              </p:cNvSpPr>
              <p:nvPr/>
            </p:nvSpPr>
            <p:spPr bwMode="auto">
              <a:xfrm>
                <a:off x="4054475" y="1935163"/>
                <a:ext cx="1597025" cy="37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1pPr>
                <a:lvl2pPr marL="742950" indent="-28575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2pPr>
                <a:lvl3pPr marL="11430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3pPr>
                <a:lvl4pPr marL="16002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4pPr>
                <a:lvl5pPr marL="2057400" indent="-228600" eaLnBrk="0"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</a:pPr>
                <a:r>
                  <a:rPr lang="en-US" altLang="en-US" sz="1600" b="1">
                    <a:solidFill>
                      <a:schemeClr val="tx1"/>
                    </a:solidFill>
                    <a:latin typeface="Arial" pitchFamily="34" charset="0"/>
                  </a:rPr>
                  <a:t>61%–90% </a:t>
                </a:r>
                <a:br>
                  <a:rPr lang="en-US" altLang="en-US" sz="1600" b="1">
                    <a:solidFill>
                      <a:schemeClr val="tx1"/>
                    </a:solidFill>
                    <a:latin typeface="Arial" pitchFamily="34" charset="0"/>
                  </a:rPr>
                </a:br>
                <a:r>
                  <a:rPr lang="en-US" altLang="en-US" sz="1600" b="1">
                    <a:solidFill>
                      <a:schemeClr val="tx1"/>
                    </a:solidFill>
                    <a:latin typeface="Arial" pitchFamily="34" charset="0"/>
                  </a:rPr>
                  <a:t>of projects green</a:t>
                </a:r>
              </a:p>
            </p:txBody>
          </p:sp>
        </p:grpSp>
        <p:sp>
          <p:nvSpPr>
            <p:cNvPr id="74766" name="Rectangle 14"/>
            <p:cNvSpPr>
              <a:spLocks noChangeArrowheads="1"/>
            </p:cNvSpPr>
            <p:nvPr/>
          </p:nvSpPr>
          <p:spPr bwMode="auto">
            <a:xfrm>
              <a:off x="3756697" y="2410513"/>
              <a:ext cx="152400" cy="152400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>
                <a:lnSpc>
                  <a:spcPct val="85000"/>
                </a:lnSpc>
              </a:pPr>
              <a:endParaRPr lang="en-US" altLang="en-US" sz="7700"/>
            </a:p>
          </p:txBody>
        </p:sp>
        <p:sp>
          <p:nvSpPr>
            <p:cNvPr id="74767" name="Text Box 32"/>
            <p:cNvSpPr txBox="1">
              <a:spLocks noChangeArrowheads="1"/>
            </p:cNvSpPr>
            <p:nvPr/>
          </p:nvSpPr>
          <p:spPr bwMode="auto">
            <a:xfrm>
              <a:off x="3869409" y="2359713"/>
              <a:ext cx="1597025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en-US" altLang="en-US" sz="1600" b="1">
                  <a:solidFill>
                    <a:schemeClr val="tx1"/>
                  </a:solidFill>
                  <a:latin typeface="Arial" pitchFamily="34" charset="0"/>
                </a:rPr>
                <a:t>16%–60% </a:t>
              </a:r>
              <a:br>
                <a:rPr lang="en-US" altLang="en-US" sz="1600" b="1">
                  <a:solidFill>
                    <a:schemeClr val="tx1"/>
                  </a:solidFill>
                  <a:latin typeface="Arial" pitchFamily="34" charset="0"/>
                </a:rPr>
              </a:br>
              <a:r>
                <a:rPr lang="en-US" altLang="en-US" sz="1600" b="1">
                  <a:solidFill>
                    <a:schemeClr val="tx1"/>
                  </a:solidFill>
                  <a:latin typeface="Arial" pitchFamily="34" charset="0"/>
                </a:rPr>
                <a:t>of projects green</a:t>
              </a:r>
            </a:p>
          </p:txBody>
        </p:sp>
      </p:grpSp>
      <p:sp>
        <p:nvSpPr>
          <p:cNvPr id="74764" name="Text Box 34"/>
          <p:cNvSpPr txBox="1">
            <a:spLocks noChangeArrowheads="1"/>
          </p:cNvSpPr>
          <p:nvPr/>
        </p:nvSpPr>
        <p:spPr bwMode="auto">
          <a:xfrm>
            <a:off x="481013" y="9115425"/>
            <a:ext cx="937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b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Source: </a:t>
            </a:r>
            <a:r>
              <a:rPr lang="en-US" altLang="en-US" i="1">
                <a:solidFill>
                  <a:schemeClr val="tx1"/>
                </a:solidFill>
                <a:latin typeface="Arial" pitchFamily="34" charset="0"/>
              </a:rPr>
              <a:t>Green Multifamily and Single Family Homes SmartMarket Report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, McGraw Hill Construction, 2014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-171450" y="2144713"/>
          <a:ext cx="10968038" cy="740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6" name="Chart" r:id="rId5" imgW="7712108" imgH="5212532" progId="Excel.Chart.8">
                  <p:embed/>
                </p:oleObj>
              </mc:Choice>
              <mc:Fallback>
                <p:oleObj name="Chart" r:id="rId5" imgW="7712108" imgH="5212532" progId="Excel.Char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1450" y="2144713"/>
                        <a:ext cx="10968038" cy="740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79" name="Picture 11" descr="Sta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50" y="4273550"/>
            <a:ext cx="118268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0" descr="Sta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44688"/>
            <a:ext cx="1320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31825" y="442913"/>
            <a:ext cx="11687175" cy="1214437"/>
          </a:xfrm>
        </p:spPr>
        <p:txBody>
          <a:bodyPr/>
          <a:lstStyle/>
          <a:p>
            <a:pPr>
              <a:defRPr/>
            </a:pPr>
            <a:r>
              <a:rPr lang="en-US" sz="3700" b="1">
                <a:latin typeface="Arial" charset="0"/>
                <a:ea typeface="MS PGothic" charset="0"/>
                <a:cs typeface="Arial" charset="0"/>
              </a:rPr>
              <a:t>Incremental Cost of New Green Homes Has Decreased According to </a:t>
            </a:r>
            <a:r>
              <a:rPr lang="en-US" sz="3700" b="1">
                <a:solidFill>
                  <a:srgbClr val="CC0000"/>
                </a:solidFill>
                <a:latin typeface="Arial" charset="0"/>
                <a:ea typeface="MS PGothic" charset="0"/>
                <a:cs typeface="Arial" charset="0"/>
              </a:rPr>
              <a:t>Single Family Builders</a:t>
            </a:r>
          </a:p>
        </p:txBody>
      </p:sp>
      <p:sp>
        <p:nvSpPr>
          <p:cNvPr id="75782" name="Text Box 4"/>
          <p:cNvSpPr txBox="1">
            <a:spLocks noChangeArrowheads="1"/>
          </p:cNvSpPr>
          <p:nvPr/>
        </p:nvSpPr>
        <p:spPr bwMode="auto">
          <a:xfrm>
            <a:off x="7143750" y="4675188"/>
            <a:ext cx="1849438" cy="3476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endParaRPr lang="en-US" altLang="en-US" sz="1400" b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5783" name="Text Box 38"/>
          <p:cNvSpPr txBox="1">
            <a:spLocks noChangeArrowheads="1"/>
          </p:cNvSpPr>
          <p:nvPr/>
        </p:nvSpPr>
        <p:spPr bwMode="auto">
          <a:xfrm>
            <a:off x="10521950" y="4506913"/>
            <a:ext cx="2482850" cy="25320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6600"/>
                </a:solidFill>
                <a:latin typeface="Arial" pitchFamily="34" charset="0"/>
              </a:rPr>
              <a:t>Lower for those doing more than 30% green work</a:t>
            </a:r>
            <a:endParaRPr lang="en-US" altLang="en-US" sz="2600" b="1">
              <a:solidFill>
                <a:srgbClr val="595959"/>
              </a:solidFill>
              <a:latin typeface="Arial" pitchFamily="34" charset="0"/>
            </a:endParaRPr>
          </a:p>
          <a:p>
            <a:pPr eaLnBrk="1" hangingPunct="1"/>
            <a:endParaRPr lang="en-US" altLang="en-US" sz="2600" b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5784" name="Text Box 38"/>
          <p:cNvSpPr txBox="1">
            <a:spLocks noChangeArrowheads="1"/>
          </p:cNvSpPr>
          <p:nvPr/>
        </p:nvSpPr>
        <p:spPr bwMode="auto">
          <a:xfrm>
            <a:off x="10142538" y="2300288"/>
            <a:ext cx="2760662" cy="1955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ts val="2850"/>
              </a:lnSpc>
            </a:pPr>
            <a:r>
              <a:rPr lang="en-US" altLang="en-US" sz="2600" b="1">
                <a:solidFill>
                  <a:schemeClr val="tx1"/>
                </a:solidFill>
                <a:latin typeface="Arial" pitchFamily="34" charset="0"/>
              </a:rPr>
              <a:t>Very Similar Results in 2013 for </a:t>
            </a:r>
            <a:r>
              <a:rPr lang="en-US" altLang="en-US" sz="2600" b="1">
                <a:solidFill>
                  <a:srgbClr val="0070C0"/>
                </a:solidFill>
                <a:latin typeface="Arial" pitchFamily="34" charset="0"/>
              </a:rPr>
              <a:t>Multifamily Builders </a:t>
            </a:r>
            <a:r>
              <a:rPr lang="en-US" altLang="en-US" sz="2600" b="1">
                <a:solidFill>
                  <a:schemeClr val="tx1"/>
                </a:solidFill>
                <a:latin typeface="Arial" pitchFamily="34" charset="0"/>
              </a:rPr>
              <a:t>and </a:t>
            </a:r>
            <a:r>
              <a:rPr lang="en-US" altLang="en-US" sz="2600" b="1">
                <a:solidFill>
                  <a:srgbClr val="7030A0"/>
                </a:solidFill>
                <a:latin typeface="Arial" pitchFamily="34" charset="0"/>
              </a:rPr>
              <a:t>Remodelers</a:t>
            </a:r>
          </a:p>
        </p:txBody>
      </p:sp>
      <p:sp>
        <p:nvSpPr>
          <p:cNvPr id="75785" name="Text Box 34"/>
          <p:cNvSpPr txBox="1">
            <a:spLocks noChangeArrowheads="1"/>
          </p:cNvSpPr>
          <p:nvPr/>
        </p:nvSpPr>
        <p:spPr bwMode="auto">
          <a:xfrm>
            <a:off x="481013" y="9115425"/>
            <a:ext cx="937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b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Source: </a:t>
            </a:r>
            <a:r>
              <a:rPr lang="en-US" altLang="en-US" i="1">
                <a:solidFill>
                  <a:schemeClr val="tx1"/>
                </a:solidFill>
                <a:latin typeface="Arial" pitchFamily="34" charset="0"/>
              </a:rPr>
              <a:t>Green Multifamily and Single Family Homes SmartMarket Report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, McGraw Hill Construction, 2014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883650" y="3370263"/>
          <a:ext cx="5568950" cy="585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7" r:id="rId5" imgW="3913971" imgH="4115157" progId="Excel.Chart.8">
                  <p:embed/>
                </p:oleObj>
              </mc:Choice>
              <mc:Fallback>
                <p:oleObj r:id="rId5" imgW="3913971" imgH="4115157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3650" y="3370263"/>
                        <a:ext cx="5568950" cy="585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3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6613" y="3370263"/>
          <a:ext cx="5567362" cy="585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8" r:id="rId8" imgW="3913971" imgH="4115157" progId="Excel.Chart.8">
                  <p:embed/>
                </p:oleObj>
              </mc:Choice>
              <mc:Fallback>
                <p:oleObj r:id="rId8" imgW="3913971" imgH="4115157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613" y="3370263"/>
                        <a:ext cx="5567362" cy="585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65125" y="3370263"/>
          <a:ext cx="5568950" cy="585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9" name="Chart" r:id="rId11" imgW="3913971" imgH="4115157" progId="Excel.Chart.8">
                  <p:embed/>
                </p:oleObj>
              </mc:Choice>
              <mc:Fallback>
                <p:oleObj name="Chart" r:id="rId11" imgW="3913971" imgH="4115157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3370263"/>
                        <a:ext cx="5568950" cy="585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5" name="Text Box 11"/>
          <p:cNvSpPr txBox="1">
            <a:spLocks noChangeArrowheads="1"/>
          </p:cNvSpPr>
          <p:nvPr/>
        </p:nvSpPr>
        <p:spPr bwMode="auto">
          <a:xfrm>
            <a:off x="1282700" y="4565650"/>
            <a:ext cx="969963" cy="4841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rgbClr val="595959"/>
                </a:solidFill>
                <a:latin typeface="Arial" pitchFamily="34" charset="0"/>
              </a:rPr>
              <a:t>11%</a:t>
            </a:r>
          </a:p>
        </p:txBody>
      </p:sp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2546350" y="5048250"/>
            <a:ext cx="971550" cy="485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bg1"/>
                </a:solidFill>
                <a:latin typeface="Arial" pitchFamily="34" charset="0"/>
              </a:rPr>
              <a:t>29%</a:t>
            </a:r>
          </a:p>
        </p:txBody>
      </p:sp>
      <p:sp>
        <p:nvSpPr>
          <p:cNvPr id="76807" name="Text Box 13"/>
          <p:cNvSpPr txBox="1">
            <a:spLocks noChangeArrowheads="1"/>
          </p:cNvSpPr>
          <p:nvPr/>
        </p:nvSpPr>
        <p:spPr bwMode="auto">
          <a:xfrm>
            <a:off x="1701800" y="6538913"/>
            <a:ext cx="971550" cy="4841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tx1"/>
                </a:solidFill>
                <a:latin typeface="Arial" pitchFamily="34" charset="0"/>
              </a:rPr>
              <a:t>44%</a:t>
            </a:r>
          </a:p>
        </p:txBody>
      </p:sp>
      <p:sp>
        <p:nvSpPr>
          <p:cNvPr id="76808" name="Text Box 14"/>
          <p:cNvSpPr txBox="1">
            <a:spLocks noChangeArrowheads="1"/>
          </p:cNvSpPr>
          <p:nvPr/>
        </p:nvSpPr>
        <p:spPr bwMode="auto">
          <a:xfrm>
            <a:off x="731838" y="5299075"/>
            <a:ext cx="969962" cy="485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tx1"/>
                </a:solidFill>
                <a:latin typeface="Arial" pitchFamily="34" charset="0"/>
              </a:rPr>
              <a:t>16%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31825" y="458788"/>
            <a:ext cx="11890375" cy="1352550"/>
          </a:xfrm>
        </p:spPr>
        <p:txBody>
          <a:bodyPr/>
          <a:lstStyle/>
          <a:p>
            <a:pPr algn="l">
              <a:defRPr/>
            </a:pPr>
            <a:r>
              <a:rPr lang="en-US" sz="3700" b="1" dirty="0">
                <a:latin typeface="Arial" charset="0"/>
                <a:ea typeface="MS PGothic" charset="0"/>
                <a:cs typeface="Arial" charset="0"/>
              </a:rPr>
              <a:t>More Than Two-Thirds Find Customers Are Willing to Pay More for Green, Particularly Single Family Remodelers</a:t>
            </a:r>
          </a:p>
        </p:txBody>
      </p:sp>
      <p:sp>
        <p:nvSpPr>
          <p:cNvPr id="76810" name="Text Box 15"/>
          <p:cNvSpPr txBox="1">
            <a:spLocks noChangeArrowheads="1"/>
          </p:cNvSpPr>
          <p:nvPr/>
        </p:nvSpPr>
        <p:spPr bwMode="auto">
          <a:xfrm>
            <a:off x="406400" y="2717800"/>
            <a:ext cx="3554413" cy="5318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CC0000"/>
                </a:solidFill>
                <a:latin typeface="Arial" pitchFamily="34" charset="0"/>
              </a:rPr>
              <a:t>BUILDERS</a:t>
            </a:r>
          </a:p>
        </p:txBody>
      </p:sp>
      <p:sp>
        <p:nvSpPr>
          <p:cNvPr id="76811" name="Text Box 17"/>
          <p:cNvSpPr txBox="1">
            <a:spLocks noChangeArrowheads="1"/>
          </p:cNvSpPr>
          <p:nvPr/>
        </p:nvSpPr>
        <p:spPr bwMode="auto">
          <a:xfrm>
            <a:off x="611188" y="7983538"/>
            <a:ext cx="3111500" cy="746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595959"/>
                </a:solidFill>
                <a:latin typeface="Arial" pitchFamily="34" charset="0"/>
              </a:rPr>
              <a:t>Average: 3%</a:t>
            </a:r>
            <a:br>
              <a:rPr lang="en-US" altLang="en-US" sz="26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400" b="1" i="1">
                <a:solidFill>
                  <a:srgbClr val="595959"/>
                </a:solidFill>
                <a:latin typeface="Arial" pitchFamily="34" charset="0"/>
              </a:rPr>
              <a:t>(no change from 2011)</a:t>
            </a:r>
          </a:p>
        </p:txBody>
      </p:sp>
      <p:sp>
        <p:nvSpPr>
          <p:cNvPr id="76812" name="Text Box 37"/>
          <p:cNvSpPr txBox="1">
            <a:spLocks noChangeArrowheads="1"/>
          </p:cNvSpPr>
          <p:nvPr/>
        </p:nvSpPr>
        <p:spPr bwMode="auto">
          <a:xfrm>
            <a:off x="406400" y="3327400"/>
            <a:ext cx="3554413" cy="8397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300" b="1">
                <a:solidFill>
                  <a:srgbClr val="595959"/>
                </a:solidFill>
                <a:latin typeface="Arial" pitchFamily="34" charset="0"/>
              </a:rPr>
              <a:t>73% report customers will pay more</a:t>
            </a:r>
            <a:endParaRPr lang="en-US" altLang="en-US" sz="23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6813" name="Text Box 32"/>
          <p:cNvSpPr txBox="1">
            <a:spLocks noChangeArrowheads="1"/>
          </p:cNvSpPr>
          <p:nvPr/>
        </p:nvSpPr>
        <p:spPr bwMode="auto">
          <a:xfrm>
            <a:off x="3089275" y="2263775"/>
            <a:ext cx="3006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1700" b="1">
                <a:solidFill>
                  <a:schemeClr val="tx1"/>
                </a:solidFill>
                <a:latin typeface="Arial" pitchFamily="34" charset="0"/>
              </a:rPr>
              <a:t>Over 4%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2924175" y="2293938"/>
            <a:ext cx="215900" cy="21748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>
              <a:lnSpc>
                <a:spcPct val="85000"/>
              </a:lnSpc>
            </a:pPr>
            <a:endParaRPr lang="en-US" altLang="en-US" sz="7700"/>
          </a:p>
        </p:txBody>
      </p:sp>
      <p:sp>
        <p:nvSpPr>
          <p:cNvPr id="76815" name="Text Box 32"/>
          <p:cNvSpPr txBox="1">
            <a:spLocks noChangeArrowheads="1"/>
          </p:cNvSpPr>
          <p:nvPr/>
        </p:nvSpPr>
        <p:spPr bwMode="auto">
          <a:xfrm>
            <a:off x="4651375" y="2239963"/>
            <a:ext cx="30099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1700" b="1">
                <a:solidFill>
                  <a:schemeClr val="tx1"/>
                </a:solidFill>
                <a:latin typeface="Arial" pitchFamily="34" charset="0"/>
              </a:rPr>
              <a:t>1%–4%</a:t>
            </a:r>
          </a:p>
        </p:txBody>
      </p:sp>
      <p:sp>
        <p:nvSpPr>
          <p:cNvPr id="76816" name="Rectangle 14"/>
          <p:cNvSpPr>
            <a:spLocks noChangeArrowheads="1"/>
          </p:cNvSpPr>
          <p:nvPr/>
        </p:nvSpPr>
        <p:spPr bwMode="auto">
          <a:xfrm>
            <a:off x="4502150" y="2300288"/>
            <a:ext cx="215900" cy="2174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>
              <a:lnSpc>
                <a:spcPct val="85000"/>
              </a:lnSpc>
            </a:pPr>
            <a:endParaRPr lang="en-US" altLang="en-US" sz="7700"/>
          </a:p>
        </p:txBody>
      </p:sp>
      <p:sp>
        <p:nvSpPr>
          <p:cNvPr id="76817" name="Text Box 32"/>
          <p:cNvSpPr txBox="1">
            <a:spLocks noChangeArrowheads="1"/>
          </p:cNvSpPr>
          <p:nvPr/>
        </p:nvSpPr>
        <p:spPr bwMode="auto">
          <a:xfrm>
            <a:off x="5949950" y="2262188"/>
            <a:ext cx="30067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1700" b="1">
                <a:solidFill>
                  <a:schemeClr val="tx1"/>
                </a:solidFill>
                <a:latin typeface="Arial" pitchFamily="34" charset="0"/>
              </a:rPr>
              <a:t>Won’t Pay More</a:t>
            </a:r>
          </a:p>
        </p:txBody>
      </p:sp>
      <p:sp>
        <p:nvSpPr>
          <p:cNvPr id="76818" name="Rectangle 14"/>
          <p:cNvSpPr>
            <a:spLocks noChangeArrowheads="1"/>
          </p:cNvSpPr>
          <p:nvPr/>
        </p:nvSpPr>
        <p:spPr bwMode="auto">
          <a:xfrm>
            <a:off x="5781675" y="2292350"/>
            <a:ext cx="21907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>
              <a:lnSpc>
                <a:spcPct val="85000"/>
              </a:lnSpc>
            </a:pPr>
            <a:endParaRPr lang="en-US" altLang="en-US" sz="7700"/>
          </a:p>
        </p:txBody>
      </p:sp>
      <p:sp>
        <p:nvSpPr>
          <p:cNvPr id="76819" name="Text Box 32"/>
          <p:cNvSpPr txBox="1">
            <a:spLocks noChangeArrowheads="1"/>
          </p:cNvSpPr>
          <p:nvPr/>
        </p:nvSpPr>
        <p:spPr bwMode="auto">
          <a:xfrm>
            <a:off x="8228013" y="2257425"/>
            <a:ext cx="30083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1700" b="1">
                <a:solidFill>
                  <a:schemeClr val="tx1"/>
                </a:solidFill>
                <a:latin typeface="Arial" pitchFamily="34" charset="0"/>
              </a:rPr>
              <a:t>Don’t Know</a:t>
            </a:r>
          </a:p>
        </p:txBody>
      </p:sp>
      <p:sp>
        <p:nvSpPr>
          <p:cNvPr id="76820" name="Rectangle 14"/>
          <p:cNvSpPr>
            <a:spLocks noChangeArrowheads="1"/>
          </p:cNvSpPr>
          <p:nvPr/>
        </p:nvSpPr>
        <p:spPr bwMode="auto">
          <a:xfrm>
            <a:off x="8062913" y="2303463"/>
            <a:ext cx="2159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>
              <a:lnSpc>
                <a:spcPct val="85000"/>
              </a:lnSpc>
            </a:pPr>
            <a:endParaRPr lang="en-US" altLang="en-US" sz="7700"/>
          </a:p>
        </p:txBody>
      </p:sp>
      <p:sp>
        <p:nvSpPr>
          <p:cNvPr id="76821" name="Rectangle 3"/>
          <p:cNvSpPr>
            <a:spLocks noChangeArrowheads="1"/>
          </p:cNvSpPr>
          <p:nvPr/>
        </p:nvSpPr>
        <p:spPr bwMode="auto">
          <a:xfrm>
            <a:off x="2835275" y="2209800"/>
            <a:ext cx="6780213" cy="406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76822" name="Text Box 15"/>
          <p:cNvSpPr txBox="1">
            <a:spLocks noChangeArrowheads="1"/>
          </p:cNvSpPr>
          <p:nvPr/>
        </p:nvSpPr>
        <p:spPr bwMode="auto">
          <a:xfrm>
            <a:off x="4718050" y="2727325"/>
            <a:ext cx="3452813" cy="5318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7030A0"/>
                </a:solidFill>
                <a:latin typeface="Arial" pitchFamily="34" charset="0"/>
              </a:rPr>
              <a:t>REMODELERS</a:t>
            </a:r>
          </a:p>
        </p:txBody>
      </p:sp>
      <p:sp>
        <p:nvSpPr>
          <p:cNvPr id="76823" name="Text Box 37"/>
          <p:cNvSpPr txBox="1">
            <a:spLocks noChangeArrowheads="1"/>
          </p:cNvSpPr>
          <p:nvPr/>
        </p:nvSpPr>
        <p:spPr bwMode="auto">
          <a:xfrm>
            <a:off x="4592638" y="3294063"/>
            <a:ext cx="3578225" cy="833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300" b="1">
                <a:solidFill>
                  <a:srgbClr val="595959"/>
                </a:solidFill>
                <a:latin typeface="Arial" pitchFamily="34" charset="0"/>
              </a:rPr>
              <a:t>79% report customers will pay more </a:t>
            </a:r>
            <a:endParaRPr lang="en-US" altLang="en-US" sz="23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6824" name="Text Box 17"/>
          <p:cNvSpPr txBox="1">
            <a:spLocks noChangeArrowheads="1"/>
          </p:cNvSpPr>
          <p:nvPr/>
        </p:nvSpPr>
        <p:spPr bwMode="auto">
          <a:xfrm>
            <a:off x="4887913" y="7988300"/>
            <a:ext cx="3051175" cy="746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595959"/>
                </a:solidFill>
                <a:latin typeface="Arial" pitchFamily="34" charset="0"/>
              </a:rPr>
              <a:t>Average: 5%</a:t>
            </a:r>
            <a:br>
              <a:rPr lang="en-US" altLang="en-US" sz="26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400" b="1" i="1">
                <a:solidFill>
                  <a:srgbClr val="595959"/>
                </a:solidFill>
                <a:latin typeface="Arial" pitchFamily="34" charset="0"/>
              </a:rPr>
              <a:t>(no change from 2011)</a:t>
            </a:r>
          </a:p>
        </p:txBody>
      </p:sp>
      <p:sp>
        <p:nvSpPr>
          <p:cNvPr id="76825" name="Text Box 11"/>
          <p:cNvSpPr txBox="1">
            <a:spLocks noChangeArrowheads="1"/>
          </p:cNvSpPr>
          <p:nvPr/>
        </p:nvSpPr>
        <p:spPr bwMode="auto">
          <a:xfrm>
            <a:off x="5886450" y="4319588"/>
            <a:ext cx="750888" cy="4810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rgbClr val="595959"/>
                </a:solidFill>
                <a:latin typeface="Arial" pitchFamily="34" charset="0"/>
              </a:rPr>
              <a:t>5%</a:t>
            </a:r>
          </a:p>
        </p:txBody>
      </p:sp>
      <p:sp>
        <p:nvSpPr>
          <p:cNvPr id="76826" name="Text Box 12"/>
          <p:cNvSpPr txBox="1">
            <a:spLocks noChangeArrowheads="1"/>
          </p:cNvSpPr>
          <p:nvPr/>
        </p:nvSpPr>
        <p:spPr bwMode="auto">
          <a:xfrm>
            <a:off x="6797675" y="5337175"/>
            <a:ext cx="971550" cy="485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bg1"/>
                </a:solidFill>
                <a:latin typeface="Arial" pitchFamily="34" charset="0"/>
              </a:rPr>
              <a:t>45%</a:t>
            </a:r>
          </a:p>
        </p:txBody>
      </p:sp>
      <p:sp>
        <p:nvSpPr>
          <p:cNvPr id="76827" name="Text Box 13"/>
          <p:cNvSpPr txBox="1">
            <a:spLocks noChangeArrowheads="1"/>
          </p:cNvSpPr>
          <p:nvPr/>
        </p:nvSpPr>
        <p:spPr bwMode="auto">
          <a:xfrm>
            <a:off x="5400675" y="6240463"/>
            <a:ext cx="971550" cy="485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tx1"/>
                </a:solidFill>
                <a:latin typeface="Arial" pitchFamily="34" charset="0"/>
              </a:rPr>
              <a:t>34%</a:t>
            </a:r>
          </a:p>
        </p:txBody>
      </p:sp>
      <p:sp>
        <p:nvSpPr>
          <p:cNvPr id="76828" name="Text Box 14"/>
          <p:cNvSpPr txBox="1">
            <a:spLocks noChangeArrowheads="1"/>
          </p:cNvSpPr>
          <p:nvPr/>
        </p:nvSpPr>
        <p:spPr bwMode="auto">
          <a:xfrm>
            <a:off x="5172075" y="5046663"/>
            <a:ext cx="971550" cy="4841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tx1"/>
                </a:solidFill>
                <a:latin typeface="Arial" pitchFamily="34" charset="0"/>
              </a:rPr>
              <a:t>16%</a:t>
            </a:r>
          </a:p>
        </p:txBody>
      </p:sp>
      <p:sp>
        <p:nvSpPr>
          <p:cNvPr id="76829" name="Text Box 15"/>
          <p:cNvSpPr txBox="1">
            <a:spLocks noChangeArrowheads="1"/>
          </p:cNvSpPr>
          <p:nvPr/>
        </p:nvSpPr>
        <p:spPr bwMode="auto">
          <a:xfrm>
            <a:off x="8956675" y="2717800"/>
            <a:ext cx="3522663" cy="5318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0070C0"/>
                </a:solidFill>
                <a:latin typeface="Arial" pitchFamily="34" charset="0"/>
              </a:rPr>
              <a:t>MULTIFAMILY</a:t>
            </a:r>
          </a:p>
        </p:txBody>
      </p:sp>
      <p:sp>
        <p:nvSpPr>
          <p:cNvPr id="76830" name="Text Box 11"/>
          <p:cNvSpPr txBox="1">
            <a:spLocks noChangeArrowheads="1"/>
          </p:cNvSpPr>
          <p:nvPr/>
        </p:nvSpPr>
        <p:spPr bwMode="auto">
          <a:xfrm>
            <a:off x="9845675" y="4619625"/>
            <a:ext cx="938213" cy="4826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rgbClr val="595959"/>
                </a:solidFill>
                <a:latin typeface="Arial" pitchFamily="34" charset="0"/>
              </a:rPr>
              <a:t>13%</a:t>
            </a:r>
          </a:p>
        </p:txBody>
      </p:sp>
      <p:sp>
        <p:nvSpPr>
          <p:cNvPr id="76831" name="Text Box 12"/>
          <p:cNvSpPr txBox="1">
            <a:spLocks noChangeArrowheads="1"/>
          </p:cNvSpPr>
          <p:nvPr/>
        </p:nvSpPr>
        <p:spPr bwMode="auto">
          <a:xfrm>
            <a:off x="11180763" y="5219700"/>
            <a:ext cx="969962" cy="485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bg1"/>
                </a:solidFill>
                <a:latin typeface="Arial" pitchFamily="34" charset="0"/>
              </a:rPr>
              <a:t>38%</a:t>
            </a:r>
          </a:p>
        </p:txBody>
      </p:sp>
      <p:sp>
        <p:nvSpPr>
          <p:cNvPr id="76832" name="Text Box 13"/>
          <p:cNvSpPr txBox="1">
            <a:spLocks noChangeArrowheads="1"/>
          </p:cNvSpPr>
          <p:nvPr/>
        </p:nvSpPr>
        <p:spPr bwMode="auto">
          <a:xfrm>
            <a:off x="10075863" y="6661150"/>
            <a:ext cx="971550" cy="4841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tx1"/>
                </a:solidFill>
                <a:latin typeface="Arial" pitchFamily="34" charset="0"/>
              </a:rPr>
              <a:t>30%</a:t>
            </a:r>
          </a:p>
        </p:txBody>
      </p:sp>
      <p:sp>
        <p:nvSpPr>
          <p:cNvPr id="76833" name="Text Box 14"/>
          <p:cNvSpPr txBox="1">
            <a:spLocks noChangeArrowheads="1"/>
          </p:cNvSpPr>
          <p:nvPr/>
        </p:nvSpPr>
        <p:spPr bwMode="auto">
          <a:xfrm>
            <a:off x="9129713" y="5519738"/>
            <a:ext cx="971550" cy="485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chemeClr val="tx1"/>
                </a:solidFill>
                <a:latin typeface="Arial" pitchFamily="34" charset="0"/>
              </a:rPr>
              <a:t>19%</a:t>
            </a:r>
          </a:p>
        </p:txBody>
      </p:sp>
      <p:sp>
        <p:nvSpPr>
          <p:cNvPr id="76834" name="Text Box 17"/>
          <p:cNvSpPr txBox="1">
            <a:spLocks noChangeArrowheads="1"/>
          </p:cNvSpPr>
          <p:nvPr/>
        </p:nvSpPr>
        <p:spPr bwMode="auto">
          <a:xfrm>
            <a:off x="9186863" y="7988300"/>
            <a:ext cx="3049587" cy="746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595959"/>
                </a:solidFill>
                <a:latin typeface="Arial" pitchFamily="34" charset="0"/>
              </a:rPr>
              <a:t>Average: 5%</a:t>
            </a:r>
            <a:br>
              <a:rPr lang="en-US" altLang="en-US" sz="2600" b="1">
                <a:solidFill>
                  <a:srgbClr val="595959"/>
                </a:solidFill>
                <a:latin typeface="Arial" pitchFamily="34" charset="0"/>
              </a:rPr>
            </a:br>
            <a:endParaRPr lang="en-US" altLang="en-US" sz="14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6835" name="Text Box 37"/>
          <p:cNvSpPr txBox="1">
            <a:spLocks noChangeArrowheads="1"/>
          </p:cNvSpPr>
          <p:nvPr/>
        </p:nvSpPr>
        <p:spPr bwMode="auto">
          <a:xfrm>
            <a:off x="8994775" y="3303588"/>
            <a:ext cx="3578225" cy="838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2300" b="1">
                <a:solidFill>
                  <a:srgbClr val="595959"/>
                </a:solidFill>
                <a:latin typeface="Arial" pitchFamily="34" charset="0"/>
              </a:rPr>
              <a:t>68% report customers will pay more </a:t>
            </a:r>
            <a:endParaRPr lang="en-US" altLang="en-US" sz="23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6836" name="Text Box 34"/>
          <p:cNvSpPr txBox="1">
            <a:spLocks noChangeArrowheads="1"/>
          </p:cNvSpPr>
          <p:nvPr/>
        </p:nvSpPr>
        <p:spPr bwMode="auto">
          <a:xfrm>
            <a:off x="481013" y="9115425"/>
            <a:ext cx="937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b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Source: </a:t>
            </a:r>
            <a:r>
              <a:rPr lang="en-US" altLang="en-US" i="1">
                <a:solidFill>
                  <a:schemeClr val="tx1"/>
                </a:solidFill>
                <a:latin typeface="Arial" pitchFamily="34" charset="0"/>
              </a:rPr>
              <a:t>Green Multifamily and Single Family Homes SmartMarket Report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, McGraw Hill Construction, 2014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Chart 1"/>
          <p:cNvGraphicFramePr>
            <a:graphicFrameLocks/>
          </p:cNvGraphicFramePr>
          <p:nvPr/>
        </p:nvGraphicFramePr>
        <p:xfrm>
          <a:off x="255588" y="2979738"/>
          <a:ext cx="5956300" cy="592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9" r:id="rId5" imgW="4188315" imgH="4163929" progId="Excel.Chart.8">
                  <p:embed/>
                </p:oleObj>
              </mc:Choice>
              <mc:Fallback>
                <p:oleObj r:id="rId5" imgW="4188315" imgH="4163929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2979738"/>
                        <a:ext cx="5956300" cy="592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Text Box 17"/>
          <p:cNvSpPr txBox="1">
            <a:spLocks noChangeArrowheads="1"/>
          </p:cNvSpPr>
          <p:nvPr/>
        </p:nvSpPr>
        <p:spPr bwMode="auto">
          <a:xfrm>
            <a:off x="369888" y="6994525"/>
            <a:ext cx="1625600" cy="9191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Solar</a:t>
            </a:r>
            <a:b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Photovoltaic</a:t>
            </a:r>
            <a:b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Panels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7828" name="Text Box 17"/>
          <p:cNvSpPr txBox="1">
            <a:spLocks noChangeArrowheads="1"/>
          </p:cNvSpPr>
          <p:nvPr/>
        </p:nvSpPr>
        <p:spPr bwMode="auto">
          <a:xfrm>
            <a:off x="1935163" y="6992938"/>
            <a:ext cx="1320800" cy="6556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Solar Thermal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7829" name="Text Box 17"/>
          <p:cNvSpPr txBox="1">
            <a:spLocks noChangeArrowheads="1"/>
          </p:cNvSpPr>
          <p:nvPr/>
        </p:nvSpPr>
        <p:spPr bwMode="auto">
          <a:xfrm>
            <a:off x="3100388" y="6996113"/>
            <a:ext cx="1774825" cy="9191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Groundsource Heat</a:t>
            </a:r>
            <a:b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Exchange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7830" name="Text Box 17"/>
          <p:cNvSpPr txBox="1">
            <a:spLocks noChangeArrowheads="1"/>
          </p:cNvSpPr>
          <p:nvPr/>
        </p:nvSpPr>
        <p:spPr bwMode="auto">
          <a:xfrm>
            <a:off x="4818063" y="6996113"/>
            <a:ext cx="1320800" cy="3937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Wind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22535" name="Title 1"/>
          <p:cNvSpPr>
            <a:spLocks noGrp="1"/>
          </p:cNvSpPr>
          <p:nvPr>
            <p:ph type="title"/>
          </p:nvPr>
        </p:nvSpPr>
        <p:spPr>
          <a:xfrm>
            <a:off x="631825" y="363538"/>
            <a:ext cx="11099800" cy="1479550"/>
          </a:xfrm>
        </p:spPr>
        <p:txBody>
          <a:bodyPr/>
          <a:lstStyle/>
          <a:p>
            <a:pPr algn="l">
              <a:defRPr/>
            </a:pPr>
            <a:r>
              <a:rPr lang="en-US" sz="3200" b="1" dirty="0">
                <a:latin typeface="Arial" charset="0"/>
                <a:ea typeface="MS PGothic" charset="0"/>
                <a:cs typeface="Arial" charset="0"/>
              </a:rPr>
              <a:t>Use of Renewables Expected to Rise in </a:t>
            </a:r>
            <a:br>
              <a:rPr lang="en-US" sz="3200" b="1" dirty="0">
                <a:latin typeface="Arial" charset="0"/>
                <a:ea typeface="MS PGothic" charset="0"/>
                <a:cs typeface="Arial" charset="0"/>
              </a:rPr>
            </a:br>
            <a:r>
              <a:rPr lang="en-US" sz="3200" b="1" dirty="0">
                <a:latin typeface="Arial" charset="0"/>
                <a:ea typeface="MS PGothic" charset="0"/>
                <a:cs typeface="Arial" charset="0"/>
              </a:rPr>
              <a:t>Next Three Years According to Both Single Family and Multifamily Builders</a:t>
            </a:r>
            <a:endParaRPr lang="en-US" sz="3200" b="1" dirty="0">
              <a:solidFill>
                <a:srgbClr val="7030A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77832" name="Text Box 15"/>
          <p:cNvSpPr txBox="1">
            <a:spLocks noChangeArrowheads="1"/>
          </p:cNvSpPr>
          <p:nvPr/>
        </p:nvSpPr>
        <p:spPr bwMode="auto">
          <a:xfrm>
            <a:off x="509588" y="2346325"/>
            <a:ext cx="3554412" cy="530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CC0000"/>
                </a:solidFill>
                <a:latin typeface="Arial" pitchFamily="34" charset="0"/>
              </a:rPr>
              <a:t>SINGLE FAMILY</a:t>
            </a:r>
          </a:p>
        </p:txBody>
      </p:sp>
      <p:sp>
        <p:nvSpPr>
          <p:cNvPr id="77833" name="Text Box 15"/>
          <p:cNvSpPr txBox="1">
            <a:spLocks noChangeArrowheads="1"/>
          </p:cNvSpPr>
          <p:nvPr/>
        </p:nvSpPr>
        <p:spPr bwMode="auto">
          <a:xfrm>
            <a:off x="6429375" y="2347913"/>
            <a:ext cx="3554413" cy="5318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70C0"/>
                </a:solidFill>
                <a:latin typeface="Arial" pitchFamily="34" charset="0"/>
              </a:rPr>
              <a:t>MULTIFAMILY</a:t>
            </a:r>
          </a:p>
        </p:txBody>
      </p:sp>
      <p:cxnSp>
        <p:nvCxnSpPr>
          <p:cNvPr id="77834" name="Straight Connector 29"/>
          <p:cNvCxnSpPr>
            <a:cxnSpLocks noChangeShapeType="1"/>
          </p:cNvCxnSpPr>
          <p:nvPr/>
        </p:nvCxnSpPr>
        <p:spPr bwMode="auto">
          <a:xfrm>
            <a:off x="6326188" y="2452688"/>
            <a:ext cx="0" cy="5497512"/>
          </a:xfrm>
          <a:prstGeom prst="line">
            <a:avLst/>
          </a:prstGeom>
          <a:noFill/>
          <a:ln w="3175">
            <a:solidFill>
              <a:srgbClr val="D00D2D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835" name="Text Box 34"/>
          <p:cNvSpPr txBox="1">
            <a:spLocks noChangeArrowheads="1"/>
          </p:cNvSpPr>
          <p:nvPr/>
        </p:nvSpPr>
        <p:spPr bwMode="auto">
          <a:xfrm>
            <a:off x="481013" y="9115425"/>
            <a:ext cx="937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b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Source: </a:t>
            </a:r>
            <a:r>
              <a:rPr lang="en-US" altLang="en-US" i="1">
                <a:solidFill>
                  <a:schemeClr val="tx1"/>
                </a:solidFill>
                <a:latin typeface="Arial" pitchFamily="34" charset="0"/>
              </a:rPr>
              <a:t>Green Multifamily and Single Family Homes SmartMarket Report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</a:rPr>
              <a:t>, McGraw Hill Construction, 2014</a:t>
            </a:r>
          </a:p>
        </p:txBody>
      </p:sp>
      <p:cxnSp>
        <p:nvCxnSpPr>
          <p:cNvPr id="77836" name="Straight Connector 10"/>
          <p:cNvCxnSpPr>
            <a:cxnSpLocks noChangeShapeType="1"/>
          </p:cNvCxnSpPr>
          <p:nvPr/>
        </p:nvCxnSpPr>
        <p:spPr bwMode="auto">
          <a:xfrm>
            <a:off x="509588" y="6981825"/>
            <a:ext cx="5545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77837" name="Chart 17"/>
          <p:cNvGraphicFramePr>
            <a:graphicFrameLocks/>
          </p:cNvGraphicFramePr>
          <p:nvPr/>
        </p:nvGraphicFramePr>
        <p:xfrm>
          <a:off x="6754813" y="2960688"/>
          <a:ext cx="5956300" cy="592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0" name="Chart" r:id="rId8" imgW="4188315" imgH="4163929" progId="Excel.Chart.8">
                  <p:embed/>
                </p:oleObj>
              </mc:Choice>
              <mc:Fallback>
                <p:oleObj name="Chart" r:id="rId8" imgW="4188315" imgH="4163929" progId="Excel.Chart.8">
                  <p:embed/>
                  <p:pic>
                    <p:nvPicPr>
                      <p:cNvPr id="0" name="Chart 17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813" y="2960688"/>
                        <a:ext cx="5956300" cy="592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8" name="Text Box 17"/>
          <p:cNvSpPr txBox="1">
            <a:spLocks noChangeArrowheads="1"/>
          </p:cNvSpPr>
          <p:nvPr/>
        </p:nvSpPr>
        <p:spPr bwMode="auto">
          <a:xfrm>
            <a:off x="6926263" y="6992938"/>
            <a:ext cx="1628775" cy="9175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Solar</a:t>
            </a:r>
            <a:b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Photovoltaic</a:t>
            </a:r>
            <a:b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Panels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7839" name="Text Box 17"/>
          <p:cNvSpPr txBox="1">
            <a:spLocks noChangeArrowheads="1"/>
          </p:cNvSpPr>
          <p:nvPr/>
        </p:nvSpPr>
        <p:spPr bwMode="auto">
          <a:xfrm>
            <a:off x="8493125" y="6989763"/>
            <a:ext cx="1320800" cy="657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Solar Thermal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7840" name="Text Box 17"/>
          <p:cNvSpPr txBox="1">
            <a:spLocks noChangeArrowheads="1"/>
          </p:cNvSpPr>
          <p:nvPr/>
        </p:nvSpPr>
        <p:spPr bwMode="auto">
          <a:xfrm>
            <a:off x="9658350" y="6994525"/>
            <a:ext cx="1774825" cy="9191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Groundsource Heat</a:t>
            </a:r>
            <a:b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</a:br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Exchange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11377613" y="6994525"/>
            <a:ext cx="1320800" cy="3937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B291B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rgbClr val="595959"/>
                </a:solidFill>
                <a:latin typeface="Arial" pitchFamily="34" charset="0"/>
              </a:rPr>
              <a:t>Wind</a:t>
            </a:r>
            <a:endParaRPr lang="en-US" altLang="en-US" sz="1700" b="1" i="1">
              <a:solidFill>
                <a:srgbClr val="595959"/>
              </a:solidFill>
              <a:latin typeface="Arial" pitchFamily="34" charset="0"/>
            </a:endParaRPr>
          </a:p>
        </p:txBody>
      </p:sp>
      <p:cxnSp>
        <p:nvCxnSpPr>
          <p:cNvPr id="77842" name="Straight Connector 22"/>
          <p:cNvCxnSpPr>
            <a:cxnSpLocks noChangeShapeType="1"/>
          </p:cNvCxnSpPr>
          <p:nvPr/>
        </p:nvCxnSpPr>
        <p:spPr bwMode="auto">
          <a:xfrm>
            <a:off x="6985000" y="6981825"/>
            <a:ext cx="558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7843" name="Group 9"/>
          <p:cNvGrpSpPr>
            <a:grpSpLocks/>
          </p:cNvGrpSpPr>
          <p:nvPr/>
        </p:nvGrpSpPr>
        <p:grpSpPr bwMode="auto">
          <a:xfrm>
            <a:off x="5208588" y="8099425"/>
            <a:ext cx="2674937" cy="434975"/>
            <a:chOff x="2803768" y="5771816"/>
            <a:chExt cx="1881054" cy="306590"/>
          </a:xfrm>
        </p:grpSpPr>
        <p:sp>
          <p:nvSpPr>
            <p:cNvPr id="77844" name="Rectangle 14"/>
            <p:cNvSpPr>
              <a:spLocks noChangeArrowheads="1"/>
            </p:cNvSpPr>
            <p:nvPr/>
          </p:nvSpPr>
          <p:spPr bwMode="auto">
            <a:xfrm>
              <a:off x="2901770" y="5853894"/>
              <a:ext cx="152400" cy="152400"/>
            </a:xfrm>
            <a:prstGeom prst="rect">
              <a:avLst/>
            </a:prstGeom>
            <a:solidFill>
              <a:srgbClr val="D00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>
                <a:lnSpc>
                  <a:spcPct val="85000"/>
                </a:lnSpc>
              </a:pPr>
              <a:endParaRPr lang="en-US" altLang="en-US" sz="7700"/>
            </a:p>
          </p:txBody>
        </p:sp>
        <p:sp>
          <p:nvSpPr>
            <p:cNvPr id="77845" name="Text Box 32"/>
            <p:cNvSpPr txBox="1">
              <a:spLocks noChangeArrowheads="1"/>
            </p:cNvSpPr>
            <p:nvPr/>
          </p:nvSpPr>
          <p:spPr bwMode="auto">
            <a:xfrm>
              <a:off x="3006623" y="5802638"/>
              <a:ext cx="626371" cy="19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en-US" altLang="en-US" sz="1400" b="1">
                  <a:solidFill>
                    <a:schemeClr val="tx1"/>
                  </a:solidFill>
                  <a:latin typeface="Arial" pitchFamily="34" charset="0"/>
                </a:rPr>
                <a:t>2013</a:t>
              </a:r>
            </a:p>
          </p:txBody>
        </p:sp>
        <p:sp>
          <p:nvSpPr>
            <p:cNvPr id="77846" name="Rectangle 14"/>
            <p:cNvSpPr>
              <a:spLocks noChangeArrowheads="1"/>
            </p:cNvSpPr>
            <p:nvPr/>
          </p:nvSpPr>
          <p:spPr bwMode="auto">
            <a:xfrm>
              <a:off x="3755308" y="5854202"/>
              <a:ext cx="152400" cy="152400"/>
            </a:xfrm>
            <a:prstGeom prst="rect">
              <a:avLst/>
            </a:prstGeom>
            <a:solidFill>
              <a:srgbClr val="FCB4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>
                <a:lnSpc>
                  <a:spcPct val="85000"/>
                </a:lnSpc>
              </a:pPr>
              <a:endParaRPr lang="en-US" altLang="en-US" sz="7700"/>
            </a:p>
          </p:txBody>
        </p:sp>
        <p:sp>
          <p:nvSpPr>
            <p:cNvPr id="77847" name="Text Box 32"/>
            <p:cNvSpPr txBox="1">
              <a:spLocks noChangeArrowheads="1"/>
            </p:cNvSpPr>
            <p:nvPr/>
          </p:nvSpPr>
          <p:spPr bwMode="auto">
            <a:xfrm>
              <a:off x="3870435" y="5802946"/>
              <a:ext cx="814387" cy="19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en-US" altLang="en-US" sz="1400" b="1">
                  <a:solidFill>
                    <a:schemeClr val="tx1"/>
                  </a:solidFill>
                  <a:latin typeface="Arial" pitchFamily="34" charset="0"/>
                </a:rPr>
                <a:t>2016</a:t>
              </a:r>
            </a:p>
          </p:txBody>
        </p:sp>
        <p:sp>
          <p:nvSpPr>
            <p:cNvPr id="77848" name="Rectangle 8"/>
            <p:cNvSpPr>
              <a:spLocks noChangeArrowheads="1"/>
            </p:cNvSpPr>
            <p:nvPr/>
          </p:nvSpPr>
          <p:spPr bwMode="auto">
            <a:xfrm>
              <a:off x="2803768" y="5771816"/>
              <a:ext cx="1718067" cy="306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eaLnBrk="0"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eaLnBrk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331788" y="1828800"/>
            <a:ext cx="12673012" cy="7543800"/>
          </a:xfrm>
        </p:spPr>
        <p:txBody>
          <a:bodyPr/>
          <a:lstStyle/>
          <a:p>
            <a:pPr marL="342882" indent="-342882" algn="l" defTabSz="584170">
              <a:defRPr/>
            </a:pPr>
            <a:r>
              <a:rPr lang="en-US" sz="4600" dirty="0">
                <a:ea typeface="+mn-ea"/>
              </a:rPr>
              <a:t>  Spend time upfront defining success </a:t>
            </a:r>
            <a:r>
              <a:rPr lang="en-US" sz="4600" dirty="0" smtClean="0">
                <a:ea typeface="+mn-ea"/>
              </a:rPr>
              <a:t>factors</a:t>
            </a:r>
          </a:p>
          <a:p>
            <a:pPr marL="0" indent="0" algn="l" defTabSz="584170">
              <a:buFont typeface="Wingdings" pitchFamily="2" charset="2"/>
              <a:buNone/>
              <a:defRPr/>
            </a:pPr>
            <a:endParaRPr lang="en-US" sz="2400" dirty="0">
              <a:ea typeface="+mn-ea"/>
            </a:endParaRPr>
          </a:p>
          <a:p>
            <a:pPr marL="342882" indent="-342882" algn="l" defTabSz="584170">
              <a:defRPr/>
            </a:pPr>
            <a:r>
              <a:rPr lang="en-US" sz="4600" dirty="0">
                <a:ea typeface="+mn-ea"/>
              </a:rPr>
              <a:t>  Sustainable solutions are site </a:t>
            </a:r>
            <a:r>
              <a:rPr lang="en-US" sz="4600" dirty="0" smtClean="0">
                <a:ea typeface="+mn-ea"/>
              </a:rPr>
              <a:t>specific</a:t>
            </a:r>
          </a:p>
          <a:p>
            <a:pPr marL="0" indent="0" algn="l" defTabSz="584170">
              <a:buFont typeface="Wingdings" pitchFamily="2" charset="2"/>
              <a:buNone/>
              <a:defRPr/>
            </a:pPr>
            <a:endParaRPr lang="en-US" sz="2400" dirty="0">
              <a:ea typeface="+mn-ea"/>
            </a:endParaRPr>
          </a:p>
          <a:p>
            <a:pPr marL="342882" indent="-342882" algn="l" defTabSz="584170">
              <a:defRPr/>
            </a:pPr>
            <a:r>
              <a:rPr lang="en-US" sz="4600" dirty="0">
                <a:ea typeface="+mn-ea"/>
              </a:rPr>
              <a:t>  </a:t>
            </a:r>
            <a:r>
              <a:rPr lang="en-US" sz="4600" dirty="0" smtClean="0">
                <a:ea typeface="+mn-ea"/>
              </a:rPr>
              <a:t>Cost/benefit/TCO to </a:t>
            </a:r>
            <a:r>
              <a:rPr lang="en-US" sz="4600" dirty="0">
                <a:ea typeface="+mn-ea"/>
              </a:rPr>
              <a:t>meaningful </a:t>
            </a:r>
            <a:r>
              <a:rPr lang="en-US" sz="4600" dirty="0" smtClean="0">
                <a:ea typeface="+mn-ea"/>
              </a:rPr>
              <a:t>benchmarks</a:t>
            </a:r>
          </a:p>
          <a:p>
            <a:pPr marL="0" indent="0" algn="l" defTabSz="584170">
              <a:buFont typeface="Wingdings" pitchFamily="2" charset="2"/>
              <a:buNone/>
              <a:defRPr/>
            </a:pPr>
            <a:endParaRPr lang="en-US" sz="2400" dirty="0">
              <a:ea typeface="+mn-ea"/>
            </a:endParaRPr>
          </a:p>
          <a:p>
            <a:pPr marL="342882" indent="-342882" algn="l" defTabSz="584170">
              <a:defRPr/>
            </a:pPr>
            <a:r>
              <a:rPr lang="en-US" sz="4600" dirty="0">
                <a:ea typeface="+mn-ea"/>
              </a:rPr>
              <a:t>  Right-size energy systems prior to </a:t>
            </a:r>
            <a:r>
              <a:rPr lang="en-US" sz="4600" dirty="0" smtClean="0">
                <a:ea typeface="+mn-ea"/>
              </a:rPr>
              <a:t>renewables</a:t>
            </a:r>
          </a:p>
          <a:p>
            <a:pPr marL="0" indent="0" algn="l" defTabSz="584170">
              <a:buFont typeface="Wingdings" pitchFamily="2" charset="2"/>
              <a:buNone/>
              <a:defRPr/>
            </a:pPr>
            <a:endParaRPr lang="en-US" sz="2400" dirty="0">
              <a:ea typeface="+mn-ea"/>
            </a:endParaRPr>
          </a:p>
          <a:p>
            <a:pPr marL="342882" indent="-342882" algn="l" defTabSz="584170">
              <a:defRPr/>
            </a:pPr>
            <a:r>
              <a:rPr lang="en-US" sz="4600" dirty="0">
                <a:ea typeface="+mn-ea"/>
              </a:rPr>
              <a:t>  </a:t>
            </a:r>
            <a:r>
              <a:rPr lang="en-US" sz="4600" dirty="0" smtClean="0">
                <a:ea typeface="+mn-ea"/>
              </a:rPr>
              <a:t>Take advantage </a:t>
            </a:r>
            <a:r>
              <a:rPr lang="en-US" sz="4600" dirty="0">
                <a:ea typeface="+mn-ea"/>
              </a:rPr>
              <a:t>of </a:t>
            </a:r>
            <a:r>
              <a:rPr lang="en-US" sz="4600" dirty="0" smtClean="0">
                <a:ea typeface="+mn-ea"/>
              </a:rPr>
              <a:t>all incentives</a:t>
            </a:r>
          </a:p>
          <a:p>
            <a:pPr marL="0" indent="0" algn="l" defTabSz="584170">
              <a:buFont typeface="Wingdings" pitchFamily="2" charset="2"/>
              <a:buNone/>
              <a:defRPr/>
            </a:pPr>
            <a:endParaRPr lang="en-US" sz="2400" dirty="0">
              <a:ea typeface="+mn-ea"/>
            </a:endParaRPr>
          </a:p>
          <a:p>
            <a:pPr marL="342882" indent="-342882" algn="l" defTabSz="584170">
              <a:defRPr/>
            </a:pPr>
            <a:r>
              <a:rPr lang="en-US" sz="4600" dirty="0" smtClean="0">
                <a:ea typeface="+mn-ea"/>
              </a:rPr>
              <a:t>  People &amp; </a:t>
            </a:r>
            <a:r>
              <a:rPr lang="en-US" sz="4600" dirty="0">
                <a:ea typeface="+mn-ea"/>
              </a:rPr>
              <a:t>culture drive </a:t>
            </a:r>
            <a:r>
              <a:rPr lang="en-US" sz="4600" dirty="0" smtClean="0">
                <a:ea typeface="+mn-ea"/>
              </a:rPr>
              <a:t>performance</a:t>
            </a:r>
          </a:p>
          <a:p>
            <a:pPr marL="0" indent="0" algn="l" defTabSz="584170">
              <a:buFont typeface="Wingdings" pitchFamily="2" charset="2"/>
              <a:buNone/>
              <a:defRPr/>
            </a:pPr>
            <a:endParaRPr lang="en-US" sz="2400" dirty="0" smtClean="0">
              <a:ea typeface="+mn-ea"/>
            </a:endParaRPr>
          </a:p>
          <a:p>
            <a:pPr marL="342882" indent="-342882" algn="l" defTabSz="584170">
              <a:defRPr/>
            </a:pPr>
            <a:r>
              <a:rPr lang="en-US" sz="4600" dirty="0">
                <a:ea typeface="+mn-ea"/>
              </a:rPr>
              <a:t> </a:t>
            </a:r>
            <a:r>
              <a:rPr lang="en-US" sz="4600" dirty="0" smtClean="0">
                <a:ea typeface="+mn-ea"/>
              </a:rPr>
              <a:t> Trend is green is still gaining traction  </a:t>
            </a:r>
            <a:endParaRPr lang="en-US" sz="4600" dirty="0">
              <a:ea typeface="+mn-e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313" y="533400"/>
            <a:ext cx="11704637" cy="850900"/>
          </a:xfrm>
        </p:spPr>
        <p:txBody>
          <a:bodyPr/>
          <a:lstStyle/>
          <a:p>
            <a:pPr>
              <a:defRPr/>
            </a:pPr>
            <a:r>
              <a:rPr cap="non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asted-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8225" y="1676400"/>
            <a:ext cx="15081250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dropped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075" y="-177800"/>
            <a:ext cx="14374813" cy="997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5778" name="AutoShape 2"/>
          <p:cNvSpPr>
            <a:spLocks/>
          </p:cNvSpPr>
          <p:nvPr/>
        </p:nvSpPr>
        <p:spPr bwMode="auto">
          <a:xfrm>
            <a:off x="4338638" y="2286000"/>
            <a:ext cx="4321175" cy="1041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algn="ctr" defTabSz="584170">
              <a:defRPr/>
            </a:pPr>
            <a:r>
              <a:rPr lang="en-US" sz="6400" dirty="0">
                <a:solidFill>
                  <a:srgbClr val="FFFFFF"/>
                </a:solidFill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questions?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  <p:sp>
        <p:nvSpPr>
          <p:cNvPr id="75779" name="AutoShape 3"/>
          <p:cNvSpPr>
            <a:spLocks/>
          </p:cNvSpPr>
          <p:nvPr/>
        </p:nvSpPr>
        <p:spPr bwMode="auto">
          <a:xfrm>
            <a:off x="4573588" y="3327400"/>
            <a:ext cx="38608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algn="ctr" defTabSz="584170">
              <a:defRPr/>
            </a:pPr>
            <a:r>
              <a:rPr lang="en-US" sz="4000" u="sng">
                <a:solidFill>
                  <a:srgbClr val="D6D6D6"/>
                </a:solidFill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  <a:hlinkClick r:id="rId3"/>
              </a:rPr>
              <a:t>tedv@dpr.com</a:t>
            </a:r>
            <a:endParaRPr lang="en-US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pr_logo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286000"/>
            <a:ext cx="105918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1"/>
          <p:cNvSpPr>
            <a:spLocks/>
          </p:cNvSpPr>
          <p:nvPr/>
        </p:nvSpPr>
        <p:spPr bwMode="auto">
          <a:xfrm>
            <a:off x="0" y="0"/>
            <a:ext cx="13017500" cy="9779000"/>
          </a:xfrm>
          <a:custGeom>
            <a:avLst/>
            <a:gdLst>
              <a:gd name="T0" fmla="*/ 6508750 w 21600"/>
              <a:gd name="T1" fmla="*/ 4889500 h 21600"/>
              <a:gd name="T2" fmla="*/ 6508750 w 21600"/>
              <a:gd name="T3" fmla="*/ 4889500 h 21600"/>
              <a:gd name="T4" fmla="*/ 6508750 w 21600"/>
              <a:gd name="T5" fmla="*/ 4889500 h 21600"/>
              <a:gd name="T6" fmla="*/ 6508750 w 21600"/>
              <a:gd name="T7" fmla="*/ 4889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19458" name="AutoShape 2"/>
          <p:cNvSpPr>
            <a:spLocks/>
          </p:cNvSpPr>
          <p:nvPr/>
        </p:nvSpPr>
        <p:spPr bwMode="auto">
          <a:xfrm>
            <a:off x="2022475" y="1212850"/>
            <a:ext cx="2876550" cy="322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730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Before</a:t>
            </a:r>
          </a:p>
          <a:p>
            <a:pPr defTabSz="584170">
              <a:defRPr/>
            </a:pPr>
            <a:r>
              <a:rPr lang="en-US" sz="730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+</a:t>
            </a:r>
          </a:p>
          <a:p>
            <a:pPr defTabSz="584170">
              <a:defRPr/>
            </a:pPr>
            <a:r>
              <a:rPr lang="en-US" sz="730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After.</a:t>
            </a:r>
            <a:endParaRPr lang="en-US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screen-capture-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9900" y="0"/>
            <a:ext cx="162687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2" name="Line 2"/>
          <p:cNvSpPr>
            <a:spLocks noChangeShapeType="1"/>
          </p:cNvSpPr>
          <p:nvPr/>
        </p:nvSpPr>
        <p:spPr bwMode="auto">
          <a:xfrm flipV="1">
            <a:off x="-165100" y="6564313"/>
            <a:ext cx="14293850" cy="0"/>
          </a:xfrm>
          <a:prstGeom prst="line">
            <a:avLst/>
          </a:prstGeom>
          <a:noFill/>
          <a:ln w="38100" cap="flat" cmpd="sng">
            <a:solidFill>
              <a:srgbClr val="FE922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176">
              <a:defRPr/>
            </a:pPr>
            <a:endParaRPr lang="en-US">
              <a:ea typeface="ＭＳ Ｐゴシック" charset="0"/>
              <a:cs typeface="Helvetica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H="1">
            <a:off x="11320463" y="-261938"/>
            <a:ext cx="0" cy="10852151"/>
          </a:xfrm>
          <a:prstGeom prst="line">
            <a:avLst/>
          </a:prstGeom>
          <a:noFill/>
          <a:ln w="38100" cap="flat" cmpd="sng">
            <a:solidFill>
              <a:srgbClr val="FE922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176">
              <a:defRPr/>
            </a:pPr>
            <a:endParaRPr lang="en-US">
              <a:ea typeface="ＭＳ Ｐゴシック" charset="0"/>
              <a:cs typeface="Helvetica" charset="0"/>
            </a:endParaRPr>
          </a:p>
        </p:txBody>
      </p:sp>
      <p:sp>
        <p:nvSpPr>
          <p:cNvPr id="20484" name="AutoShape 4"/>
          <p:cNvSpPr>
            <a:spLocks/>
          </p:cNvSpPr>
          <p:nvPr/>
        </p:nvSpPr>
        <p:spPr bwMode="auto">
          <a:xfrm>
            <a:off x="7150100" y="5424488"/>
            <a:ext cx="4914900" cy="1143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7" tIns="50797" rIns="50797" bIns="50797" anchor="ctr"/>
          <a:lstStyle/>
          <a:p>
            <a:pPr defTabSz="584170">
              <a:defRPr/>
            </a:pPr>
            <a:r>
              <a:rPr lang="en-US" sz="7300" dirty="0">
                <a:solidFill>
                  <a:srgbClr val="FFFFFF"/>
                </a:solidFill>
                <a:latin typeface="Franklin Gothic Book" charset="0"/>
                <a:ea typeface="ＭＳ Ｐゴシック" charset="0"/>
                <a:cs typeface="Franklin Gothic Book" charset="0"/>
                <a:sym typeface="Franklin Gothic Book" charset="0"/>
              </a:rPr>
              <a:t>San Diego</a:t>
            </a:r>
            <a:endParaRPr lang="en-US" dirty="0">
              <a:ea typeface="ＭＳ Ｐゴシック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Photos of New DPR Building 9.4.08 0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4719300" cy="1103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10.xml><?xml version="1.0" encoding="utf-8"?>
<a:theme xmlns:a="http://schemas.openxmlformats.org/drawingml/2006/main" name="1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12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10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7865</TotalTime>
  <Words>1049</Words>
  <Application>Microsoft Office PowerPoint</Application>
  <PresentationFormat>Custom</PresentationFormat>
  <Paragraphs>291</Paragraphs>
  <Slides>67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90" baseType="lpstr">
      <vt:lpstr>Helvetica</vt:lpstr>
      <vt:lpstr>MS PGothic</vt:lpstr>
      <vt:lpstr>Gill Sans</vt:lpstr>
      <vt:lpstr>Arial</vt:lpstr>
      <vt:lpstr>Lucida Grande</vt:lpstr>
      <vt:lpstr>Tahoma</vt:lpstr>
      <vt:lpstr>Franklin Gothic Book</vt:lpstr>
      <vt:lpstr>FrnkGothITC Bk BT</vt:lpstr>
      <vt:lpstr>Wingdings</vt:lpstr>
      <vt:lpstr>Franklin Gothic ITC Demi BT</vt:lpstr>
      <vt:lpstr>American Typewriter</vt:lpstr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10_Office Theme</vt:lpstr>
      <vt:lpstr>11_Office Theme</vt:lpstr>
      <vt:lpstr>12_Office Theme</vt:lpstr>
      <vt:lpstr>Microsoft Excel Chart</vt:lpstr>
      <vt:lpstr>Getting to Zero</vt:lpstr>
      <vt:lpstr>PowerPoint Presentation</vt:lpstr>
      <vt:lpstr>What is Net Zero Energy?</vt:lpstr>
      <vt:lpstr>Net zero energy:   Key drivers</vt:lpstr>
      <vt:lpstr>How do we get there?</vt:lpstr>
      <vt:lpstr>DPR sustainability Timeline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 Dynamic Glass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DPR San Francisco Office</vt:lpstr>
      <vt:lpstr>Partners/Vendors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 SOLUTIONS &amp; IMPACTS</vt:lpstr>
      <vt:lpstr>Renewables in  Multi-Family</vt:lpstr>
      <vt:lpstr>PowerPoint Presentation</vt:lpstr>
      <vt:lpstr>Record Sale</vt:lpstr>
      <vt:lpstr>PowerPoint Presentation</vt:lpstr>
      <vt:lpstr>PowerPoint Presentation</vt:lpstr>
      <vt:lpstr>PowerPoint Presentation</vt:lpstr>
      <vt:lpstr>Incremental Cost of New Green Homes Has Decreased According to Single Family Builders</vt:lpstr>
      <vt:lpstr>More Than Two-Thirds Find Customers Are Willing to Pay More for Green, Particularly Single Family Remodelers</vt:lpstr>
      <vt:lpstr>Use of Renewables Expected to Rise in  Next Three Years According to Both Single Family and Multifamily Builders</vt:lpstr>
      <vt:lpstr>conclusions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Laws</dc:creator>
  <cp:lastModifiedBy>Sarah Laws</cp:lastModifiedBy>
  <cp:revision>54</cp:revision>
  <dcterms:modified xsi:type="dcterms:W3CDTF">2014-10-22T19:35:40Z</dcterms:modified>
</cp:coreProperties>
</file>