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notesMasterIdLst>
    <p:notesMasterId r:id="rId33"/>
  </p:notesMasterIdLst>
  <p:handoutMasterIdLst>
    <p:handoutMasterId r:id="rId34"/>
  </p:handoutMasterIdLst>
  <p:sldIdLst>
    <p:sldId id="256" r:id="rId2"/>
    <p:sldId id="257" r:id="rId3"/>
    <p:sldId id="258" r:id="rId4"/>
    <p:sldId id="259" r:id="rId5"/>
    <p:sldId id="260" r:id="rId6"/>
    <p:sldId id="268" r:id="rId7"/>
    <p:sldId id="269" r:id="rId8"/>
    <p:sldId id="270" r:id="rId9"/>
    <p:sldId id="271" r:id="rId10"/>
    <p:sldId id="272" r:id="rId11"/>
    <p:sldId id="273" r:id="rId12"/>
    <p:sldId id="274" r:id="rId13"/>
    <p:sldId id="275" r:id="rId14"/>
    <p:sldId id="276" r:id="rId15"/>
    <p:sldId id="290" r:id="rId16"/>
    <p:sldId id="278" r:id="rId17"/>
    <p:sldId id="280" r:id="rId18"/>
    <p:sldId id="282" r:id="rId19"/>
    <p:sldId id="279" r:id="rId20"/>
    <p:sldId id="292" r:id="rId21"/>
    <p:sldId id="283" r:id="rId22"/>
    <p:sldId id="284" r:id="rId23"/>
    <p:sldId id="262" r:id="rId24"/>
    <p:sldId id="264" r:id="rId25"/>
    <p:sldId id="263" r:id="rId26"/>
    <p:sldId id="289" r:id="rId27"/>
    <p:sldId id="261" r:id="rId28"/>
    <p:sldId id="266" r:id="rId29"/>
    <p:sldId id="285" r:id="rId30"/>
    <p:sldId id="291" r:id="rId31"/>
    <p:sldId id="286" r:id="rId32"/>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F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23" d="100"/>
          <a:sy n="123" d="100"/>
        </p:scale>
        <p:origin x="-58" y="-29"/>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 y="2"/>
            <a:ext cx="3038475" cy="46196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42" y="2"/>
            <a:ext cx="3038475" cy="461963"/>
          </a:xfrm>
          <a:prstGeom prst="rect">
            <a:avLst/>
          </a:prstGeom>
        </p:spPr>
        <p:txBody>
          <a:bodyPr vert="horz" lIns="91440" tIns="45720" rIns="91440" bIns="45720" rtlCol="0"/>
          <a:lstStyle>
            <a:lvl1pPr algn="r">
              <a:defRPr sz="1200"/>
            </a:lvl1pPr>
          </a:lstStyle>
          <a:p>
            <a:fld id="{7BE83D0D-41F5-4CAA-A09D-A21DFCBDE795}" type="datetimeFigureOut">
              <a:rPr lang="en-US" smtClean="0"/>
              <a:t>7/31/2015</a:t>
            </a:fld>
            <a:endParaRPr lang="en-US" dirty="0"/>
          </a:p>
        </p:txBody>
      </p:sp>
      <p:sp>
        <p:nvSpPr>
          <p:cNvPr id="4" name="Footer Placeholder 3"/>
          <p:cNvSpPr>
            <a:spLocks noGrp="1"/>
          </p:cNvSpPr>
          <p:nvPr>
            <p:ph type="ftr" sz="quarter" idx="2"/>
          </p:nvPr>
        </p:nvSpPr>
        <p:spPr>
          <a:xfrm>
            <a:off x="5" y="8772527"/>
            <a:ext cx="3038475" cy="461963"/>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42" y="8772527"/>
            <a:ext cx="3038475" cy="461963"/>
          </a:xfrm>
          <a:prstGeom prst="rect">
            <a:avLst/>
          </a:prstGeom>
        </p:spPr>
        <p:txBody>
          <a:bodyPr vert="horz" lIns="91440" tIns="45720" rIns="91440" bIns="45720" rtlCol="0" anchor="b"/>
          <a:lstStyle>
            <a:lvl1pPr algn="r">
              <a:defRPr sz="1200"/>
            </a:lvl1pPr>
          </a:lstStyle>
          <a:p>
            <a:fld id="{CFB71A1B-AD18-4CC8-A097-564A5B9EE80D}" type="slidenum">
              <a:rPr lang="en-US" smtClean="0"/>
              <a:t>‹#›</a:t>
            </a:fld>
            <a:endParaRPr lang="en-US" dirty="0"/>
          </a:p>
        </p:txBody>
      </p:sp>
    </p:spTree>
    <p:extLst>
      <p:ext uri="{BB962C8B-B14F-4D97-AF65-F5344CB8AC3E}">
        <p14:creationId xmlns:p14="http://schemas.microsoft.com/office/powerpoint/2010/main" val="17586993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1804"/>
          </a:xfrm>
          <a:prstGeom prst="rect">
            <a:avLst/>
          </a:prstGeom>
        </p:spPr>
        <p:txBody>
          <a:bodyPr vert="horz" lIns="92830" tIns="46415" rIns="92830" bIns="46415" rtlCol="0"/>
          <a:lstStyle>
            <a:lvl1pPr algn="l">
              <a:defRPr sz="1200"/>
            </a:lvl1pPr>
          </a:lstStyle>
          <a:p>
            <a:endParaRPr lang="en-US" dirty="0"/>
          </a:p>
        </p:txBody>
      </p:sp>
      <p:sp>
        <p:nvSpPr>
          <p:cNvPr id="3" name="Date Placeholder 2"/>
          <p:cNvSpPr>
            <a:spLocks noGrp="1"/>
          </p:cNvSpPr>
          <p:nvPr>
            <p:ph type="dt" idx="1"/>
          </p:nvPr>
        </p:nvSpPr>
        <p:spPr>
          <a:xfrm>
            <a:off x="3970939" y="0"/>
            <a:ext cx="3037840" cy="461804"/>
          </a:xfrm>
          <a:prstGeom prst="rect">
            <a:avLst/>
          </a:prstGeom>
        </p:spPr>
        <p:txBody>
          <a:bodyPr vert="horz" lIns="92830" tIns="46415" rIns="92830" bIns="46415" rtlCol="0"/>
          <a:lstStyle>
            <a:lvl1pPr algn="r">
              <a:defRPr sz="1200"/>
            </a:lvl1pPr>
          </a:lstStyle>
          <a:p>
            <a:fld id="{8CA5A4DC-8658-40DB-AE3D-ED82807AC21F}" type="datetimeFigureOut">
              <a:rPr lang="en-US" smtClean="0"/>
              <a:t>7/31/2015</a:t>
            </a:fld>
            <a:endParaRPr lang="en-US" dirty="0"/>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2830" tIns="46415" rIns="92830" bIns="46415" rtlCol="0" anchor="ctr"/>
          <a:lstStyle/>
          <a:p>
            <a:endParaRPr lang="en-US" dirty="0"/>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2830" tIns="46415" rIns="92830" bIns="4641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772668"/>
            <a:ext cx="3037840" cy="461804"/>
          </a:xfrm>
          <a:prstGeom prst="rect">
            <a:avLst/>
          </a:prstGeom>
        </p:spPr>
        <p:txBody>
          <a:bodyPr vert="horz" lIns="92830" tIns="46415" rIns="92830" bIns="4641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772668"/>
            <a:ext cx="3037840" cy="461804"/>
          </a:xfrm>
          <a:prstGeom prst="rect">
            <a:avLst/>
          </a:prstGeom>
        </p:spPr>
        <p:txBody>
          <a:bodyPr vert="horz" lIns="92830" tIns="46415" rIns="92830" bIns="46415" rtlCol="0" anchor="b"/>
          <a:lstStyle>
            <a:lvl1pPr algn="r">
              <a:defRPr sz="1200"/>
            </a:lvl1pPr>
          </a:lstStyle>
          <a:p>
            <a:fld id="{6BBF935D-B585-438D-8A6A-D5DC7F069013}" type="slidenum">
              <a:rPr lang="en-US" smtClean="0"/>
              <a:t>‹#›</a:t>
            </a:fld>
            <a:endParaRPr lang="en-US" dirty="0"/>
          </a:p>
        </p:txBody>
      </p:sp>
    </p:spTree>
    <p:extLst>
      <p:ext uri="{BB962C8B-B14F-4D97-AF65-F5344CB8AC3E}">
        <p14:creationId xmlns:p14="http://schemas.microsoft.com/office/powerpoint/2010/main" val="38960039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BF935D-B585-438D-8A6A-D5DC7F069013}" type="slidenum">
              <a:rPr lang="en-US" smtClean="0"/>
              <a:t>1</a:t>
            </a:fld>
            <a:endParaRPr lang="en-US" dirty="0"/>
          </a:p>
        </p:txBody>
      </p:sp>
    </p:spTree>
    <p:extLst>
      <p:ext uri="{BB962C8B-B14F-4D97-AF65-F5344CB8AC3E}">
        <p14:creationId xmlns:p14="http://schemas.microsoft.com/office/powerpoint/2010/main" val="8604755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BF935D-B585-438D-8A6A-D5DC7F069013}" type="slidenum">
              <a:rPr lang="en-US" smtClean="0"/>
              <a:t>10</a:t>
            </a:fld>
            <a:endParaRPr lang="en-US" dirty="0"/>
          </a:p>
        </p:txBody>
      </p:sp>
    </p:spTree>
    <p:extLst>
      <p:ext uri="{BB962C8B-B14F-4D97-AF65-F5344CB8AC3E}">
        <p14:creationId xmlns:p14="http://schemas.microsoft.com/office/powerpoint/2010/main" val="10264131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BF935D-B585-438D-8A6A-D5DC7F069013}" type="slidenum">
              <a:rPr lang="en-US" smtClean="0"/>
              <a:t>11</a:t>
            </a:fld>
            <a:endParaRPr lang="en-US" dirty="0"/>
          </a:p>
        </p:txBody>
      </p:sp>
    </p:spTree>
    <p:extLst>
      <p:ext uri="{BB962C8B-B14F-4D97-AF65-F5344CB8AC3E}">
        <p14:creationId xmlns:p14="http://schemas.microsoft.com/office/powerpoint/2010/main" val="13960466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BF935D-B585-438D-8A6A-D5DC7F069013}" type="slidenum">
              <a:rPr lang="en-US" smtClean="0"/>
              <a:t>12</a:t>
            </a:fld>
            <a:endParaRPr lang="en-US" dirty="0"/>
          </a:p>
        </p:txBody>
      </p:sp>
    </p:spTree>
    <p:extLst>
      <p:ext uri="{BB962C8B-B14F-4D97-AF65-F5344CB8AC3E}">
        <p14:creationId xmlns:p14="http://schemas.microsoft.com/office/powerpoint/2010/main" val="18299297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BF935D-B585-438D-8A6A-D5DC7F069013}" type="slidenum">
              <a:rPr lang="en-US" smtClean="0"/>
              <a:t>13</a:t>
            </a:fld>
            <a:endParaRPr lang="en-US" dirty="0"/>
          </a:p>
        </p:txBody>
      </p:sp>
    </p:spTree>
    <p:extLst>
      <p:ext uri="{BB962C8B-B14F-4D97-AF65-F5344CB8AC3E}">
        <p14:creationId xmlns:p14="http://schemas.microsoft.com/office/powerpoint/2010/main" val="39711086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BF935D-B585-438D-8A6A-D5DC7F069013}" type="slidenum">
              <a:rPr lang="en-US" smtClean="0"/>
              <a:t>14</a:t>
            </a:fld>
            <a:endParaRPr lang="en-US" dirty="0"/>
          </a:p>
        </p:txBody>
      </p:sp>
    </p:spTree>
    <p:extLst>
      <p:ext uri="{BB962C8B-B14F-4D97-AF65-F5344CB8AC3E}">
        <p14:creationId xmlns:p14="http://schemas.microsoft.com/office/powerpoint/2010/main" val="26078191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BF935D-B585-438D-8A6A-D5DC7F069013}" type="slidenum">
              <a:rPr lang="en-US" smtClean="0"/>
              <a:t>15</a:t>
            </a:fld>
            <a:endParaRPr lang="en-US" dirty="0"/>
          </a:p>
        </p:txBody>
      </p:sp>
    </p:spTree>
    <p:extLst>
      <p:ext uri="{BB962C8B-B14F-4D97-AF65-F5344CB8AC3E}">
        <p14:creationId xmlns:p14="http://schemas.microsoft.com/office/powerpoint/2010/main" val="4728168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BF935D-B585-438D-8A6A-D5DC7F069013}" type="slidenum">
              <a:rPr lang="en-US" smtClean="0"/>
              <a:t>16</a:t>
            </a:fld>
            <a:endParaRPr lang="en-US" dirty="0"/>
          </a:p>
        </p:txBody>
      </p:sp>
    </p:spTree>
    <p:extLst>
      <p:ext uri="{BB962C8B-B14F-4D97-AF65-F5344CB8AC3E}">
        <p14:creationId xmlns:p14="http://schemas.microsoft.com/office/powerpoint/2010/main" val="22290175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BF935D-B585-438D-8A6A-D5DC7F069013}" type="slidenum">
              <a:rPr lang="en-US" smtClean="0"/>
              <a:t>17</a:t>
            </a:fld>
            <a:endParaRPr lang="en-US" dirty="0"/>
          </a:p>
        </p:txBody>
      </p:sp>
    </p:spTree>
    <p:extLst>
      <p:ext uri="{BB962C8B-B14F-4D97-AF65-F5344CB8AC3E}">
        <p14:creationId xmlns:p14="http://schemas.microsoft.com/office/powerpoint/2010/main" val="42069252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BF935D-B585-438D-8A6A-D5DC7F069013}" type="slidenum">
              <a:rPr lang="en-US" smtClean="0"/>
              <a:t>18</a:t>
            </a:fld>
            <a:endParaRPr lang="en-US" dirty="0"/>
          </a:p>
        </p:txBody>
      </p:sp>
    </p:spTree>
    <p:extLst>
      <p:ext uri="{BB962C8B-B14F-4D97-AF65-F5344CB8AC3E}">
        <p14:creationId xmlns:p14="http://schemas.microsoft.com/office/powerpoint/2010/main" val="21849823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BF935D-B585-438D-8A6A-D5DC7F069013}" type="slidenum">
              <a:rPr lang="en-US" smtClean="0"/>
              <a:t>19</a:t>
            </a:fld>
            <a:endParaRPr lang="en-US" dirty="0"/>
          </a:p>
        </p:txBody>
      </p:sp>
    </p:spTree>
    <p:extLst>
      <p:ext uri="{BB962C8B-B14F-4D97-AF65-F5344CB8AC3E}">
        <p14:creationId xmlns:p14="http://schemas.microsoft.com/office/powerpoint/2010/main" val="33670951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BF935D-B585-438D-8A6A-D5DC7F069013}" type="slidenum">
              <a:rPr lang="en-US" smtClean="0"/>
              <a:t>2</a:t>
            </a:fld>
            <a:endParaRPr lang="en-US" dirty="0"/>
          </a:p>
        </p:txBody>
      </p:sp>
    </p:spTree>
    <p:extLst>
      <p:ext uri="{BB962C8B-B14F-4D97-AF65-F5344CB8AC3E}">
        <p14:creationId xmlns:p14="http://schemas.microsoft.com/office/powerpoint/2010/main" val="21618974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BF935D-B585-438D-8A6A-D5DC7F069013}" type="slidenum">
              <a:rPr lang="en-US" smtClean="0"/>
              <a:t>20</a:t>
            </a:fld>
            <a:endParaRPr lang="en-US" dirty="0"/>
          </a:p>
        </p:txBody>
      </p:sp>
    </p:spTree>
    <p:extLst>
      <p:ext uri="{BB962C8B-B14F-4D97-AF65-F5344CB8AC3E}">
        <p14:creationId xmlns:p14="http://schemas.microsoft.com/office/powerpoint/2010/main" val="109236179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BF935D-B585-438D-8A6A-D5DC7F069013}" type="slidenum">
              <a:rPr lang="en-US" smtClean="0"/>
              <a:t>21</a:t>
            </a:fld>
            <a:endParaRPr lang="en-US" dirty="0"/>
          </a:p>
        </p:txBody>
      </p:sp>
    </p:spTree>
    <p:extLst>
      <p:ext uri="{BB962C8B-B14F-4D97-AF65-F5344CB8AC3E}">
        <p14:creationId xmlns:p14="http://schemas.microsoft.com/office/powerpoint/2010/main" val="277644799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BF935D-B585-438D-8A6A-D5DC7F069013}" type="slidenum">
              <a:rPr lang="en-US" smtClean="0"/>
              <a:t>22</a:t>
            </a:fld>
            <a:endParaRPr lang="en-US" dirty="0"/>
          </a:p>
        </p:txBody>
      </p:sp>
    </p:spTree>
    <p:extLst>
      <p:ext uri="{BB962C8B-B14F-4D97-AF65-F5344CB8AC3E}">
        <p14:creationId xmlns:p14="http://schemas.microsoft.com/office/powerpoint/2010/main" val="196391758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BF935D-B585-438D-8A6A-D5DC7F069013}" type="slidenum">
              <a:rPr lang="en-US" smtClean="0"/>
              <a:t>23</a:t>
            </a:fld>
            <a:endParaRPr lang="en-US" dirty="0"/>
          </a:p>
        </p:txBody>
      </p:sp>
    </p:spTree>
    <p:extLst>
      <p:ext uri="{BB962C8B-B14F-4D97-AF65-F5344CB8AC3E}">
        <p14:creationId xmlns:p14="http://schemas.microsoft.com/office/powerpoint/2010/main" val="426999399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BF935D-B585-438D-8A6A-D5DC7F069013}" type="slidenum">
              <a:rPr lang="en-US" smtClean="0"/>
              <a:t>24</a:t>
            </a:fld>
            <a:endParaRPr lang="en-US" dirty="0"/>
          </a:p>
        </p:txBody>
      </p:sp>
    </p:spTree>
    <p:extLst>
      <p:ext uri="{BB962C8B-B14F-4D97-AF65-F5344CB8AC3E}">
        <p14:creationId xmlns:p14="http://schemas.microsoft.com/office/powerpoint/2010/main" val="282894231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BF935D-B585-438D-8A6A-D5DC7F069013}" type="slidenum">
              <a:rPr lang="en-US" smtClean="0"/>
              <a:t>25</a:t>
            </a:fld>
            <a:endParaRPr lang="en-US" dirty="0"/>
          </a:p>
        </p:txBody>
      </p:sp>
    </p:spTree>
    <p:extLst>
      <p:ext uri="{BB962C8B-B14F-4D97-AF65-F5344CB8AC3E}">
        <p14:creationId xmlns:p14="http://schemas.microsoft.com/office/powerpoint/2010/main" val="286182147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BF935D-B585-438D-8A6A-D5DC7F069013}" type="slidenum">
              <a:rPr lang="en-US" smtClean="0"/>
              <a:t>26</a:t>
            </a:fld>
            <a:endParaRPr lang="en-US" dirty="0"/>
          </a:p>
        </p:txBody>
      </p:sp>
    </p:spTree>
    <p:extLst>
      <p:ext uri="{BB962C8B-B14F-4D97-AF65-F5344CB8AC3E}">
        <p14:creationId xmlns:p14="http://schemas.microsoft.com/office/powerpoint/2010/main" val="148188842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BF935D-B585-438D-8A6A-D5DC7F069013}" type="slidenum">
              <a:rPr lang="en-US" smtClean="0"/>
              <a:t>27</a:t>
            </a:fld>
            <a:endParaRPr lang="en-US" dirty="0"/>
          </a:p>
        </p:txBody>
      </p:sp>
    </p:spTree>
    <p:extLst>
      <p:ext uri="{BB962C8B-B14F-4D97-AF65-F5344CB8AC3E}">
        <p14:creationId xmlns:p14="http://schemas.microsoft.com/office/powerpoint/2010/main" val="135257223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BF935D-B585-438D-8A6A-D5DC7F069013}" type="slidenum">
              <a:rPr lang="en-US" smtClean="0"/>
              <a:t>28</a:t>
            </a:fld>
            <a:endParaRPr lang="en-US" dirty="0"/>
          </a:p>
        </p:txBody>
      </p:sp>
    </p:spTree>
    <p:extLst>
      <p:ext uri="{BB962C8B-B14F-4D97-AF65-F5344CB8AC3E}">
        <p14:creationId xmlns:p14="http://schemas.microsoft.com/office/powerpoint/2010/main" val="144871399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BF935D-B585-438D-8A6A-D5DC7F069013}" type="slidenum">
              <a:rPr lang="en-US" smtClean="0"/>
              <a:t>29</a:t>
            </a:fld>
            <a:endParaRPr lang="en-US" dirty="0"/>
          </a:p>
        </p:txBody>
      </p:sp>
    </p:spTree>
    <p:extLst>
      <p:ext uri="{BB962C8B-B14F-4D97-AF65-F5344CB8AC3E}">
        <p14:creationId xmlns:p14="http://schemas.microsoft.com/office/powerpoint/2010/main" val="41563972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BF935D-B585-438D-8A6A-D5DC7F069013}" type="slidenum">
              <a:rPr lang="en-US" smtClean="0"/>
              <a:t>3</a:t>
            </a:fld>
            <a:endParaRPr lang="en-US" dirty="0"/>
          </a:p>
        </p:txBody>
      </p:sp>
    </p:spTree>
    <p:extLst>
      <p:ext uri="{BB962C8B-B14F-4D97-AF65-F5344CB8AC3E}">
        <p14:creationId xmlns:p14="http://schemas.microsoft.com/office/powerpoint/2010/main" val="96468981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BF935D-B585-438D-8A6A-D5DC7F069013}" type="slidenum">
              <a:rPr lang="en-US" smtClean="0"/>
              <a:t>30</a:t>
            </a:fld>
            <a:endParaRPr lang="en-US" dirty="0"/>
          </a:p>
        </p:txBody>
      </p:sp>
    </p:spTree>
    <p:extLst>
      <p:ext uri="{BB962C8B-B14F-4D97-AF65-F5344CB8AC3E}">
        <p14:creationId xmlns:p14="http://schemas.microsoft.com/office/powerpoint/2010/main" val="225301714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BF935D-B585-438D-8A6A-D5DC7F069013}" type="slidenum">
              <a:rPr lang="en-US" smtClean="0"/>
              <a:t>31</a:t>
            </a:fld>
            <a:endParaRPr lang="en-US" dirty="0"/>
          </a:p>
        </p:txBody>
      </p:sp>
    </p:spTree>
    <p:extLst>
      <p:ext uri="{BB962C8B-B14F-4D97-AF65-F5344CB8AC3E}">
        <p14:creationId xmlns:p14="http://schemas.microsoft.com/office/powerpoint/2010/main" val="10923617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BF935D-B585-438D-8A6A-D5DC7F069013}" type="slidenum">
              <a:rPr lang="en-US" smtClean="0"/>
              <a:t>4</a:t>
            </a:fld>
            <a:endParaRPr lang="en-US" dirty="0"/>
          </a:p>
        </p:txBody>
      </p:sp>
    </p:spTree>
    <p:extLst>
      <p:ext uri="{BB962C8B-B14F-4D97-AF65-F5344CB8AC3E}">
        <p14:creationId xmlns:p14="http://schemas.microsoft.com/office/powerpoint/2010/main" val="16354099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BF935D-B585-438D-8A6A-D5DC7F069013}" type="slidenum">
              <a:rPr lang="en-US" smtClean="0"/>
              <a:t>5</a:t>
            </a:fld>
            <a:endParaRPr lang="en-US" dirty="0"/>
          </a:p>
        </p:txBody>
      </p:sp>
    </p:spTree>
    <p:extLst>
      <p:ext uri="{BB962C8B-B14F-4D97-AF65-F5344CB8AC3E}">
        <p14:creationId xmlns:p14="http://schemas.microsoft.com/office/powerpoint/2010/main" val="12954458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BF935D-B585-438D-8A6A-D5DC7F069013}" type="slidenum">
              <a:rPr lang="en-US" smtClean="0"/>
              <a:t>6</a:t>
            </a:fld>
            <a:endParaRPr lang="en-US" dirty="0"/>
          </a:p>
        </p:txBody>
      </p:sp>
    </p:spTree>
    <p:extLst>
      <p:ext uri="{BB962C8B-B14F-4D97-AF65-F5344CB8AC3E}">
        <p14:creationId xmlns:p14="http://schemas.microsoft.com/office/powerpoint/2010/main" val="17108277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BF935D-B585-438D-8A6A-D5DC7F069013}" type="slidenum">
              <a:rPr lang="en-US" smtClean="0"/>
              <a:t>7</a:t>
            </a:fld>
            <a:endParaRPr lang="en-US" dirty="0"/>
          </a:p>
        </p:txBody>
      </p:sp>
    </p:spTree>
    <p:extLst>
      <p:ext uri="{BB962C8B-B14F-4D97-AF65-F5344CB8AC3E}">
        <p14:creationId xmlns:p14="http://schemas.microsoft.com/office/powerpoint/2010/main" val="4740821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BF935D-B585-438D-8A6A-D5DC7F069013}" type="slidenum">
              <a:rPr lang="en-US" smtClean="0"/>
              <a:t>8</a:t>
            </a:fld>
            <a:endParaRPr lang="en-US" dirty="0"/>
          </a:p>
        </p:txBody>
      </p:sp>
    </p:spTree>
    <p:extLst>
      <p:ext uri="{BB962C8B-B14F-4D97-AF65-F5344CB8AC3E}">
        <p14:creationId xmlns:p14="http://schemas.microsoft.com/office/powerpoint/2010/main" val="28458624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BF935D-B585-438D-8A6A-D5DC7F069013}" type="slidenum">
              <a:rPr lang="en-US" smtClean="0"/>
              <a:t>9</a:t>
            </a:fld>
            <a:endParaRPr lang="en-US" dirty="0"/>
          </a:p>
        </p:txBody>
      </p:sp>
    </p:spTree>
    <p:extLst>
      <p:ext uri="{BB962C8B-B14F-4D97-AF65-F5344CB8AC3E}">
        <p14:creationId xmlns:p14="http://schemas.microsoft.com/office/powerpoint/2010/main" val="30644317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66FCA001-347E-4B9A-99B9-4949766A5729}" type="datetimeFigureOut">
              <a:rPr lang="en-US" smtClean="0"/>
              <a:t>7/31/2015</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11614154-3645-4B17-BE81-2CC19CB78970}" type="slidenum">
              <a:rPr lang="en-US" smtClean="0"/>
              <a:t>‹#›</a:t>
            </a:fld>
            <a:endParaRPr lang="en-US" dirty="0"/>
          </a:p>
        </p:txBody>
      </p:sp>
    </p:spTree>
    <p:extLst>
      <p:ext uri="{BB962C8B-B14F-4D97-AF65-F5344CB8AC3E}">
        <p14:creationId xmlns:p14="http://schemas.microsoft.com/office/powerpoint/2010/main" val="467569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66FCA001-347E-4B9A-99B9-4949766A5729}" type="datetimeFigureOut">
              <a:rPr lang="en-US" smtClean="0"/>
              <a:t>7/31/2015</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11614154-3645-4B17-BE81-2CC19CB78970}" type="slidenum">
              <a:rPr lang="en-US" smtClean="0"/>
              <a:t>‹#›</a:t>
            </a:fld>
            <a:endParaRPr lang="en-US" dirty="0"/>
          </a:p>
        </p:txBody>
      </p:sp>
    </p:spTree>
    <p:extLst>
      <p:ext uri="{BB962C8B-B14F-4D97-AF65-F5344CB8AC3E}">
        <p14:creationId xmlns:p14="http://schemas.microsoft.com/office/powerpoint/2010/main" val="94031056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66FCA001-347E-4B9A-99B9-4949766A5729}" type="datetimeFigureOut">
              <a:rPr lang="en-US" smtClean="0"/>
              <a:t>7/31/2015</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11614154-3645-4B17-BE81-2CC19CB78970}" type="slidenum">
              <a:rPr lang="en-US" smtClean="0"/>
              <a:t>‹#›</a:t>
            </a:fld>
            <a:endParaRPr lang="en-US" dirty="0"/>
          </a:p>
        </p:txBody>
      </p:sp>
    </p:spTree>
    <p:extLst>
      <p:ext uri="{BB962C8B-B14F-4D97-AF65-F5344CB8AC3E}">
        <p14:creationId xmlns:p14="http://schemas.microsoft.com/office/powerpoint/2010/main" val="985144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66FCA001-347E-4B9A-99B9-4949766A5729}" type="datetimeFigureOut">
              <a:rPr lang="en-US" smtClean="0"/>
              <a:t>7/31/2015</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11614154-3645-4B17-BE81-2CC19CB78970}" type="slidenum">
              <a:rPr lang="en-US" smtClean="0"/>
              <a:t>‹#›</a:t>
            </a:fld>
            <a:endParaRPr lang="en-US" dirty="0"/>
          </a:p>
        </p:txBody>
      </p:sp>
    </p:spTree>
    <p:extLst>
      <p:ext uri="{BB962C8B-B14F-4D97-AF65-F5344CB8AC3E}">
        <p14:creationId xmlns:p14="http://schemas.microsoft.com/office/powerpoint/2010/main" val="3031617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66FCA001-347E-4B9A-99B9-4949766A5729}" type="datetimeFigureOut">
              <a:rPr lang="en-US" smtClean="0"/>
              <a:t>7/31/2015</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11614154-3645-4B17-BE81-2CC19CB78970}" type="slidenum">
              <a:rPr lang="en-US" smtClean="0"/>
              <a:t>‹#›</a:t>
            </a:fld>
            <a:endParaRPr lang="en-US" dirty="0"/>
          </a:p>
        </p:txBody>
      </p:sp>
    </p:spTree>
    <p:extLst>
      <p:ext uri="{BB962C8B-B14F-4D97-AF65-F5344CB8AC3E}">
        <p14:creationId xmlns:p14="http://schemas.microsoft.com/office/powerpoint/2010/main" val="29332826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66FCA001-347E-4B9A-99B9-4949766A5729}" type="datetimeFigureOut">
              <a:rPr lang="en-US" smtClean="0"/>
              <a:t>7/31/2015</a:t>
            </a:fld>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11614154-3645-4B17-BE81-2CC19CB78970}" type="slidenum">
              <a:rPr lang="en-US" smtClean="0"/>
              <a:t>‹#›</a:t>
            </a:fld>
            <a:endParaRPr lang="en-US" dirty="0"/>
          </a:p>
        </p:txBody>
      </p:sp>
    </p:spTree>
    <p:extLst>
      <p:ext uri="{BB962C8B-B14F-4D97-AF65-F5344CB8AC3E}">
        <p14:creationId xmlns:p14="http://schemas.microsoft.com/office/powerpoint/2010/main" val="246491158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66FCA001-347E-4B9A-99B9-4949766A5729}" type="datetimeFigureOut">
              <a:rPr lang="en-US" smtClean="0"/>
              <a:t>7/31/2015</a:t>
            </a:fld>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11614154-3645-4B17-BE81-2CC19CB78970}" type="slidenum">
              <a:rPr lang="en-US" smtClean="0"/>
              <a:t>‹#›</a:t>
            </a:fld>
            <a:endParaRPr lang="en-US" dirty="0"/>
          </a:p>
        </p:txBody>
      </p:sp>
    </p:spTree>
    <p:extLst>
      <p:ext uri="{BB962C8B-B14F-4D97-AF65-F5344CB8AC3E}">
        <p14:creationId xmlns:p14="http://schemas.microsoft.com/office/powerpoint/2010/main" val="288446049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66FCA001-347E-4B9A-99B9-4949766A5729}" type="datetimeFigureOut">
              <a:rPr lang="en-US" smtClean="0"/>
              <a:t>7/31/2015</a:t>
            </a:fld>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11614154-3645-4B17-BE81-2CC19CB78970}" type="slidenum">
              <a:rPr lang="en-US" smtClean="0"/>
              <a:t>‹#›</a:t>
            </a:fld>
            <a:endParaRPr lang="en-US" dirty="0"/>
          </a:p>
        </p:txBody>
      </p:sp>
    </p:spTree>
    <p:extLst>
      <p:ext uri="{BB962C8B-B14F-4D97-AF65-F5344CB8AC3E}">
        <p14:creationId xmlns:p14="http://schemas.microsoft.com/office/powerpoint/2010/main" val="147065341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tabLst>
                <a:tab pos="6656388" algn="r"/>
              </a:tabLst>
              <a:defRPr>
                <a:solidFill>
                  <a:schemeClr val="tx1"/>
                </a:solidFill>
                <a:latin typeface="Arial" pitchFamily="34" charset="0"/>
                <a:cs typeface="Arial" pitchFamily="34" charset="0"/>
              </a:defRPr>
            </a:lvl1pPr>
            <a:lvl2pPr>
              <a:tabLst>
                <a:tab pos="6656388" algn="r"/>
              </a:tabLst>
              <a:defRPr>
                <a:solidFill>
                  <a:schemeClr val="tx1"/>
                </a:solidFill>
                <a:latin typeface="Arial" pitchFamily="34" charset="0"/>
                <a:cs typeface="Arial" pitchFamily="34" charset="0"/>
              </a:defRPr>
            </a:lvl2pPr>
            <a:lvl3pPr>
              <a:tabLst>
                <a:tab pos="6656388" algn="r"/>
              </a:tabLst>
              <a:defRPr>
                <a:solidFill>
                  <a:schemeClr val="tx1"/>
                </a:solidFill>
                <a:latin typeface="Arial" pitchFamily="34" charset="0"/>
                <a:cs typeface="Arial" pitchFamily="34" charset="0"/>
              </a:defRPr>
            </a:lvl3pPr>
            <a:lvl4pPr>
              <a:tabLst>
                <a:tab pos="6656388" algn="r"/>
              </a:tabLst>
              <a:defRPr>
                <a:solidFill>
                  <a:schemeClr val="tx1"/>
                </a:solidFill>
                <a:latin typeface="Arial" pitchFamily="34" charset="0"/>
                <a:cs typeface="Arial" pitchFamily="34" charset="0"/>
              </a:defRPr>
            </a:lvl4pPr>
            <a:lvl5pPr>
              <a:tabLst>
                <a:tab pos="6656388" algn="r"/>
              </a:tabLst>
              <a:defRPr>
                <a:solidFill>
                  <a:schemeClr val="tx1"/>
                </a:solidFill>
                <a:latin typeface="Arial" pitchFamily="34" charset="0"/>
                <a:cs typeface="Arial" pitchFamily="34" charset="0"/>
              </a:defRPr>
            </a:lvl5pPr>
            <a:lvl6pPr fontAlgn="base">
              <a:spcBef>
                <a:spcPct val="0"/>
              </a:spcBef>
              <a:spcAft>
                <a:spcPct val="0"/>
              </a:spcAft>
              <a:tabLst>
                <a:tab pos="6656388" algn="r"/>
              </a:tabLst>
              <a:defRPr>
                <a:solidFill>
                  <a:schemeClr val="tx1"/>
                </a:solidFill>
                <a:latin typeface="Arial" pitchFamily="34" charset="0"/>
                <a:cs typeface="Arial" pitchFamily="34" charset="0"/>
              </a:defRPr>
            </a:lvl6pPr>
            <a:lvl7pPr fontAlgn="base">
              <a:spcBef>
                <a:spcPct val="0"/>
              </a:spcBef>
              <a:spcAft>
                <a:spcPct val="0"/>
              </a:spcAft>
              <a:tabLst>
                <a:tab pos="6656388" algn="r"/>
              </a:tabLst>
              <a:defRPr>
                <a:solidFill>
                  <a:schemeClr val="tx1"/>
                </a:solidFill>
                <a:latin typeface="Arial" pitchFamily="34" charset="0"/>
                <a:cs typeface="Arial" pitchFamily="34" charset="0"/>
              </a:defRPr>
            </a:lvl7pPr>
            <a:lvl8pPr fontAlgn="base">
              <a:spcBef>
                <a:spcPct val="0"/>
              </a:spcBef>
              <a:spcAft>
                <a:spcPct val="0"/>
              </a:spcAft>
              <a:tabLst>
                <a:tab pos="6656388" algn="r"/>
              </a:tabLst>
              <a:defRPr>
                <a:solidFill>
                  <a:schemeClr val="tx1"/>
                </a:solidFill>
                <a:latin typeface="Arial" pitchFamily="34" charset="0"/>
                <a:cs typeface="Arial" pitchFamily="34" charset="0"/>
              </a:defRPr>
            </a:lvl8pPr>
            <a:lvl9pPr fontAlgn="base">
              <a:spcBef>
                <a:spcPct val="0"/>
              </a:spcBef>
              <a:spcAft>
                <a:spcPct val="0"/>
              </a:spcAft>
              <a:tabLst>
                <a:tab pos="6656388" algn="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6656388" algn="r"/>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0" name="Picture 19"/>
          <p:cNvPicPr/>
          <p:nvPr/>
        </p:nvPicPr>
        <p:blipFill>
          <a:blip r:embed="rId2"/>
          <a:srcRect/>
          <a:stretch>
            <a:fillRect/>
          </a:stretch>
        </p:blipFill>
        <p:spPr bwMode="auto">
          <a:xfrm>
            <a:off x="0" y="5024933"/>
            <a:ext cx="9144000" cy="1833067"/>
          </a:xfrm>
          <a:prstGeom prst="rect">
            <a:avLst/>
          </a:prstGeom>
          <a:noFill/>
          <a:ln w="9525">
            <a:noFill/>
            <a:miter lim="800000"/>
            <a:headEnd/>
            <a:tailEnd/>
          </a:ln>
        </p:spPr>
      </p:pic>
      <p:sp>
        <p:nvSpPr>
          <p:cNvPr id="12" name="Rectangle 18"/>
          <p:cNvSpPr>
            <a:spLocks noChangeArrowheads="1"/>
          </p:cNvSpPr>
          <p:nvPr/>
        </p:nvSpPr>
        <p:spPr bwMode="auto">
          <a:xfrm>
            <a:off x="119062" y="6451704"/>
            <a:ext cx="9041258"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tabLst>
                <a:tab pos="5715000" algn="r"/>
                <a:tab pos="5846763" algn="r"/>
              </a:tabLst>
              <a:defRPr>
                <a:solidFill>
                  <a:schemeClr val="tx1"/>
                </a:solidFill>
                <a:latin typeface="Arial" pitchFamily="34" charset="0"/>
                <a:cs typeface="Arial" pitchFamily="34" charset="0"/>
              </a:defRPr>
            </a:lvl1pPr>
            <a:lvl2pPr>
              <a:tabLst>
                <a:tab pos="5715000" algn="r"/>
                <a:tab pos="5846763" algn="r"/>
              </a:tabLst>
              <a:defRPr>
                <a:solidFill>
                  <a:schemeClr val="tx1"/>
                </a:solidFill>
                <a:latin typeface="Arial" pitchFamily="34" charset="0"/>
                <a:cs typeface="Arial" pitchFamily="34" charset="0"/>
              </a:defRPr>
            </a:lvl2pPr>
            <a:lvl3pPr>
              <a:tabLst>
                <a:tab pos="5715000" algn="r"/>
                <a:tab pos="5846763" algn="r"/>
              </a:tabLst>
              <a:defRPr>
                <a:solidFill>
                  <a:schemeClr val="tx1"/>
                </a:solidFill>
                <a:latin typeface="Arial" pitchFamily="34" charset="0"/>
                <a:cs typeface="Arial" pitchFamily="34" charset="0"/>
              </a:defRPr>
            </a:lvl3pPr>
            <a:lvl4pPr>
              <a:tabLst>
                <a:tab pos="5715000" algn="r"/>
                <a:tab pos="5846763" algn="r"/>
              </a:tabLst>
              <a:defRPr>
                <a:solidFill>
                  <a:schemeClr val="tx1"/>
                </a:solidFill>
                <a:latin typeface="Arial" pitchFamily="34" charset="0"/>
                <a:cs typeface="Arial" pitchFamily="34" charset="0"/>
              </a:defRPr>
            </a:lvl4pPr>
            <a:lvl5pPr>
              <a:tabLst>
                <a:tab pos="5715000" algn="r"/>
                <a:tab pos="5846763" algn="r"/>
              </a:tabLst>
              <a:defRPr>
                <a:solidFill>
                  <a:schemeClr val="tx1"/>
                </a:solidFill>
                <a:latin typeface="Arial" pitchFamily="34" charset="0"/>
                <a:cs typeface="Arial" pitchFamily="34" charset="0"/>
              </a:defRPr>
            </a:lvl5pPr>
            <a:lvl6pPr fontAlgn="base">
              <a:spcBef>
                <a:spcPct val="0"/>
              </a:spcBef>
              <a:spcAft>
                <a:spcPct val="0"/>
              </a:spcAft>
              <a:tabLst>
                <a:tab pos="5715000" algn="r"/>
                <a:tab pos="5846763" algn="r"/>
              </a:tabLst>
              <a:defRPr>
                <a:solidFill>
                  <a:schemeClr val="tx1"/>
                </a:solidFill>
                <a:latin typeface="Arial" pitchFamily="34" charset="0"/>
                <a:cs typeface="Arial" pitchFamily="34" charset="0"/>
              </a:defRPr>
            </a:lvl6pPr>
            <a:lvl7pPr fontAlgn="base">
              <a:spcBef>
                <a:spcPct val="0"/>
              </a:spcBef>
              <a:spcAft>
                <a:spcPct val="0"/>
              </a:spcAft>
              <a:tabLst>
                <a:tab pos="5715000" algn="r"/>
                <a:tab pos="5846763" algn="r"/>
              </a:tabLst>
              <a:defRPr>
                <a:solidFill>
                  <a:schemeClr val="tx1"/>
                </a:solidFill>
                <a:latin typeface="Arial" pitchFamily="34" charset="0"/>
                <a:cs typeface="Arial" pitchFamily="34" charset="0"/>
              </a:defRPr>
            </a:lvl7pPr>
            <a:lvl8pPr fontAlgn="base">
              <a:spcBef>
                <a:spcPct val="0"/>
              </a:spcBef>
              <a:spcAft>
                <a:spcPct val="0"/>
              </a:spcAft>
              <a:tabLst>
                <a:tab pos="5715000" algn="r"/>
                <a:tab pos="5846763" algn="r"/>
              </a:tabLst>
              <a:defRPr>
                <a:solidFill>
                  <a:schemeClr val="tx1"/>
                </a:solidFill>
                <a:latin typeface="Arial" pitchFamily="34" charset="0"/>
                <a:cs typeface="Arial" pitchFamily="34" charset="0"/>
              </a:defRPr>
            </a:lvl8pPr>
            <a:lvl9pPr fontAlgn="base">
              <a:spcBef>
                <a:spcPct val="0"/>
              </a:spcBef>
              <a:spcAft>
                <a:spcPct val="0"/>
              </a:spcAft>
              <a:tabLst>
                <a:tab pos="5715000" algn="r"/>
                <a:tab pos="5846763" algn="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5715000" algn="r"/>
                <a:tab pos="5846763" algn="r"/>
              </a:tabLst>
            </a:pPr>
            <a:r>
              <a:rPr kumimoji="0" lang="en-US" altLang="en-US" sz="900" b="1" i="0" u="none" strike="noStrike" cap="none" normalizeH="0" baseline="0" dirty="0" smtClean="0">
                <a:ln>
                  <a:noFill/>
                </a:ln>
                <a:solidFill>
                  <a:srgbClr val="FFFFFF"/>
                </a:solidFill>
                <a:effectLst/>
                <a:latin typeface="Gill Sans MT" pitchFamily="34" charset="0"/>
                <a:ea typeface="Times New Roman" pitchFamily="18" charset="0"/>
                <a:cs typeface="Times New Roman" pitchFamily="18" charset="0"/>
              </a:rPr>
              <a:t>NMHC/NAA JOINT LEGISLATIVE PROGRAM I 1850 M STREET NW, SUITE 540 I WASHINGTON, DC 20036 I 202-974-2300             </a:t>
            </a:r>
            <a:r>
              <a:rPr kumimoji="0" lang="en-US" altLang="en-US" sz="1100" b="1" i="0" u="none" strike="noStrike" cap="none" normalizeH="0" baseline="0" dirty="0" smtClean="0">
                <a:ln>
                  <a:noFill/>
                </a:ln>
                <a:solidFill>
                  <a:srgbClr val="FFFFFF"/>
                </a:solidFill>
                <a:effectLst/>
                <a:latin typeface="Gill Sans MT" pitchFamily="34" charset="0"/>
                <a:ea typeface="Times New Roman" pitchFamily="18" charset="0"/>
                <a:cs typeface="Times New Roman" pitchFamily="18" charset="0"/>
              </a:rPr>
              <a:t>WeAreApartments.org</a:t>
            </a:r>
            <a:endParaRPr kumimoji="0" lang="en-US" altLang="en-US" sz="11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7" name="Picture 26"/>
          <p:cNvPicPr/>
          <p:nvPr/>
        </p:nvPicPr>
        <p:blipFill>
          <a:blip r:embed="rId3"/>
          <a:srcRect/>
          <a:stretch>
            <a:fillRect/>
          </a:stretch>
        </p:blipFill>
        <p:spPr bwMode="auto">
          <a:xfrm>
            <a:off x="154255" y="5796368"/>
            <a:ext cx="819785" cy="290195"/>
          </a:xfrm>
          <a:prstGeom prst="rect">
            <a:avLst/>
          </a:prstGeom>
          <a:noFill/>
          <a:ln w="9525">
            <a:noFill/>
            <a:miter lim="800000"/>
            <a:headEnd/>
            <a:tailEnd/>
          </a:ln>
        </p:spPr>
      </p:pic>
      <p:pic>
        <p:nvPicPr>
          <p:cNvPr id="28" name="Picture 27"/>
          <p:cNvPicPr/>
          <p:nvPr/>
        </p:nvPicPr>
        <p:blipFill>
          <a:blip r:embed="rId4"/>
          <a:srcRect/>
          <a:stretch>
            <a:fillRect/>
          </a:stretch>
        </p:blipFill>
        <p:spPr bwMode="auto">
          <a:xfrm>
            <a:off x="1725245" y="5736043"/>
            <a:ext cx="1196975" cy="347345"/>
          </a:xfrm>
          <a:prstGeom prst="rect">
            <a:avLst/>
          </a:prstGeom>
          <a:noFill/>
          <a:ln w="9525">
            <a:noFill/>
            <a:miter lim="800000"/>
            <a:headEnd/>
            <a:tailEnd/>
          </a:ln>
        </p:spPr>
      </p:pic>
      <p:pic>
        <p:nvPicPr>
          <p:cNvPr id="29" name="Picture 28"/>
          <p:cNvPicPr/>
          <p:nvPr/>
        </p:nvPicPr>
        <p:blipFill>
          <a:blip r:embed="rId5"/>
          <a:srcRect/>
          <a:stretch>
            <a:fillRect/>
          </a:stretch>
        </p:blipFill>
        <p:spPr bwMode="auto">
          <a:xfrm>
            <a:off x="1050240" y="5803988"/>
            <a:ext cx="483870" cy="274320"/>
          </a:xfrm>
          <a:prstGeom prst="rect">
            <a:avLst/>
          </a:prstGeom>
          <a:noFill/>
          <a:ln w="9525">
            <a:noFill/>
            <a:miter lim="800000"/>
            <a:headEnd/>
            <a:tailEnd/>
          </a:ln>
        </p:spPr>
      </p:pic>
    </p:spTree>
    <p:extLst>
      <p:ext uri="{BB962C8B-B14F-4D97-AF65-F5344CB8AC3E}">
        <p14:creationId xmlns:p14="http://schemas.microsoft.com/office/powerpoint/2010/main" val="123923816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66FCA001-347E-4B9A-99B9-4949766A5729}" type="datetimeFigureOut">
              <a:rPr lang="en-US" smtClean="0"/>
              <a:t>7/31/2015</a:t>
            </a:fld>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11614154-3645-4B17-BE81-2CC19CB78970}" type="slidenum">
              <a:rPr lang="en-US" smtClean="0"/>
              <a:t>‹#›</a:t>
            </a:fld>
            <a:endParaRPr lang="en-US" dirty="0"/>
          </a:p>
        </p:txBody>
      </p:sp>
    </p:spTree>
    <p:extLst>
      <p:ext uri="{BB962C8B-B14F-4D97-AF65-F5344CB8AC3E}">
        <p14:creationId xmlns:p14="http://schemas.microsoft.com/office/powerpoint/2010/main" val="310224494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66FCA001-347E-4B9A-99B9-4949766A5729}" type="datetimeFigureOut">
              <a:rPr lang="en-US" smtClean="0"/>
              <a:t>7/31/2015</a:t>
            </a:fld>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11614154-3645-4B17-BE81-2CC19CB78970}" type="slidenum">
              <a:rPr lang="en-US" smtClean="0"/>
              <a:t>‹#›</a:t>
            </a:fld>
            <a:endParaRPr lang="en-US" dirty="0"/>
          </a:p>
        </p:txBody>
      </p:sp>
    </p:spTree>
    <p:extLst>
      <p:ext uri="{BB962C8B-B14F-4D97-AF65-F5344CB8AC3E}">
        <p14:creationId xmlns:p14="http://schemas.microsoft.com/office/powerpoint/2010/main" val="3241689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3">
                <a:lumMod val="85000"/>
              </a:schemeClr>
            </a:gs>
            <a:gs pos="57000">
              <a:schemeClr val="bg1"/>
            </a:gs>
          </a:gsLst>
          <a:lin ang="5400000" scaled="0"/>
          <a:tileRect/>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fld id="{66FCA001-347E-4B9A-99B9-4949766A5729}" type="datetimeFigureOut">
              <a:rPr lang="en-US" smtClean="0"/>
              <a:t>7/31/2015</a:t>
            </a:fld>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11614154-3645-4B17-BE81-2CC19CB78970}" type="slidenum">
              <a:rPr lang="en-US" smtClean="0"/>
              <a:t>‹#›</a:t>
            </a:fld>
            <a:endParaRPr lang="en-US" dirty="0"/>
          </a:p>
        </p:txBody>
      </p:sp>
      <p:pic>
        <p:nvPicPr>
          <p:cNvPr id="9" name="Picture 8"/>
          <p:cNvPicPr/>
          <p:nvPr/>
        </p:nvPicPr>
        <p:blipFill>
          <a:blip r:embed="rId13"/>
          <a:srcRect/>
          <a:stretch>
            <a:fillRect/>
          </a:stretch>
        </p:blipFill>
        <p:spPr bwMode="auto">
          <a:xfrm>
            <a:off x="0" y="5024933"/>
            <a:ext cx="9144000" cy="1833067"/>
          </a:xfrm>
          <a:prstGeom prst="rect">
            <a:avLst/>
          </a:prstGeom>
          <a:noFill/>
          <a:ln w="9525">
            <a:noFill/>
            <a:miter lim="800000"/>
            <a:headEnd/>
            <a:tailEnd/>
          </a:ln>
        </p:spPr>
      </p:pic>
      <p:sp>
        <p:nvSpPr>
          <p:cNvPr id="10" name="Rectangle 18"/>
          <p:cNvSpPr>
            <a:spLocks noChangeArrowheads="1"/>
          </p:cNvSpPr>
          <p:nvPr/>
        </p:nvSpPr>
        <p:spPr bwMode="auto">
          <a:xfrm>
            <a:off x="119062" y="6451704"/>
            <a:ext cx="9041258"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tabLst>
                <a:tab pos="5715000" algn="r"/>
                <a:tab pos="5846763" algn="r"/>
              </a:tabLst>
              <a:defRPr>
                <a:solidFill>
                  <a:schemeClr val="tx1"/>
                </a:solidFill>
                <a:latin typeface="Arial" pitchFamily="34" charset="0"/>
                <a:cs typeface="Arial" pitchFamily="34" charset="0"/>
              </a:defRPr>
            </a:lvl1pPr>
            <a:lvl2pPr>
              <a:tabLst>
                <a:tab pos="5715000" algn="r"/>
                <a:tab pos="5846763" algn="r"/>
              </a:tabLst>
              <a:defRPr>
                <a:solidFill>
                  <a:schemeClr val="tx1"/>
                </a:solidFill>
                <a:latin typeface="Arial" pitchFamily="34" charset="0"/>
                <a:cs typeface="Arial" pitchFamily="34" charset="0"/>
              </a:defRPr>
            </a:lvl2pPr>
            <a:lvl3pPr>
              <a:tabLst>
                <a:tab pos="5715000" algn="r"/>
                <a:tab pos="5846763" algn="r"/>
              </a:tabLst>
              <a:defRPr>
                <a:solidFill>
                  <a:schemeClr val="tx1"/>
                </a:solidFill>
                <a:latin typeface="Arial" pitchFamily="34" charset="0"/>
                <a:cs typeface="Arial" pitchFamily="34" charset="0"/>
              </a:defRPr>
            </a:lvl3pPr>
            <a:lvl4pPr>
              <a:tabLst>
                <a:tab pos="5715000" algn="r"/>
                <a:tab pos="5846763" algn="r"/>
              </a:tabLst>
              <a:defRPr>
                <a:solidFill>
                  <a:schemeClr val="tx1"/>
                </a:solidFill>
                <a:latin typeface="Arial" pitchFamily="34" charset="0"/>
                <a:cs typeface="Arial" pitchFamily="34" charset="0"/>
              </a:defRPr>
            </a:lvl4pPr>
            <a:lvl5pPr>
              <a:tabLst>
                <a:tab pos="5715000" algn="r"/>
                <a:tab pos="5846763" algn="r"/>
              </a:tabLst>
              <a:defRPr>
                <a:solidFill>
                  <a:schemeClr val="tx1"/>
                </a:solidFill>
                <a:latin typeface="Arial" pitchFamily="34" charset="0"/>
                <a:cs typeface="Arial" pitchFamily="34" charset="0"/>
              </a:defRPr>
            </a:lvl5pPr>
            <a:lvl6pPr fontAlgn="base">
              <a:spcBef>
                <a:spcPct val="0"/>
              </a:spcBef>
              <a:spcAft>
                <a:spcPct val="0"/>
              </a:spcAft>
              <a:tabLst>
                <a:tab pos="5715000" algn="r"/>
                <a:tab pos="5846763" algn="r"/>
              </a:tabLst>
              <a:defRPr>
                <a:solidFill>
                  <a:schemeClr val="tx1"/>
                </a:solidFill>
                <a:latin typeface="Arial" pitchFamily="34" charset="0"/>
                <a:cs typeface="Arial" pitchFamily="34" charset="0"/>
              </a:defRPr>
            </a:lvl6pPr>
            <a:lvl7pPr fontAlgn="base">
              <a:spcBef>
                <a:spcPct val="0"/>
              </a:spcBef>
              <a:spcAft>
                <a:spcPct val="0"/>
              </a:spcAft>
              <a:tabLst>
                <a:tab pos="5715000" algn="r"/>
                <a:tab pos="5846763" algn="r"/>
              </a:tabLst>
              <a:defRPr>
                <a:solidFill>
                  <a:schemeClr val="tx1"/>
                </a:solidFill>
                <a:latin typeface="Arial" pitchFamily="34" charset="0"/>
                <a:cs typeface="Arial" pitchFamily="34" charset="0"/>
              </a:defRPr>
            </a:lvl7pPr>
            <a:lvl8pPr fontAlgn="base">
              <a:spcBef>
                <a:spcPct val="0"/>
              </a:spcBef>
              <a:spcAft>
                <a:spcPct val="0"/>
              </a:spcAft>
              <a:tabLst>
                <a:tab pos="5715000" algn="r"/>
                <a:tab pos="5846763" algn="r"/>
              </a:tabLst>
              <a:defRPr>
                <a:solidFill>
                  <a:schemeClr val="tx1"/>
                </a:solidFill>
                <a:latin typeface="Arial" pitchFamily="34" charset="0"/>
                <a:cs typeface="Arial" pitchFamily="34" charset="0"/>
              </a:defRPr>
            </a:lvl8pPr>
            <a:lvl9pPr fontAlgn="base">
              <a:spcBef>
                <a:spcPct val="0"/>
              </a:spcBef>
              <a:spcAft>
                <a:spcPct val="0"/>
              </a:spcAft>
              <a:tabLst>
                <a:tab pos="5715000" algn="r"/>
                <a:tab pos="5846763" algn="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5715000" algn="r"/>
                <a:tab pos="5846763" algn="r"/>
              </a:tabLst>
            </a:pPr>
            <a:r>
              <a:rPr kumimoji="0" lang="en-US" altLang="en-US" sz="900" b="1" i="0" u="none" strike="noStrike" cap="none" normalizeH="0" baseline="0" dirty="0" smtClean="0">
                <a:ln>
                  <a:noFill/>
                </a:ln>
                <a:solidFill>
                  <a:srgbClr val="FFFFFF"/>
                </a:solidFill>
                <a:effectLst/>
                <a:latin typeface="Gill Sans MT" pitchFamily="34" charset="0"/>
                <a:ea typeface="Times New Roman" pitchFamily="18" charset="0"/>
                <a:cs typeface="Times New Roman" pitchFamily="18" charset="0"/>
              </a:rPr>
              <a:t>NMHC/NAA JOINT LEGISLATIVE PROGRAM I 1850 M STREET NW, SUITE 540 I WASHINGTON, DC 20036 I 202-974-2300             </a:t>
            </a:r>
            <a:r>
              <a:rPr kumimoji="0" lang="en-US" altLang="en-US" sz="1100" b="1" i="0" u="none" strike="noStrike" cap="none" normalizeH="0" baseline="0" dirty="0" smtClean="0">
                <a:ln>
                  <a:noFill/>
                </a:ln>
                <a:solidFill>
                  <a:srgbClr val="FFFFFF"/>
                </a:solidFill>
                <a:effectLst/>
                <a:latin typeface="Gill Sans MT" pitchFamily="34" charset="0"/>
                <a:ea typeface="Times New Roman" pitchFamily="18" charset="0"/>
                <a:cs typeface="Times New Roman" pitchFamily="18" charset="0"/>
              </a:rPr>
              <a:t>WeAreApartments.org</a:t>
            </a:r>
            <a:endParaRPr kumimoji="0" lang="en-US" altLang="en-US" sz="11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1" name="Picture 10"/>
          <p:cNvPicPr/>
          <p:nvPr/>
        </p:nvPicPr>
        <p:blipFill>
          <a:blip r:embed="rId14"/>
          <a:srcRect/>
          <a:stretch>
            <a:fillRect/>
          </a:stretch>
        </p:blipFill>
        <p:spPr bwMode="auto">
          <a:xfrm>
            <a:off x="154255" y="5796368"/>
            <a:ext cx="819785" cy="290195"/>
          </a:xfrm>
          <a:prstGeom prst="rect">
            <a:avLst/>
          </a:prstGeom>
          <a:noFill/>
          <a:ln w="9525">
            <a:noFill/>
            <a:miter lim="800000"/>
            <a:headEnd/>
            <a:tailEnd/>
          </a:ln>
        </p:spPr>
      </p:pic>
      <p:pic>
        <p:nvPicPr>
          <p:cNvPr id="12" name="Picture 11"/>
          <p:cNvPicPr/>
          <p:nvPr/>
        </p:nvPicPr>
        <p:blipFill>
          <a:blip r:embed="rId15"/>
          <a:srcRect/>
          <a:stretch>
            <a:fillRect/>
          </a:stretch>
        </p:blipFill>
        <p:spPr bwMode="auto">
          <a:xfrm>
            <a:off x="1725245" y="5736043"/>
            <a:ext cx="1196975" cy="347345"/>
          </a:xfrm>
          <a:prstGeom prst="rect">
            <a:avLst/>
          </a:prstGeom>
          <a:noFill/>
          <a:ln w="9525">
            <a:noFill/>
            <a:miter lim="800000"/>
            <a:headEnd/>
            <a:tailEnd/>
          </a:ln>
        </p:spPr>
      </p:pic>
      <p:pic>
        <p:nvPicPr>
          <p:cNvPr id="13" name="Picture 12"/>
          <p:cNvPicPr/>
          <p:nvPr/>
        </p:nvPicPr>
        <p:blipFill>
          <a:blip r:embed="rId16"/>
          <a:srcRect/>
          <a:stretch>
            <a:fillRect/>
          </a:stretch>
        </p:blipFill>
        <p:spPr bwMode="auto">
          <a:xfrm>
            <a:off x="1050240" y="5803988"/>
            <a:ext cx="483870" cy="27432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Times"/>
        </a:defRPr>
      </a:lvl2pPr>
      <a:lvl3pPr algn="ctr" rtl="0" eaLnBrk="1" fontAlgn="base" hangingPunct="1">
        <a:spcBef>
          <a:spcPct val="0"/>
        </a:spcBef>
        <a:spcAft>
          <a:spcPct val="0"/>
        </a:spcAft>
        <a:defRPr sz="4400">
          <a:solidFill>
            <a:schemeClr val="tx2"/>
          </a:solidFill>
          <a:latin typeface="Times"/>
        </a:defRPr>
      </a:lvl3pPr>
      <a:lvl4pPr algn="ctr" rtl="0" eaLnBrk="1" fontAlgn="base" hangingPunct="1">
        <a:spcBef>
          <a:spcPct val="0"/>
        </a:spcBef>
        <a:spcAft>
          <a:spcPct val="0"/>
        </a:spcAft>
        <a:defRPr sz="4400">
          <a:solidFill>
            <a:schemeClr val="tx2"/>
          </a:solidFill>
          <a:latin typeface="Times"/>
        </a:defRPr>
      </a:lvl4pPr>
      <a:lvl5pPr algn="ctr" rtl="0" eaLnBrk="1" fontAlgn="base" hangingPunct="1">
        <a:spcBef>
          <a:spcPct val="0"/>
        </a:spcBef>
        <a:spcAft>
          <a:spcPct val="0"/>
        </a:spcAft>
        <a:defRPr sz="4400">
          <a:solidFill>
            <a:schemeClr val="tx2"/>
          </a:solidFill>
          <a:latin typeface="Times"/>
        </a:defRPr>
      </a:lvl5pPr>
      <a:lvl6pPr marL="457200" algn="ctr" rtl="0" eaLnBrk="1" fontAlgn="base" hangingPunct="1">
        <a:spcBef>
          <a:spcPct val="0"/>
        </a:spcBef>
        <a:spcAft>
          <a:spcPct val="0"/>
        </a:spcAft>
        <a:defRPr sz="4400">
          <a:solidFill>
            <a:schemeClr val="tx2"/>
          </a:solidFill>
          <a:latin typeface="Times"/>
        </a:defRPr>
      </a:lvl6pPr>
      <a:lvl7pPr marL="914400" algn="ctr" rtl="0" eaLnBrk="1" fontAlgn="base" hangingPunct="1">
        <a:spcBef>
          <a:spcPct val="0"/>
        </a:spcBef>
        <a:spcAft>
          <a:spcPct val="0"/>
        </a:spcAft>
        <a:defRPr sz="4400">
          <a:solidFill>
            <a:schemeClr val="tx2"/>
          </a:solidFill>
          <a:latin typeface="Times"/>
        </a:defRPr>
      </a:lvl7pPr>
      <a:lvl8pPr marL="1371600" algn="ctr" rtl="0" eaLnBrk="1" fontAlgn="base" hangingPunct="1">
        <a:spcBef>
          <a:spcPct val="0"/>
        </a:spcBef>
        <a:spcAft>
          <a:spcPct val="0"/>
        </a:spcAft>
        <a:defRPr sz="4400">
          <a:solidFill>
            <a:schemeClr val="tx2"/>
          </a:solidFill>
          <a:latin typeface="Times"/>
        </a:defRPr>
      </a:lvl8pPr>
      <a:lvl9pPr marL="1828800" algn="ctr" rtl="0" eaLnBrk="1" fontAlgn="base" hangingPunct="1">
        <a:spcBef>
          <a:spcPct val="0"/>
        </a:spcBef>
        <a:spcAft>
          <a:spcPct val="0"/>
        </a:spcAft>
        <a:defRPr sz="4400">
          <a:solidFill>
            <a:schemeClr val="tx2"/>
          </a:solidFill>
          <a:latin typeface="Times"/>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Fallout:</a:t>
            </a:r>
            <a:br>
              <a:rPr lang="en-US" dirty="0" smtClean="0"/>
            </a:br>
            <a:r>
              <a:rPr lang="en-US" dirty="0" smtClean="0"/>
              <a:t>Housing Discrimination and Disparate Impact After </a:t>
            </a:r>
            <a:br>
              <a:rPr lang="en-US" dirty="0" smtClean="0"/>
            </a:br>
            <a:r>
              <a:rPr lang="en-US" i="1" dirty="0" smtClean="0"/>
              <a:t>Inclusive Communities</a:t>
            </a:r>
            <a:endParaRPr lang="en-US" i="1" dirty="0"/>
          </a:p>
        </p:txBody>
      </p:sp>
      <p:sp>
        <p:nvSpPr>
          <p:cNvPr id="3" name="Subtitle 2"/>
          <p:cNvSpPr>
            <a:spLocks noGrp="1"/>
          </p:cNvSpPr>
          <p:nvPr>
            <p:ph type="subTitle" idx="1"/>
          </p:nvPr>
        </p:nvSpPr>
        <p:spPr>
          <a:xfrm>
            <a:off x="228600" y="4724400"/>
            <a:ext cx="4648200" cy="914400"/>
          </a:xfrm>
        </p:spPr>
        <p:txBody>
          <a:bodyPr>
            <a:normAutofit fontScale="77500" lnSpcReduction="20000"/>
          </a:bodyPr>
          <a:lstStyle/>
          <a:p>
            <a:pPr algn="l"/>
            <a:r>
              <a:rPr lang="en-US" sz="2400" dirty="0" smtClean="0">
                <a:solidFill>
                  <a:schemeClr val="tx1"/>
                </a:solidFill>
              </a:rPr>
              <a:t>Harry Kelly, Nixon Peabody LLP</a:t>
            </a:r>
          </a:p>
          <a:p>
            <a:pPr algn="l"/>
            <a:r>
              <a:rPr lang="en-US" sz="2400" dirty="0" smtClean="0">
                <a:solidFill>
                  <a:schemeClr val="tx1"/>
                </a:solidFill>
              </a:rPr>
              <a:t>Michael Skojec, Ballard </a:t>
            </a:r>
            <a:r>
              <a:rPr lang="en-US" sz="2400" dirty="0" err="1" smtClean="0">
                <a:solidFill>
                  <a:schemeClr val="tx1"/>
                </a:solidFill>
              </a:rPr>
              <a:t>Spahr</a:t>
            </a:r>
            <a:r>
              <a:rPr lang="en-US" sz="2400" dirty="0" smtClean="0">
                <a:solidFill>
                  <a:schemeClr val="tx1"/>
                </a:solidFill>
              </a:rPr>
              <a:t> LLP</a:t>
            </a:r>
          </a:p>
          <a:p>
            <a:pPr algn="l"/>
            <a:r>
              <a:rPr lang="en-US" sz="2400" dirty="0" smtClean="0"/>
              <a:t>Moderator – Paula Cino, NMHC VP</a:t>
            </a:r>
            <a:endParaRPr lang="en-US" sz="2400" dirty="0">
              <a:solidFill>
                <a:schemeClr val="tx1"/>
              </a:solidFill>
            </a:endParaRPr>
          </a:p>
        </p:txBody>
      </p:sp>
      <p:sp>
        <p:nvSpPr>
          <p:cNvPr id="4" name="Subtitle 2"/>
          <p:cNvSpPr txBox="1">
            <a:spLocks/>
          </p:cNvSpPr>
          <p:nvPr/>
        </p:nvSpPr>
        <p:spPr>
          <a:xfrm>
            <a:off x="4038600" y="5791200"/>
            <a:ext cx="2895600" cy="55245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en-US" sz="2400" dirty="0" smtClean="0">
                <a:solidFill>
                  <a:schemeClr val="tx1"/>
                </a:solidFill>
              </a:rPr>
              <a:t>July 30, 2015</a:t>
            </a:r>
            <a:endParaRPr lang="en-US" sz="2400" dirty="0">
              <a:solidFill>
                <a:schemeClr val="tx1"/>
              </a:solidFill>
            </a:endParaRPr>
          </a:p>
        </p:txBody>
      </p:sp>
    </p:spTree>
    <p:extLst>
      <p:ext uri="{BB962C8B-B14F-4D97-AF65-F5344CB8AC3E}">
        <p14:creationId xmlns:p14="http://schemas.microsoft.com/office/powerpoint/2010/main" val="28641486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0"/>
            <a:ext cx="7772400" cy="1143000"/>
          </a:xfrm>
        </p:spPr>
        <p:txBody>
          <a:bodyPr>
            <a:normAutofit/>
          </a:bodyPr>
          <a:lstStyle/>
          <a:p>
            <a:r>
              <a:rPr lang="en-US" sz="2500" dirty="0"/>
              <a:t>Texas Dept. of Hous. And Comm. Affairs v. </a:t>
            </a:r>
            <a:br>
              <a:rPr lang="en-US" sz="2500" dirty="0"/>
            </a:br>
            <a:r>
              <a:rPr lang="en-US" sz="2500" dirty="0"/>
              <a:t>Inclusive Communities Project (2014-2015)</a:t>
            </a:r>
          </a:p>
        </p:txBody>
      </p:sp>
      <p:sp>
        <p:nvSpPr>
          <p:cNvPr id="4" name="Content Placeholder 3"/>
          <p:cNvSpPr>
            <a:spLocks noGrp="1"/>
          </p:cNvSpPr>
          <p:nvPr>
            <p:ph idx="1"/>
          </p:nvPr>
        </p:nvSpPr>
        <p:spPr>
          <a:xfrm>
            <a:off x="381000" y="1201411"/>
            <a:ext cx="8473044" cy="4665989"/>
          </a:xfrm>
        </p:spPr>
        <p:txBody>
          <a:bodyPr>
            <a:normAutofit/>
          </a:bodyPr>
          <a:lstStyle/>
          <a:p>
            <a:r>
              <a:rPr lang="en-US" sz="2200" dirty="0"/>
              <a:t>Fall 2014:   Supreme Court accepts certiorari petition to review Fifth Circuit’s decision</a:t>
            </a:r>
          </a:p>
          <a:p>
            <a:r>
              <a:rPr lang="en-US" sz="2200" dirty="0"/>
              <a:t>Limits to one issue:  Does Fair Housing Act recognize disparate impact </a:t>
            </a:r>
            <a:r>
              <a:rPr lang="en-US" sz="2200" dirty="0" smtClean="0"/>
              <a:t>liability?</a:t>
            </a:r>
            <a:endParaRPr lang="en-US" sz="2200" dirty="0"/>
          </a:p>
          <a:p>
            <a:pPr lvl="1"/>
            <a:r>
              <a:rPr lang="en-US" sz="2200" dirty="0"/>
              <a:t>Texas agency argued that express language of Fair Housing Act attacks discrimination “because of” protected class status, and does not address “effects” of discrimination</a:t>
            </a:r>
          </a:p>
          <a:p>
            <a:pPr lvl="1"/>
            <a:r>
              <a:rPr lang="en-US" sz="2200" dirty="0"/>
              <a:t>Recent SCOTUS decisions on other federal antidiscrimination statutes seem to turn on express language of the statute</a:t>
            </a:r>
            <a:r>
              <a:rPr lang="en-US" sz="2200" dirty="0" smtClean="0"/>
              <a:t>.</a:t>
            </a:r>
          </a:p>
          <a:p>
            <a:pPr lvl="1"/>
            <a:r>
              <a:rPr lang="en-US" sz="2200" dirty="0" smtClean="0"/>
              <a:t>Does disparate impact lead to improper race-based decisions?</a:t>
            </a:r>
            <a:endParaRPr lang="en-US" sz="2200" dirty="0"/>
          </a:p>
          <a:p>
            <a:endParaRPr lang="en-US" sz="2000" dirty="0"/>
          </a:p>
        </p:txBody>
      </p:sp>
      <p:sp>
        <p:nvSpPr>
          <p:cNvPr id="2" name="Slide Number Placeholder 1"/>
          <p:cNvSpPr>
            <a:spLocks noGrp="1"/>
          </p:cNvSpPr>
          <p:nvPr>
            <p:ph type="sldNum" sz="quarter" idx="12"/>
          </p:nvPr>
        </p:nvSpPr>
        <p:spPr/>
        <p:txBody>
          <a:bodyPr/>
          <a:lstStyle/>
          <a:p>
            <a:fld id="{42959A0C-FA20-B649-A04D-BD689F596B2F}" type="slidenum">
              <a:rPr lang="en-US" smtClean="0"/>
              <a:pPr/>
              <a:t>10</a:t>
            </a:fld>
            <a:endParaRPr lang="en-US" dirty="0"/>
          </a:p>
        </p:txBody>
      </p:sp>
    </p:spTree>
    <p:extLst>
      <p:ext uri="{BB962C8B-B14F-4D97-AF65-F5344CB8AC3E}">
        <p14:creationId xmlns:p14="http://schemas.microsoft.com/office/powerpoint/2010/main" val="33183089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0"/>
            <a:ext cx="7772400" cy="1143000"/>
          </a:xfrm>
        </p:spPr>
        <p:txBody>
          <a:bodyPr>
            <a:normAutofit/>
          </a:bodyPr>
          <a:lstStyle/>
          <a:p>
            <a:r>
              <a:rPr lang="en-US" sz="2500" dirty="0"/>
              <a:t>Texas Dept. of Hous. And Comm. Affairs v. </a:t>
            </a:r>
            <a:br>
              <a:rPr lang="en-US" sz="2500" dirty="0"/>
            </a:br>
            <a:r>
              <a:rPr lang="en-US" sz="2500" dirty="0"/>
              <a:t>Inclusive Communities Project </a:t>
            </a:r>
            <a:r>
              <a:rPr lang="en-US" sz="2500" dirty="0" smtClean="0"/>
              <a:t>- Decision</a:t>
            </a:r>
            <a:endParaRPr lang="en-US" sz="2500" dirty="0"/>
          </a:p>
        </p:txBody>
      </p:sp>
      <p:sp>
        <p:nvSpPr>
          <p:cNvPr id="4" name="Content Placeholder 3"/>
          <p:cNvSpPr>
            <a:spLocks noGrp="1"/>
          </p:cNvSpPr>
          <p:nvPr>
            <p:ph idx="1"/>
          </p:nvPr>
        </p:nvSpPr>
        <p:spPr>
          <a:xfrm>
            <a:off x="457200" y="1293543"/>
            <a:ext cx="8001000" cy="3430858"/>
          </a:xfrm>
        </p:spPr>
        <p:txBody>
          <a:bodyPr/>
          <a:lstStyle/>
          <a:p>
            <a:pPr marL="0" indent="0">
              <a:buNone/>
            </a:pPr>
            <a:r>
              <a:rPr lang="en-US" sz="2200" b="1" dirty="0"/>
              <a:t>HIGHLIGHTS OF KENNEDY’S </a:t>
            </a:r>
            <a:r>
              <a:rPr lang="en-US" sz="2200" b="1" dirty="0" smtClean="0"/>
              <a:t>MAJORITY OPINION (5-4)</a:t>
            </a:r>
            <a:endParaRPr lang="en-US" sz="2200" b="1" dirty="0"/>
          </a:p>
          <a:p>
            <a:r>
              <a:rPr lang="en-US" sz="2200" dirty="0"/>
              <a:t> </a:t>
            </a:r>
            <a:r>
              <a:rPr lang="en-US" sz="2200" dirty="0" smtClean="0"/>
              <a:t>Upholds </a:t>
            </a:r>
            <a:r>
              <a:rPr lang="en-US" sz="2200" dirty="0"/>
              <a:t>the existence of disparate impact under the Fair Housing </a:t>
            </a:r>
            <a:r>
              <a:rPr lang="en-US" sz="2200" dirty="0" smtClean="0"/>
              <a:t>Act</a:t>
            </a:r>
          </a:p>
          <a:p>
            <a:pPr lvl="1"/>
            <a:r>
              <a:rPr lang="en-US" sz="2200" dirty="0" smtClean="0"/>
              <a:t>Disparate impact is consistent with past SCOTUS decisions</a:t>
            </a:r>
          </a:p>
          <a:p>
            <a:pPr lvl="2"/>
            <a:r>
              <a:rPr lang="en-US" sz="2200" i="1" dirty="0"/>
              <a:t>Griggs</a:t>
            </a:r>
            <a:r>
              <a:rPr lang="en-US" sz="2200" dirty="0"/>
              <a:t> and </a:t>
            </a:r>
            <a:r>
              <a:rPr lang="en-US" sz="2200" i="1" dirty="0" smtClean="0"/>
              <a:t>Smith s</a:t>
            </a:r>
            <a:r>
              <a:rPr lang="en-US" sz="2200" dirty="0" smtClean="0"/>
              <a:t>upport disparate impact if statute refers to consequences of action, not just mindset of actors</a:t>
            </a:r>
          </a:p>
          <a:p>
            <a:pPr lvl="1"/>
            <a:r>
              <a:rPr lang="en-US" sz="2200" dirty="0"/>
              <a:t>“Making unavailable” “because of … race” includes </a:t>
            </a:r>
            <a:r>
              <a:rPr lang="en-US" sz="2200" i="1" dirty="0"/>
              <a:t>having the effect of</a:t>
            </a:r>
            <a:r>
              <a:rPr lang="en-US" sz="2200" dirty="0"/>
              <a:t> making unavailable.</a:t>
            </a:r>
          </a:p>
          <a:p>
            <a:pPr lvl="1"/>
            <a:r>
              <a:rPr lang="en-US" sz="2200" dirty="0" smtClean="0"/>
              <a:t>1988 amendments to FHAct presume that disparate impact exists</a:t>
            </a:r>
            <a:endParaRPr lang="en-US" sz="2200" dirty="0"/>
          </a:p>
        </p:txBody>
      </p:sp>
      <p:sp>
        <p:nvSpPr>
          <p:cNvPr id="2" name="Slide Number Placeholder 1"/>
          <p:cNvSpPr>
            <a:spLocks noGrp="1"/>
          </p:cNvSpPr>
          <p:nvPr>
            <p:ph type="sldNum" sz="quarter" idx="12"/>
          </p:nvPr>
        </p:nvSpPr>
        <p:spPr/>
        <p:txBody>
          <a:bodyPr/>
          <a:lstStyle/>
          <a:p>
            <a:fld id="{42959A0C-FA20-B649-A04D-BD689F596B2F}" type="slidenum">
              <a:rPr lang="en-US" smtClean="0"/>
              <a:pPr/>
              <a:t>11</a:t>
            </a:fld>
            <a:endParaRPr lang="en-US" dirty="0"/>
          </a:p>
        </p:txBody>
      </p:sp>
    </p:spTree>
    <p:extLst>
      <p:ext uri="{BB962C8B-B14F-4D97-AF65-F5344CB8AC3E}">
        <p14:creationId xmlns:p14="http://schemas.microsoft.com/office/powerpoint/2010/main" val="36331341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0"/>
            <a:ext cx="7772400" cy="1143000"/>
          </a:xfrm>
        </p:spPr>
        <p:txBody>
          <a:bodyPr>
            <a:normAutofit/>
          </a:bodyPr>
          <a:lstStyle/>
          <a:p>
            <a:r>
              <a:rPr lang="en-US" sz="2500" dirty="0"/>
              <a:t>Texas Dept. of Hous. And Comm. Affairs v. </a:t>
            </a:r>
            <a:br>
              <a:rPr lang="en-US" sz="2500" dirty="0"/>
            </a:br>
            <a:r>
              <a:rPr lang="en-US" sz="2500" dirty="0"/>
              <a:t>Inclusive Communities Project </a:t>
            </a:r>
            <a:r>
              <a:rPr lang="en-US" sz="2500" dirty="0" smtClean="0"/>
              <a:t>- Decision</a:t>
            </a:r>
            <a:endParaRPr lang="en-US" sz="2500" dirty="0"/>
          </a:p>
        </p:txBody>
      </p:sp>
      <p:sp>
        <p:nvSpPr>
          <p:cNvPr id="4" name="Content Placeholder 3"/>
          <p:cNvSpPr>
            <a:spLocks noGrp="1"/>
          </p:cNvSpPr>
          <p:nvPr>
            <p:ph idx="1"/>
          </p:nvPr>
        </p:nvSpPr>
        <p:spPr>
          <a:xfrm>
            <a:off x="457200" y="1219200"/>
            <a:ext cx="8092044" cy="4454115"/>
          </a:xfrm>
        </p:spPr>
        <p:txBody>
          <a:bodyPr>
            <a:noAutofit/>
          </a:bodyPr>
          <a:lstStyle/>
          <a:p>
            <a:pPr marL="0" indent="0">
              <a:buNone/>
            </a:pPr>
            <a:r>
              <a:rPr lang="en-US" sz="2200" b="1" dirty="0"/>
              <a:t>HIGHLIGHTS OF KENNEDY’S </a:t>
            </a:r>
            <a:r>
              <a:rPr lang="en-US" sz="2200" b="1" dirty="0" smtClean="0"/>
              <a:t>MAJORITY OPINION</a:t>
            </a:r>
            <a:endParaRPr lang="en-US" sz="2200" b="1" dirty="0"/>
          </a:p>
          <a:p>
            <a:r>
              <a:rPr lang="en-US" sz="2200" dirty="0"/>
              <a:t> </a:t>
            </a:r>
            <a:r>
              <a:rPr lang="en-US" sz="2200" dirty="0" smtClean="0"/>
              <a:t>But </a:t>
            </a:r>
            <a:r>
              <a:rPr lang="en-US" sz="2200" dirty="0"/>
              <a:t>recognizes that broad application of  DI can have unintended and adverse consequences that actually result in opposite of what Congress intended and frustrate </a:t>
            </a:r>
            <a:r>
              <a:rPr lang="en-US" sz="2200" dirty="0" smtClean="0"/>
              <a:t>legitimate decisions </a:t>
            </a:r>
            <a:r>
              <a:rPr lang="en-US" sz="2200" dirty="0"/>
              <a:t>by government </a:t>
            </a:r>
            <a:r>
              <a:rPr lang="en-US" sz="2200" dirty="0" smtClean="0"/>
              <a:t>entities </a:t>
            </a:r>
            <a:r>
              <a:rPr lang="en-US" sz="2200" dirty="0"/>
              <a:t>and housing </a:t>
            </a:r>
            <a:r>
              <a:rPr lang="en-US" sz="2200" dirty="0" smtClean="0"/>
              <a:t>providers</a:t>
            </a:r>
          </a:p>
          <a:p>
            <a:r>
              <a:rPr lang="en-US" sz="2200" dirty="0" smtClean="0"/>
              <a:t>Said the Court recognized that “disparate impact liability has always been properly limited in key respects.”</a:t>
            </a:r>
          </a:p>
          <a:p>
            <a:r>
              <a:rPr lang="en-US" sz="2200" dirty="0" smtClean="0"/>
              <a:t>Needs </a:t>
            </a:r>
            <a:r>
              <a:rPr lang="en-US" sz="2200" dirty="0"/>
              <a:t>to allow “practical business choices and profit-related </a:t>
            </a:r>
            <a:r>
              <a:rPr lang="en-US" sz="2200" dirty="0" smtClean="0"/>
              <a:t>decisions </a:t>
            </a:r>
            <a:r>
              <a:rPr lang="en-US" sz="2200" dirty="0"/>
              <a:t>that sustain a vibrant and dynamic free enterprise </a:t>
            </a:r>
            <a:r>
              <a:rPr lang="en-US" sz="2200" dirty="0" smtClean="0"/>
              <a:t>system”</a:t>
            </a:r>
          </a:p>
        </p:txBody>
      </p:sp>
      <p:sp>
        <p:nvSpPr>
          <p:cNvPr id="2" name="Slide Number Placeholder 1"/>
          <p:cNvSpPr>
            <a:spLocks noGrp="1"/>
          </p:cNvSpPr>
          <p:nvPr>
            <p:ph type="sldNum" sz="quarter" idx="12"/>
          </p:nvPr>
        </p:nvSpPr>
        <p:spPr/>
        <p:txBody>
          <a:bodyPr/>
          <a:lstStyle/>
          <a:p>
            <a:fld id="{42959A0C-FA20-B649-A04D-BD689F596B2F}" type="slidenum">
              <a:rPr lang="en-US" smtClean="0"/>
              <a:pPr/>
              <a:t>12</a:t>
            </a:fld>
            <a:endParaRPr lang="en-US" dirty="0"/>
          </a:p>
        </p:txBody>
      </p:sp>
    </p:spTree>
    <p:extLst>
      <p:ext uri="{BB962C8B-B14F-4D97-AF65-F5344CB8AC3E}">
        <p14:creationId xmlns:p14="http://schemas.microsoft.com/office/powerpoint/2010/main" val="37553785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0"/>
            <a:ext cx="8229600" cy="1143000"/>
          </a:xfrm>
        </p:spPr>
        <p:txBody>
          <a:bodyPr>
            <a:normAutofit/>
          </a:bodyPr>
          <a:lstStyle/>
          <a:p>
            <a:r>
              <a:rPr lang="en-US" sz="2500" dirty="0"/>
              <a:t>Texas Dept. of Hous. And Comm. Affairs v. </a:t>
            </a:r>
            <a:br>
              <a:rPr lang="en-US" sz="2500" dirty="0"/>
            </a:br>
            <a:r>
              <a:rPr lang="en-US" sz="2500" dirty="0"/>
              <a:t>Inclusive Communities Project </a:t>
            </a:r>
            <a:r>
              <a:rPr lang="en-US" sz="2500" dirty="0" smtClean="0"/>
              <a:t>- Decision</a:t>
            </a:r>
            <a:endParaRPr lang="en-US" sz="2500" dirty="0"/>
          </a:p>
        </p:txBody>
      </p:sp>
      <p:sp>
        <p:nvSpPr>
          <p:cNvPr id="4" name="Content Placeholder 3"/>
          <p:cNvSpPr>
            <a:spLocks noGrp="1"/>
          </p:cNvSpPr>
          <p:nvPr>
            <p:ph idx="1"/>
          </p:nvPr>
        </p:nvSpPr>
        <p:spPr>
          <a:xfrm>
            <a:off x="228600" y="1066800"/>
            <a:ext cx="8701644" cy="5029200"/>
          </a:xfrm>
        </p:spPr>
        <p:txBody>
          <a:bodyPr>
            <a:normAutofit lnSpcReduction="10000"/>
          </a:bodyPr>
          <a:lstStyle/>
          <a:p>
            <a:pPr marL="0" indent="0">
              <a:buNone/>
            </a:pPr>
            <a:r>
              <a:rPr lang="en-US" sz="2000" b="1" dirty="0"/>
              <a:t>HIGHLIGHTS OF KENNEDY’S </a:t>
            </a:r>
            <a:r>
              <a:rPr lang="en-US" sz="2000" b="1" dirty="0" smtClean="0"/>
              <a:t>MAJORITY OPINION</a:t>
            </a:r>
            <a:endParaRPr lang="en-US" sz="2000" b="1" dirty="0"/>
          </a:p>
          <a:p>
            <a:pPr lvl="0"/>
            <a:r>
              <a:rPr lang="en-US" sz="2400" dirty="0" smtClean="0"/>
              <a:t>Recommends </a:t>
            </a:r>
            <a:r>
              <a:rPr lang="en-US" sz="2400" dirty="0"/>
              <a:t>“safeguards</a:t>
            </a:r>
            <a:r>
              <a:rPr lang="en-US" sz="2400" dirty="0" smtClean="0"/>
              <a:t>” to protect “against abusive disparate impact claims</a:t>
            </a:r>
            <a:r>
              <a:rPr lang="en-US" sz="2000" dirty="0" smtClean="0"/>
              <a:t>”</a:t>
            </a:r>
          </a:p>
          <a:p>
            <a:pPr marL="457200" indent="-457200">
              <a:buAutoNum type="arabicPeriod"/>
            </a:pPr>
            <a:r>
              <a:rPr lang="en-US" sz="2400" dirty="0" smtClean="0"/>
              <a:t>Stresses “Robust </a:t>
            </a:r>
            <a:r>
              <a:rPr lang="en-US" sz="2400" dirty="0"/>
              <a:t>Causality Requirement”</a:t>
            </a:r>
          </a:p>
          <a:p>
            <a:pPr lvl="1"/>
            <a:r>
              <a:rPr lang="en-US" sz="2000" dirty="0" smtClean="0"/>
              <a:t>Mere statistical disparity is not sufficient to support DI, “racial imbalance does not, without more, establish a prima facie case. . .”</a:t>
            </a:r>
          </a:p>
          <a:p>
            <a:pPr lvl="1"/>
            <a:r>
              <a:rPr lang="en-US" sz="2000" dirty="0" smtClean="0"/>
              <a:t>As </a:t>
            </a:r>
            <a:r>
              <a:rPr lang="en-US" sz="2000" dirty="0"/>
              <a:t>part of its prima facie case, </a:t>
            </a:r>
            <a:r>
              <a:rPr lang="en-US" sz="2000" dirty="0" smtClean="0"/>
              <a:t>plaintiff must demonstrate </a:t>
            </a:r>
            <a:r>
              <a:rPr lang="en-US" sz="2000" dirty="0"/>
              <a:t>that the challenged practice is the cause of the disparate </a:t>
            </a:r>
            <a:r>
              <a:rPr lang="en-US" sz="2000" dirty="0" smtClean="0"/>
              <a:t>impact</a:t>
            </a:r>
            <a:endParaRPr lang="en-US" sz="2000" dirty="0"/>
          </a:p>
          <a:p>
            <a:pPr lvl="2"/>
            <a:r>
              <a:rPr lang="en-US" sz="2000" dirty="0" smtClean="0"/>
              <a:t>Without </a:t>
            </a:r>
            <a:r>
              <a:rPr lang="en-US" sz="2000" dirty="0"/>
              <a:t>a causality requirement, providers will </a:t>
            </a:r>
            <a:r>
              <a:rPr lang="en-US" sz="2000" dirty="0" smtClean="0"/>
              <a:t>adopt racial </a:t>
            </a:r>
            <a:r>
              <a:rPr lang="en-US" sz="2000" dirty="0"/>
              <a:t>quotas to avoid DI liability, which </a:t>
            </a:r>
            <a:r>
              <a:rPr lang="en-US" sz="2000" dirty="0" smtClean="0"/>
              <a:t>is </a:t>
            </a:r>
            <a:r>
              <a:rPr lang="en-US" sz="2000" dirty="0"/>
              <a:t>suspect for equal protection </a:t>
            </a:r>
            <a:r>
              <a:rPr lang="en-US" sz="2000" dirty="0" smtClean="0"/>
              <a:t>reasons</a:t>
            </a:r>
          </a:p>
          <a:p>
            <a:pPr lvl="2"/>
            <a:r>
              <a:rPr lang="en-US" sz="2000" dirty="0" smtClean="0"/>
              <a:t>Suggests that if multiple causes for disparity, no negative disparate impact</a:t>
            </a:r>
          </a:p>
          <a:p>
            <a:pPr lvl="2"/>
            <a:r>
              <a:rPr lang="en-US" sz="2200" dirty="0" smtClean="0"/>
              <a:t>One time decision to build/not build may not be a “policy” </a:t>
            </a:r>
            <a:br>
              <a:rPr lang="en-US" sz="2200" dirty="0" smtClean="0"/>
            </a:br>
            <a:r>
              <a:rPr lang="en-US" sz="2200" dirty="0" smtClean="0"/>
              <a:t>at all</a:t>
            </a:r>
          </a:p>
          <a:p>
            <a:pPr lvl="2"/>
            <a:endParaRPr lang="en-US" sz="2000" dirty="0"/>
          </a:p>
          <a:p>
            <a:endParaRPr lang="en-US" dirty="0"/>
          </a:p>
        </p:txBody>
      </p:sp>
      <p:sp>
        <p:nvSpPr>
          <p:cNvPr id="2" name="Slide Number Placeholder 1"/>
          <p:cNvSpPr>
            <a:spLocks noGrp="1"/>
          </p:cNvSpPr>
          <p:nvPr>
            <p:ph type="sldNum" sz="quarter" idx="12"/>
          </p:nvPr>
        </p:nvSpPr>
        <p:spPr/>
        <p:txBody>
          <a:bodyPr/>
          <a:lstStyle/>
          <a:p>
            <a:fld id="{42959A0C-FA20-B649-A04D-BD689F596B2F}" type="slidenum">
              <a:rPr lang="en-US" smtClean="0"/>
              <a:pPr/>
              <a:t>13</a:t>
            </a:fld>
            <a:endParaRPr lang="en-US" dirty="0"/>
          </a:p>
        </p:txBody>
      </p:sp>
    </p:spTree>
    <p:extLst>
      <p:ext uri="{BB962C8B-B14F-4D97-AF65-F5344CB8AC3E}">
        <p14:creationId xmlns:p14="http://schemas.microsoft.com/office/powerpoint/2010/main" val="37029953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0"/>
            <a:ext cx="7772400" cy="1143000"/>
          </a:xfrm>
        </p:spPr>
        <p:txBody>
          <a:bodyPr>
            <a:normAutofit/>
          </a:bodyPr>
          <a:lstStyle/>
          <a:p>
            <a:r>
              <a:rPr lang="en-US" sz="2500" dirty="0"/>
              <a:t>Texas Dept. of Hous. And Comm. </a:t>
            </a:r>
            <a:r>
              <a:rPr lang="en-US" sz="2500" dirty="0" smtClean="0"/>
              <a:t>Affairs </a:t>
            </a:r>
            <a:r>
              <a:rPr lang="en-US" sz="2500" dirty="0"/>
              <a:t>v. </a:t>
            </a:r>
            <a:br>
              <a:rPr lang="en-US" sz="2500" dirty="0"/>
            </a:br>
            <a:r>
              <a:rPr lang="en-US" sz="2500" dirty="0"/>
              <a:t>Inclusive Communities Project </a:t>
            </a:r>
            <a:r>
              <a:rPr lang="en-US" sz="2500" dirty="0" smtClean="0"/>
              <a:t>- Decision</a:t>
            </a:r>
            <a:endParaRPr lang="en-US" sz="2500" dirty="0"/>
          </a:p>
        </p:txBody>
      </p:sp>
      <p:sp>
        <p:nvSpPr>
          <p:cNvPr id="4" name="Content Placeholder 3"/>
          <p:cNvSpPr>
            <a:spLocks noGrp="1"/>
          </p:cNvSpPr>
          <p:nvPr>
            <p:ph idx="1"/>
          </p:nvPr>
        </p:nvSpPr>
        <p:spPr>
          <a:xfrm>
            <a:off x="457200" y="1293542"/>
            <a:ext cx="8473044" cy="4454115"/>
          </a:xfrm>
        </p:spPr>
        <p:txBody>
          <a:bodyPr/>
          <a:lstStyle/>
          <a:p>
            <a:pPr marL="0" indent="0">
              <a:buNone/>
            </a:pPr>
            <a:r>
              <a:rPr lang="en-US" sz="2400" b="1" dirty="0"/>
              <a:t>HIGHLIGHTS OF KENNEDY’S </a:t>
            </a:r>
            <a:r>
              <a:rPr lang="en-US" sz="2400" b="1" dirty="0" smtClean="0"/>
              <a:t>MAJORITY OPINION</a:t>
            </a:r>
          </a:p>
          <a:p>
            <a:pPr marL="0" indent="0">
              <a:buNone/>
            </a:pPr>
            <a:r>
              <a:rPr lang="en-US" sz="2400" dirty="0" smtClean="0"/>
              <a:t>2.  Legitimate Policy as Defense</a:t>
            </a:r>
            <a:endParaRPr lang="en-US" sz="2400" dirty="0"/>
          </a:p>
          <a:p>
            <a:pPr lvl="0"/>
            <a:r>
              <a:rPr lang="en-US" sz="2400" dirty="0"/>
              <a:t> </a:t>
            </a:r>
            <a:r>
              <a:rPr lang="en-US" sz="2400" dirty="0" smtClean="0"/>
              <a:t>Business must be given “leeway to state and explain the valid interest served by their policies.”</a:t>
            </a:r>
            <a:endParaRPr lang="en-US" sz="2400" dirty="0"/>
          </a:p>
          <a:p>
            <a:pPr lvl="1"/>
            <a:r>
              <a:rPr lang="en-US" sz="2400" dirty="0"/>
              <a:t>Stresses that if the defendant can show a legitimate basis for </a:t>
            </a:r>
            <a:r>
              <a:rPr lang="en-US" sz="2400" dirty="0" smtClean="0"/>
              <a:t>policy, </a:t>
            </a:r>
            <a:r>
              <a:rPr lang="en-US" sz="2400" dirty="0"/>
              <a:t>plaintiff must demonstrate that there is an equally effective alternative that has less </a:t>
            </a:r>
            <a:r>
              <a:rPr lang="en-US" sz="2400" dirty="0" smtClean="0"/>
              <a:t>discriminatory impact</a:t>
            </a:r>
          </a:p>
          <a:p>
            <a:pPr lvl="1"/>
            <a:r>
              <a:rPr lang="en-US" sz="2400" dirty="0"/>
              <a:t>Recommends that housing providers in adopting a policy, make a statement explaining </a:t>
            </a:r>
            <a:r>
              <a:rPr lang="en-US" sz="2400" dirty="0" smtClean="0"/>
              <a:t>careful analysis and legitimate </a:t>
            </a:r>
            <a:r>
              <a:rPr lang="en-US" sz="2400" dirty="0"/>
              <a:t>basis for their </a:t>
            </a:r>
            <a:r>
              <a:rPr lang="en-US" sz="2400" dirty="0" smtClean="0"/>
              <a:t>policy</a:t>
            </a:r>
            <a:endParaRPr lang="en-US" sz="2400" dirty="0"/>
          </a:p>
          <a:p>
            <a:pPr lvl="1"/>
            <a:endParaRPr lang="en-US" sz="2400" dirty="0"/>
          </a:p>
          <a:p>
            <a:pPr lvl="1"/>
            <a:endParaRPr lang="en-US" sz="2400" dirty="0"/>
          </a:p>
          <a:p>
            <a:endParaRPr lang="en-US" sz="2400" dirty="0"/>
          </a:p>
        </p:txBody>
      </p:sp>
      <p:sp>
        <p:nvSpPr>
          <p:cNvPr id="2" name="Slide Number Placeholder 1"/>
          <p:cNvSpPr>
            <a:spLocks noGrp="1"/>
          </p:cNvSpPr>
          <p:nvPr>
            <p:ph type="sldNum" sz="quarter" idx="12"/>
          </p:nvPr>
        </p:nvSpPr>
        <p:spPr/>
        <p:txBody>
          <a:bodyPr/>
          <a:lstStyle/>
          <a:p>
            <a:fld id="{42959A0C-FA20-B649-A04D-BD689F596B2F}" type="slidenum">
              <a:rPr lang="en-US" smtClean="0"/>
              <a:pPr/>
              <a:t>14</a:t>
            </a:fld>
            <a:endParaRPr lang="en-US" dirty="0"/>
          </a:p>
        </p:txBody>
      </p:sp>
    </p:spTree>
    <p:extLst>
      <p:ext uri="{BB962C8B-B14F-4D97-AF65-F5344CB8AC3E}">
        <p14:creationId xmlns:p14="http://schemas.microsoft.com/office/powerpoint/2010/main" val="39825373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Texas Dept. of Hous. And Comm. Affairs v. </a:t>
            </a:r>
            <a:br>
              <a:rPr lang="en-US" sz="2800" dirty="0"/>
            </a:br>
            <a:r>
              <a:rPr lang="en-US" sz="2800" dirty="0"/>
              <a:t>Inclusive Communities Project - Decision</a:t>
            </a:r>
          </a:p>
        </p:txBody>
      </p:sp>
      <p:sp>
        <p:nvSpPr>
          <p:cNvPr id="3" name="Content Placeholder 2"/>
          <p:cNvSpPr>
            <a:spLocks noGrp="1"/>
          </p:cNvSpPr>
          <p:nvPr>
            <p:ph idx="1"/>
          </p:nvPr>
        </p:nvSpPr>
        <p:spPr/>
        <p:txBody>
          <a:bodyPr/>
          <a:lstStyle/>
          <a:p>
            <a:pPr marL="0" indent="0">
              <a:buNone/>
            </a:pPr>
            <a:r>
              <a:rPr lang="en-US" sz="2400" b="1" dirty="0" smtClean="0"/>
              <a:t>HIGHLIGHTS OF KENNEDY’S MAJORITY OPINION</a:t>
            </a:r>
          </a:p>
          <a:p>
            <a:pPr marL="400050" indent="-400050">
              <a:buNone/>
            </a:pPr>
            <a:r>
              <a:rPr lang="en-US" sz="2400" dirty="0" smtClean="0"/>
              <a:t>3.  A </a:t>
            </a:r>
            <a:r>
              <a:rPr lang="en-US" sz="2400" dirty="0"/>
              <a:t>policy is not contrary to DI requirements unless </a:t>
            </a:r>
            <a:r>
              <a:rPr lang="en-US" sz="2400" dirty="0" smtClean="0"/>
              <a:t>it imposes artificial</a:t>
            </a:r>
            <a:r>
              <a:rPr lang="en-US" sz="2400" dirty="0"/>
              <a:t>, arbitrary and unnecessary barriers</a:t>
            </a:r>
          </a:p>
          <a:p>
            <a:pPr lvl="2"/>
            <a:r>
              <a:rPr lang="en-US" dirty="0"/>
              <a:t>Does he intend this as a separate test that Plaintiffs must </a:t>
            </a:r>
            <a:r>
              <a:rPr lang="en-US" dirty="0" smtClean="0"/>
              <a:t>meet?</a:t>
            </a:r>
          </a:p>
          <a:p>
            <a:pPr marL="400050" indent="-400050">
              <a:buNone/>
            </a:pPr>
            <a:r>
              <a:rPr lang="en-US" sz="2400" dirty="0" smtClean="0"/>
              <a:t>4.  Burden on Plaintiff to show less discriminatory alternative</a:t>
            </a:r>
            <a:endParaRPr lang="en-US" sz="2400" dirty="0"/>
          </a:p>
          <a:p>
            <a:endParaRPr lang="en-US" dirty="0"/>
          </a:p>
          <a:p>
            <a:endParaRPr lang="en-US" dirty="0"/>
          </a:p>
        </p:txBody>
      </p:sp>
    </p:spTree>
    <p:extLst>
      <p:ext uri="{BB962C8B-B14F-4D97-AF65-F5344CB8AC3E}">
        <p14:creationId xmlns:p14="http://schemas.microsoft.com/office/powerpoint/2010/main" val="37638245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0"/>
            <a:ext cx="7772400" cy="1143000"/>
          </a:xfrm>
        </p:spPr>
        <p:txBody>
          <a:bodyPr>
            <a:normAutofit/>
          </a:bodyPr>
          <a:lstStyle/>
          <a:p>
            <a:r>
              <a:rPr lang="en-US" sz="2800" dirty="0"/>
              <a:t>Texas Dept. of Hous. And Comm. </a:t>
            </a:r>
            <a:r>
              <a:rPr lang="en-US" sz="2800" dirty="0" smtClean="0"/>
              <a:t>Affairs </a:t>
            </a:r>
            <a:r>
              <a:rPr lang="en-US" sz="2800" dirty="0"/>
              <a:t>v. </a:t>
            </a:r>
            <a:br>
              <a:rPr lang="en-US" sz="2800" dirty="0"/>
            </a:br>
            <a:r>
              <a:rPr lang="en-US" sz="2800" dirty="0"/>
              <a:t>Inclusive Communities Project </a:t>
            </a:r>
            <a:r>
              <a:rPr lang="en-US" sz="2800" dirty="0" smtClean="0"/>
              <a:t>- Decision</a:t>
            </a:r>
            <a:endParaRPr lang="en-US" sz="2800" dirty="0"/>
          </a:p>
        </p:txBody>
      </p:sp>
      <p:sp>
        <p:nvSpPr>
          <p:cNvPr id="4" name="Content Placeholder 3"/>
          <p:cNvSpPr>
            <a:spLocks noGrp="1"/>
          </p:cNvSpPr>
          <p:nvPr>
            <p:ph idx="1"/>
          </p:nvPr>
        </p:nvSpPr>
        <p:spPr>
          <a:xfrm>
            <a:off x="304800" y="1295400"/>
            <a:ext cx="8625444" cy="4191000"/>
          </a:xfrm>
        </p:spPr>
        <p:txBody>
          <a:bodyPr/>
          <a:lstStyle/>
          <a:p>
            <a:pPr marL="0" indent="0">
              <a:buNone/>
            </a:pPr>
            <a:r>
              <a:rPr lang="en-US" sz="2000" b="1" dirty="0"/>
              <a:t>HIGHLIGHTS OF KENNEDY’S </a:t>
            </a:r>
            <a:r>
              <a:rPr lang="en-US" sz="2000" b="1" dirty="0" smtClean="0"/>
              <a:t>MAJORITY OPINION</a:t>
            </a:r>
            <a:endParaRPr lang="en-US" sz="2000" b="1" dirty="0"/>
          </a:p>
          <a:p>
            <a:pPr lvl="0"/>
            <a:r>
              <a:rPr lang="en-US" sz="2000" dirty="0"/>
              <a:t> </a:t>
            </a:r>
            <a:r>
              <a:rPr lang="en-US" sz="2400" dirty="0"/>
              <a:t>Not clear how these “safeguards” will work out in practice</a:t>
            </a:r>
          </a:p>
          <a:p>
            <a:pPr lvl="1"/>
            <a:r>
              <a:rPr lang="en-US" sz="2400" dirty="0" smtClean="0"/>
              <a:t>Maybe useful for litigants…But will </a:t>
            </a:r>
            <a:r>
              <a:rPr lang="en-US" sz="2400" dirty="0"/>
              <a:t>they be helpful to providers in drafting their policies </a:t>
            </a:r>
            <a:r>
              <a:rPr lang="en-US" sz="2400" dirty="0" smtClean="0"/>
              <a:t>so as to avoid litigation later?</a:t>
            </a:r>
          </a:p>
          <a:p>
            <a:pPr lvl="1"/>
            <a:r>
              <a:rPr lang="en-US" sz="2400" dirty="0" smtClean="0"/>
              <a:t>The Court said that remedial orders must “concentrate on the elimination of the offending practice” through “race-neutral means” – true with policies too?</a:t>
            </a:r>
            <a:endParaRPr lang="en-US" sz="2400" dirty="0"/>
          </a:p>
          <a:p>
            <a:pPr lvl="1"/>
            <a:r>
              <a:rPr lang="en-US" sz="2400" dirty="0"/>
              <a:t>How does this </a:t>
            </a:r>
            <a:r>
              <a:rPr lang="en-US" sz="2400" dirty="0" smtClean="0"/>
              <a:t>affect DI </a:t>
            </a:r>
            <a:r>
              <a:rPr lang="en-US" sz="2400" dirty="0"/>
              <a:t>cases where race is not an issue (familial status, disability</a:t>
            </a:r>
            <a:r>
              <a:rPr lang="en-US" sz="2400" dirty="0" smtClean="0"/>
              <a:t>)?</a:t>
            </a:r>
            <a:endParaRPr lang="en-US" sz="2400" dirty="0"/>
          </a:p>
          <a:p>
            <a:pPr lvl="1"/>
            <a:endParaRPr lang="en-US" sz="2400" dirty="0"/>
          </a:p>
          <a:p>
            <a:endParaRPr lang="en-US" dirty="0"/>
          </a:p>
        </p:txBody>
      </p:sp>
      <p:sp>
        <p:nvSpPr>
          <p:cNvPr id="2" name="Slide Number Placeholder 1"/>
          <p:cNvSpPr>
            <a:spLocks noGrp="1"/>
          </p:cNvSpPr>
          <p:nvPr>
            <p:ph type="sldNum" sz="quarter" idx="12"/>
          </p:nvPr>
        </p:nvSpPr>
        <p:spPr/>
        <p:txBody>
          <a:bodyPr/>
          <a:lstStyle/>
          <a:p>
            <a:fld id="{42959A0C-FA20-B649-A04D-BD689F596B2F}" type="slidenum">
              <a:rPr lang="en-US" smtClean="0"/>
              <a:pPr/>
              <a:t>16</a:t>
            </a:fld>
            <a:endParaRPr lang="en-US" dirty="0"/>
          </a:p>
        </p:txBody>
      </p:sp>
    </p:spTree>
    <p:extLst>
      <p:ext uri="{BB962C8B-B14F-4D97-AF65-F5344CB8AC3E}">
        <p14:creationId xmlns:p14="http://schemas.microsoft.com/office/powerpoint/2010/main" val="27360060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0"/>
            <a:ext cx="7772400" cy="1143000"/>
          </a:xfrm>
        </p:spPr>
        <p:txBody>
          <a:bodyPr>
            <a:normAutofit/>
          </a:bodyPr>
          <a:lstStyle/>
          <a:p>
            <a:r>
              <a:rPr lang="en-US" sz="2500" dirty="0"/>
              <a:t>Texas Dept. of Hous. And Comm. </a:t>
            </a:r>
            <a:r>
              <a:rPr lang="en-US" sz="2400" dirty="0"/>
              <a:t>Affairs</a:t>
            </a:r>
            <a:r>
              <a:rPr lang="en-US" sz="2500" dirty="0" smtClean="0"/>
              <a:t> </a:t>
            </a:r>
            <a:r>
              <a:rPr lang="en-US" sz="2500" dirty="0"/>
              <a:t>v. </a:t>
            </a:r>
            <a:br>
              <a:rPr lang="en-US" sz="2500" dirty="0"/>
            </a:br>
            <a:r>
              <a:rPr lang="en-US" sz="2500" dirty="0"/>
              <a:t>Inclusive Communities Project </a:t>
            </a:r>
            <a:r>
              <a:rPr lang="en-US" sz="2500" dirty="0" smtClean="0"/>
              <a:t>- Decision</a:t>
            </a:r>
            <a:endParaRPr lang="en-US" sz="2500" dirty="0"/>
          </a:p>
        </p:txBody>
      </p:sp>
      <p:sp>
        <p:nvSpPr>
          <p:cNvPr id="4" name="Content Placeholder 3"/>
          <p:cNvSpPr>
            <a:spLocks noGrp="1"/>
          </p:cNvSpPr>
          <p:nvPr>
            <p:ph idx="1"/>
          </p:nvPr>
        </p:nvSpPr>
        <p:spPr>
          <a:xfrm>
            <a:off x="457200" y="1143000"/>
            <a:ext cx="8473044" cy="5031058"/>
          </a:xfrm>
        </p:spPr>
        <p:txBody>
          <a:bodyPr/>
          <a:lstStyle/>
          <a:p>
            <a:pPr marL="0" indent="0">
              <a:buNone/>
            </a:pPr>
            <a:r>
              <a:rPr lang="en-US" sz="2000" b="1" dirty="0"/>
              <a:t>HIGHLIGHTS OF </a:t>
            </a:r>
            <a:r>
              <a:rPr lang="en-US" sz="2000" b="1" dirty="0" smtClean="0"/>
              <a:t>ALITO’S DISSENTING OPINION</a:t>
            </a:r>
            <a:endParaRPr lang="en-US" sz="2000" b="1" dirty="0"/>
          </a:p>
          <a:p>
            <a:pPr lvl="0"/>
            <a:r>
              <a:rPr lang="en-US" sz="2200" dirty="0" smtClean="0"/>
              <a:t>Inconceivable that  bona fide efforts to improve housing (rat infestation in </a:t>
            </a:r>
            <a:r>
              <a:rPr lang="en-US" sz="2200" i="1" dirty="0" smtClean="0"/>
              <a:t>Magner</a:t>
            </a:r>
            <a:r>
              <a:rPr lang="en-US" sz="2200" dirty="0" smtClean="0"/>
              <a:t>) can support DI claim</a:t>
            </a:r>
          </a:p>
          <a:p>
            <a:r>
              <a:rPr lang="en-US" sz="2200" dirty="0" smtClean="0"/>
              <a:t>Refutes each </a:t>
            </a:r>
            <a:r>
              <a:rPr lang="en-US" sz="2200" dirty="0"/>
              <a:t>of Kennedy’s </a:t>
            </a:r>
            <a:r>
              <a:rPr lang="en-US" sz="2200" dirty="0" smtClean="0"/>
              <a:t>arguments:</a:t>
            </a:r>
            <a:endParaRPr lang="en-US" sz="2200" dirty="0"/>
          </a:p>
          <a:p>
            <a:pPr lvl="1"/>
            <a:r>
              <a:rPr lang="en-US" sz="2200" dirty="0" smtClean="0"/>
              <a:t>Disparate impact was not included in 1968 text and nothing has happened since to change that</a:t>
            </a:r>
          </a:p>
          <a:p>
            <a:pPr lvl="2"/>
            <a:r>
              <a:rPr lang="en-US" sz="2200" dirty="0" smtClean="0"/>
              <a:t>“Because of… race” requires intent</a:t>
            </a:r>
          </a:p>
          <a:p>
            <a:pPr lvl="1"/>
            <a:r>
              <a:rPr lang="en-US" sz="2200" dirty="0"/>
              <a:t>1988 amendments did not assume DI exists</a:t>
            </a:r>
          </a:p>
          <a:p>
            <a:pPr lvl="2"/>
            <a:r>
              <a:rPr lang="en-US" sz="2200" dirty="0"/>
              <a:t>Solicitor General in 1988 said no disparate impact in </a:t>
            </a:r>
            <a:r>
              <a:rPr lang="en-US" sz="2200" dirty="0" err="1"/>
              <a:t>FHAct</a:t>
            </a:r>
            <a:endParaRPr lang="en-US" sz="2200" dirty="0"/>
          </a:p>
          <a:p>
            <a:pPr lvl="2"/>
            <a:r>
              <a:rPr lang="en-US" sz="2200" dirty="0"/>
              <a:t>Don’t assume that failure of Congress to overturn law is </a:t>
            </a:r>
            <a:br>
              <a:rPr lang="en-US" sz="2200" dirty="0"/>
            </a:br>
            <a:r>
              <a:rPr lang="en-US" sz="2200" dirty="0"/>
              <a:t>acceptance of it.</a:t>
            </a:r>
          </a:p>
          <a:p>
            <a:pPr lvl="1"/>
            <a:endParaRPr lang="en-US" sz="2400" dirty="0"/>
          </a:p>
          <a:p>
            <a:endParaRPr lang="en-US" dirty="0"/>
          </a:p>
        </p:txBody>
      </p:sp>
      <p:sp>
        <p:nvSpPr>
          <p:cNvPr id="2" name="Slide Number Placeholder 1"/>
          <p:cNvSpPr>
            <a:spLocks noGrp="1"/>
          </p:cNvSpPr>
          <p:nvPr>
            <p:ph type="sldNum" sz="quarter" idx="12"/>
          </p:nvPr>
        </p:nvSpPr>
        <p:spPr/>
        <p:txBody>
          <a:bodyPr/>
          <a:lstStyle/>
          <a:p>
            <a:fld id="{42959A0C-FA20-B649-A04D-BD689F596B2F}" type="slidenum">
              <a:rPr lang="en-US" smtClean="0"/>
              <a:pPr/>
              <a:t>17</a:t>
            </a:fld>
            <a:endParaRPr lang="en-US" dirty="0"/>
          </a:p>
        </p:txBody>
      </p:sp>
    </p:spTree>
    <p:extLst>
      <p:ext uri="{BB962C8B-B14F-4D97-AF65-F5344CB8AC3E}">
        <p14:creationId xmlns:p14="http://schemas.microsoft.com/office/powerpoint/2010/main" val="41147641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0"/>
            <a:ext cx="7772400" cy="1143000"/>
          </a:xfrm>
        </p:spPr>
        <p:txBody>
          <a:bodyPr>
            <a:normAutofit/>
          </a:bodyPr>
          <a:lstStyle/>
          <a:p>
            <a:r>
              <a:rPr lang="en-US" sz="2500" dirty="0"/>
              <a:t>Texas Dept. of Hous. And Comm. </a:t>
            </a:r>
            <a:r>
              <a:rPr lang="en-US" sz="2400" dirty="0"/>
              <a:t>Affairs</a:t>
            </a:r>
            <a:r>
              <a:rPr lang="en-US" sz="2500" dirty="0" smtClean="0"/>
              <a:t> </a:t>
            </a:r>
            <a:r>
              <a:rPr lang="en-US" sz="2500" dirty="0"/>
              <a:t>v. </a:t>
            </a:r>
            <a:br>
              <a:rPr lang="en-US" sz="2500" dirty="0"/>
            </a:br>
            <a:r>
              <a:rPr lang="en-US" sz="2500" dirty="0"/>
              <a:t>Inclusive Communities Project </a:t>
            </a:r>
            <a:r>
              <a:rPr lang="en-US" sz="2500" dirty="0" smtClean="0"/>
              <a:t>- Decision</a:t>
            </a:r>
            <a:endParaRPr lang="en-US" sz="2500" dirty="0"/>
          </a:p>
        </p:txBody>
      </p:sp>
      <p:sp>
        <p:nvSpPr>
          <p:cNvPr id="4" name="Content Placeholder 3"/>
          <p:cNvSpPr>
            <a:spLocks noGrp="1"/>
          </p:cNvSpPr>
          <p:nvPr>
            <p:ph idx="1"/>
          </p:nvPr>
        </p:nvSpPr>
        <p:spPr>
          <a:xfrm>
            <a:off x="457200" y="1293542"/>
            <a:ext cx="8473044" cy="5031058"/>
          </a:xfrm>
        </p:spPr>
        <p:txBody>
          <a:bodyPr/>
          <a:lstStyle/>
          <a:p>
            <a:pPr marL="0" indent="0">
              <a:buNone/>
            </a:pPr>
            <a:r>
              <a:rPr lang="en-US" sz="2400" b="1" dirty="0"/>
              <a:t>HIGHLIGHTS OF </a:t>
            </a:r>
            <a:r>
              <a:rPr lang="en-US" sz="2400" b="1" dirty="0" smtClean="0"/>
              <a:t>ALITO’S DISSENTING OPINION</a:t>
            </a:r>
            <a:endParaRPr lang="en-US" sz="2400" b="1" dirty="0"/>
          </a:p>
          <a:p>
            <a:pPr lvl="1"/>
            <a:r>
              <a:rPr lang="en-US" sz="2400" dirty="0"/>
              <a:t>DI can produce “unfortunate consequences” that frustrate legitimate policy decisions and goals of fair housing laws</a:t>
            </a:r>
          </a:p>
          <a:p>
            <a:pPr lvl="2"/>
            <a:r>
              <a:rPr lang="en-US" dirty="0"/>
              <a:t>“local governments make countless decisions that may have some disparate impact related to housing</a:t>
            </a:r>
            <a:r>
              <a:rPr lang="en-US" dirty="0" smtClean="0"/>
              <a:t>”</a:t>
            </a:r>
          </a:p>
          <a:p>
            <a:pPr lvl="1"/>
            <a:r>
              <a:rPr lang="en-US" sz="2400" dirty="0" smtClean="0"/>
              <a:t>Courts do not need disparate impact to sniff out claims of intentional discrimination</a:t>
            </a:r>
          </a:p>
          <a:p>
            <a:pPr lvl="1"/>
            <a:r>
              <a:rPr lang="en-US" sz="2400" dirty="0" smtClean="0"/>
              <a:t>Majority’s decision will encourage housing providers to take race into consideration in making policy decisions and that raises serious equal protection problems</a:t>
            </a:r>
            <a:r>
              <a:rPr lang="en-US" sz="2400" dirty="0"/>
              <a:t/>
            </a:r>
            <a:br>
              <a:rPr lang="en-US" sz="2400" dirty="0"/>
            </a:br>
            <a:endParaRPr lang="en-US" sz="2400" dirty="0" smtClean="0"/>
          </a:p>
          <a:p>
            <a:pPr lvl="0"/>
            <a:endParaRPr lang="en-US" dirty="0"/>
          </a:p>
          <a:p>
            <a:pPr lvl="1"/>
            <a:endParaRPr lang="en-US" sz="2400" dirty="0"/>
          </a:p>
          <a:p>
            <a:endParaRPr lang="en-US" dirty="0"/>
          </a:p>
        </p:txBody>
      </p:sp>
      <p:sp>
        <p:nvSpPr>
          <p:cNvPr id="2" name="Slide Number Placeholder 1"/>
          <p:cNvSpPr>
            <a:spLocks noGrp="1"/>
          </p:cNvSpPr>
          <p:nvPr>
            <p:ph type="sldNum" sz="quarter" idx="12"/>
          </p:nvPr>
        </p:nvSpPr>
        <p:spPr/>
        <p:txBody>
          <a:bodyPr/>
          <a:lstStyle/>
          <a:p>
            <a:fld id="{42959A0C-FA20-B649-A04D-BD689F596B2F}" type="slidenum">
              <a:rPr lang="en-US" smtClean="0"/>
              <a:pPr/>
              <a:t>18</a:t>
            </a:fld>
            <a:endParaRPr lang="en-US" dirty="0"/>
          </a:p>
        </p:txBody>
      </p:sp>
    </p:spTree>
    <p:extLst>
      <p:ext uri="{BB962C8B-B14F-4D97-AF65-F5344CB8AC3E}">
        <p14:creationId xmlns:p14="http://schemas.microsoft.com/office/powerpoint/2010/main" val="41350182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0"/>
            <a:ext cx="7772400" cy="1143000"/>
          </a:xfrm>
        </p:spPr>
        <p:txBody>
          <a:bodyPr>
            <a:normAutofit/>
          </a:bodyPr>
          <a:lstStyle/>
          <a:p>
            <a:r>
              <a:rPr lang="en-US" sz="2500" dirty="0"/>
              <a:t>Texas Dept. of Hous. And Comm. </a:t>
            </a:r>
            <a:r>
              <a:rPr lang="en-US" sz="2400" dirty="0"/>
              <a:t>Affairs</a:t>
            </a:r>
            <a:r>
              <a:rPr lang="en-US" sz="2500" dirty="0" smtClean="0"/>
              <a:t> </a:t>
            </a:r>
            <a:r>
              <a:rPr lang="en-US" sz="2500" dirty="0"/>
              <a:t>v. </a:t>
            </a:r>
            <a:br>
              <a:rPr lang="en-US" sz="2500" dirty="0"/>
            </a:br>
            <a:r>
              <a:rPr lang="en-US" sz="2500" dirty="0"/>
              <a:t>Inclusive Communities Project </a:t>
            </a:r>
            <a:r>
              <a:rPr lang="en-US" sz="2500" dirty="0" smtClean="0"/>
              <a:t>- Decision</a:t>
            </a:r>
            <a:endParaRPr lang="en-US" sz="2500" dirty="0"/>
          </a:p>
        </p:txBody>
      </p:sp>
      <p:sp>
        <p:nvSpPr>
          <p:cNvPr id="4" name="Content Placeholder 3"/>
          <p:cNvSpPr>
            <a:spLocks noGrp="1"/>
          </p:cNvSpPr>
          <p:nvPr>
            <p:ph idx="1"/>
          </p:nvPr>
        </p:nvSpPr>
        <p:spPr>
          <a:xfrm>
            <a:off x="457200" y="1293542"/>
            <a:ext cx="8473044" cy="4802458"/>
          </a:xfrm>
        </p:spPr>
        <p:txBody>
          <a:bodyPr/>
          <a:lstStyle/>
          <a:p>
            <a:pPr marL="0" indent="0">
              <a:buNone/>
            </a:pPr>
            <a:r>
              <a:rPr lang="en-US" sz="2200" b="1" dirty="0"/>
              <a:t>HIGHLIGHTS OF </a:t>
            </a:r>
            <a:r>
              <a:rPr lang="en-US" sz="2200" b="1" dirty="0" smtClean="0"/>
              <a:t>THOMAS’ DISSENTING OPINION</a:t>
            </a:r>
            <a:endParaRPr lang="en-US" sz="2200" b="1" dirty="0"/>
          </a:p>
          <a:p>
            <a:pPr lvl="0"/>
            <a:r>
              <a:rPr lang="en-US" sz="2200" dirty="0" smtClean="0"/>
              <a:t>Challenges Kennedy’s reading of </a:t>
            </a:r>
            <a:r>
              <a:rPr lang="en-US" sz="2200" i="1" dirty="0" smtClean="0"/>
              <a:t>Griggs</a:t>
            </a:r>
          </a:p>
          <a:p>
            <a:pPr lvl="1"/>
            <a:r>
              <a:rPr lang="en-US" sz="2200" dirty="0" smtClean="0"/>
              <a:t>Finding of disparate impact in </a:t>
            </a:r>
            <a:r>
              <a:rPr lang="en-US" sz="2200" i="1" dirty="0" smtClean="0"/>
              <a:t>Griggs</a:t>
            </a:r>
            <a:r>
              <a:rPr lang="en-US" sz="2200" dirty="0" smtClean="0"/>
              <a:t> was a mistake and Court should not compound the error</a:t>
            </a:r>
          </a:p>
          <a:p>
            <a:r>
              <a:rPr lang="en-US" sz="2200" dirty="0" smtClean="0"/>
              <a:t>Do not assume that all racial disparities are product of actual decisions or policies</a:t>
            </a:r>
          </a:p>
          <a:p>
            <a:pPr lvl="1"/>
            <a:r>
              <a:rPr lang="en-US" sz="2200" dirty="0" smtClean="0"/>
              <a:t>Racial imbalances do not always disfavor minorities</a:t>
            </a:r>
          </a:p>
          <a:p>
            <a:r>
              <a:rPr lang="en-US" sz="2200" dirty="0" smtClean="0"/>
              <a:t>Disparate impact encourages government and private actors to engage in racial balancing, which is “patently unconstitutional”</a:t>
            </a:r>
          </a:p>
          <a:p>
            <a:r>
              <a:rPr lang="en-US" sz="2200" dirty="0" smtClean="0"/>
              <a:t>“Disparate impact is a rule without a reason, or at least without a legitimate one.”</a:t>
            </a:r>
          </a:p>
          <a:p>
            <a:pPr lvl="0"/>
            <a:endParaRPr lang="en-US" sz="2000" dirty="0"/>
          </a:p>
          <a:p>
            <a:pPr lvl="1"/>
            <a:endParaRPr lang="en-US" sz="2000" dirty="0"/>
          </a:p>
          <a:p>
            <a:endParaRPr lang="en-US" dirty="0"/>
          </a:p>
        </p:txBody>
      </p:sp>
      <p:sp>
        <p:nvSpPr>
          <p:cNvPr id="2" name="Slide Number Placeholder 1"/>
          <p:cNvSpPr>
            <a:spLocks noGrp="1"/>
          </p:cNvSpPr>
          <p:nvPr>
            <p:ph type="sldNum" sz="quarter" idx="12"/>
          </p:nvPr>
        </p:nvSpPr>
        <p:spPr/>
        <p:txBody>
          <a:bodyPr/>
          <a:lstStyle/>
          <a:p>
            <a:fld id="{42959A0C-FA20-B649-A04D-BD689F596B2F}" type="slidenum">
              <a:rPr lang="en-US" smtClean="0"/>
              <a:pPr/>
              <a:t>19</a:t>
            </a:fld>
            <a:endParaRPr lang="en-US" dirty="0"/>
          </a:p>
        </p:txBody>
      </p:sp>
    </p:spTree>
    <p:extLst>
      <p:ext uri="{BB962C8B-B14F-4D97-AF65-F5344CB8AC3E}">
        <p14:creationId xmlns:p14="http://schemas.microsoft.com/office/powerpoint/2010/main" val="16119841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0"/>
            <a:ext cx="7772400" cy="1143000"/>
          </a:xfrm>
        </p:spPr>
        <p:txBody>
          <a:bodyPr/>
          <a:lstStyle/>
          <a:p>
            <a:r>
              <a:rPr lang="en-US" altLang="en-US" dirty="0" smtClean="0"/>
              <a:t>Fair Housing Act – Background</a:t>
            </a:r>
            <a:endParaRPr lang="en-US" dirty="0"/>
          </a:p>
        </p:txBody>
      </p:sp>
      <p:sp>
        <p:nvSpPr>
          <p:cNvPr id="4" name="Content Placeholder 3"/>
          <p:cNvSpPr>
            <a:spLocks noGrp="1"/>
          </p:cNvSpPr>
          <p:nvPr>
            <p:ph idx="1"/>
          </p:nvPr>
        </p:nvSpPr>
        <p:spPr>
          <a:xfrm>
            <a:off x="685800" y="1295400"/>
            <a:ext cx="7772400" cy="4114800"/>
          </a:xfrm>
        </p:spPr>
        <p:txBody>
          <a:bodyPr/>
          <a:lstStyle/>
          <a:p>
            <a:pPr marL="225425" indent="-225425">
              <a:buFont typeface="Wingdings" panose="05000000000000000000" pitchFamily="2" charset="2"/>
              <a:buChar char="§"/>
            </a:pPr>
            <a:r>
              <a:rPr lang="en-US" altLang="en-US" sz="2400" dirty="0" smtClean="0"/>
              <a:t>Passed: 1968</a:t>
            </a:r>
          </a:p>
          <a:p>
            <a:pPr marL="225425" indent="-225425">
              <a:buFont typeface="Wingdings" panose="05000000000000000000" pitchFamily="2" charset="2"/>
              <a:buChar char="§"/>
            </a:pPr>
            <a:r>
              <a:rPr lang="en-US" altLang="en-US" sz="2400" dirty="0" smtClean="0"/>
              <a:t>Multiple later amendments that expanded number of protected classes</a:t>
            </a:r>
          </a:p>
          <a:p>
            <a:pPr lvl="0"/>
            <a:r>
              <a:rPr lang="en-US" sz="2400" kern="1200" dirty="0" smtClean="0">
                <a:solidFill>
                  <a:schemeClr val="tx1"/>
                </a:solidFill>
                <a:effectLst/>
              </a:rPr>
              <a:t>Prohibits housing discrimination “because of” </a:t>
            </a:r>
            <a:br>
              <a:rPr lang="en-US" sz="2400" kern="1200" dirty="0" smtClean="0">
                <a:solidFill>
                  <a:schemeClr val="tx1"/>
                </a:solidFill>
                <a:effectLst/>
              </a:rPr>
            </a:br>
            <a:r>
              <a:rPr lang="en-US" sz="2400" kern="1200" dirty="0" smtClean="0">
                <a:solidFill>
                  <a:schemeClr val="tx1"/>
                </a:solidFill>
                <a:effectLst/>
              </a:rPr>
              <a:t>race, color, religion, national origin, sex, familial status, handicap (disability)</a:t>
            </a:r>
            <a:endParaRPr lang="en-US" altLang="en-US" sz="2400" dirty="0" smtClean="0"/>
          </a:p>
          <a:p>
            <a:endParaRPr lang="en-US" altLang="en-US" dirty="0" smtClean="0"/>
          </a:p>
          <a:p>
            <a:endParaRPr lang="en-US" altLang="en-US" dirty="0" smtClean="0"/>
          </a:p>
          <a:p>
            <a:endParaRPr lang="en-US" dirty="0"/>
          </a:p>
        </p:txBody>
      </p:sp>
      <p:sp>
        <p:nvSpPr>
          <p:cNvPr id="5" name="Slide Number Placeholder 4"/>
          <p:cNvSpPr>
            <a:spLocks noGrp="1"/>
          </p:cNvSpPr>
          <p:nvPr>
            <p:ph type="sldNum" sz="quarter" idx="12"/>
          </p:nvPr>
        </p:nvSpPr>
        <p:spPr/>
        <p:txBody>
          <a:bodyPr/>
          <a:lstStyle/>
          <a:p>
            <a:fld id="{42959A0C-FA20-B649-A04D-BD689F596B2F}" type="slidenum">
              <a:rPr lang="en-US" smtClean="0"/>
              <a:pPr/>
              <a:t>2</a:t>
            </a:fld>
            <a:endParaRPr lang="en-US" dirty="0"/>
          </a:p>
        </p:txBody>
      </p:sp>
    </p:spTree>
    <p:extLst>
      <p:ext uri="{BB962C8B-B14F-4D97-AF65-F5344CB8AC3E}">
        <p14:creationId xmlns:p14="http://schemas.microsoft.com/office/powerpoint/2010/main" val="19941355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828800"/>
            <a:ext cx="8229600" cy="1143000"/>
          </a:xfrm>
        </p:spPr>
        <p:txBody>
          <a:bodyPr/>
          <a:lstStyle/>
          <a:p>
            <a:r>
              <a:rPr lang="en-US" dirty="0" smtClean="0"/>
              <a:t>Break for Questions</a:t>
            </a:r>
            <a:endParaRPr lang="en-US" dirty="0"/>
          </a:p>
        </p:txBody>
      </p:sp>
      <p:sp>
        <p:nvSpPr>
          <p:cNvPr id="2" name="Slide Number Placeholder 1"/>
          <p:cNvSpPr>
            <a:spLocks noGrp="1"/>
          </p:cNvSpPr>
          <p:nvPr>
            <p:ph type="sldNum" sz="quarter" idx="12"/>
          </p:nvPr>
        </p:nvSpPr>
        <p:spPr/>
        <p:txBody>
          <a:bodyPr/>
          <a:lstStyle/>
          <a:p>
            <a:fld id="{42959A0C-FA20-B649-A04D-BD689F596B2F}" type="slidenum">
              <a:rPr lang="en-US" smtClean="0"/>
              <a:pPr/>
              <a:t>20</a:t>
            </a:fld>
            <a:endParaRPr lang="en-US" dirty="0"/>
          </a:p>
        </p:txBody>
      </p:sp>
      <p:sp>
        <p:nvSpPr>
          <p:cNvPr id="3" name="TextBox 2"/>
          <p:cNvSpPr txBox="1"/>
          <p:nvPr/>
        </p:nvSpPr>
        <p:spPr>
          <a:xfrm>
            <a:off x="685800" y="3962400"/>
            <a:ext cx="3649980" cy="1846659"/>
          </a:xfrm>
          <a:prstGeom prst="rect">
            <a:avLst/>
          </a:prstGeom>
          <a:noFill/>
        </p:spPr>
        <p:txBody>
          <a:bodyPr wrap="square" rtlCol="0">
            <a:spAutoFit/>
          </a:bodyPr>
          <a:lstStyle/>
          <a:p>
            <a:r>
              <a:rPr lang="en-US" sz="2400" dirty="0"/>
              <a:t>Harry J. Kelly, Esq.</a:t>
            </a:r>
            <a:br>
              <a:rPr lang="en-US" sz="2400" dirty="0"/>
            </a:br>
            <a:r>
              <a:rPr lang="en-US" sz="2400" dirty="0"/>
              <a:t>Nixon Peabody LLP</a:t>
            </a:r>
            <a:br>
              <a:rPr lang="en-US" sz="2400" dirty="0"/>
            </a:br>
            <a:r>
              <a:rPr lang="en-US" sz="2400" dirty="0"/>
              <a:t>(202) 585-8712</a:t>
            </a:r>
            <a:br>
              <a:rPr lang="en-US" sz="2400" dirty="0"/>
            </a:br>
            <a:r>
              <a:rPr lang="en-US" sz="2400" dirty="0"/>
              <a:t>hkelly@nixonpeabody.com</a:t>
            </a:r>
          </a:p>
          <a:p>
            <a:endParaRPr lang="en-US" dirty="0"/>
          </a:p>
        </p:txBody>
      </p:sp>
      <p:sp>
        <p:nvSpPr>
          <p:cNvPr id="4" name="TextBox 3"/>
          <p:cNvSpPr txBox="1"/>
          <p:nvPr/>
        </p:nvSpPr>
        <p:spPr>
          <a:xfrm>
            <a:off x="4114800" y="3974848"/>
            <a:ext cx="3619500" cy="1938992"/>
          </a:xfrm>
          <a:prstGeom prst="rect">
            <a:avLst/>
          </a:prstGeom>
          <a:noFill/>
        </p:spPr>
        <p:txBody>
          <a:bodyPr wrap="square" rtlCol="0">
            <a:spAutoFit/>
          </a:bodyPr>
          <a:lstStyle/>
          <a:p>
            <a:r>
              <a:rPr lang="en-US" sz="2400" dirty="0"/>
              <a:t>Michael W. Skojec, Esq.</a:t>
            </a:r>
            <a:br>
              <a:rPr lang="en-US" sz="2400" dirty="0"/>
            </a:br>
            <a:r>
              <a:rPr lang="en-US" sz="2400" dirty="0"/>
              <a:t>Ballard Spahr LLP</a:t>
            </a:r>
            <a:br>
              <a:rPr lang="en-US" sz="2400" dirty="0"/>
            </a:br>
            <a:r>
              <a:rPr lang="en-US" sz="2400" dirty="0"/>
              <a:t>410-528-5541 </a:t>
            </a:r>
            <a:br>
              <a:rPr lang="en-US" sz="2400" dirty="0"/>
            </a:br>
            <a:r>
              <a:rPr lang="en-US" sz="2400" dirty="0"/>
              <a:t>skojecm@ballardspahr.com</a:t>
            </a:r>
          </a:p>
          <a:p>
            <a:endParaRPr lang="en-US" sz="2400" dirty="0"/>
          </a:p>
        </p:txBody>
      </p:sp>
    </p:spTree>
    <p:extLst>
      <p:ext uri="{BB962C8B-B14F-4D97-AF65-F5344CB8AC3E}">
        <p14:creationId xmlns:p14="http://schemas.microsoft.com/office/powerpoint/2010/main" val="13228520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47674" y="1293542"/>
            <a:ext cx="8532421" cy="4454115"/>
          </a:xfrm>
        </p:spPr>
        <p:txBody>
          <a:bodyPr>
            <a:normAutofit/>
          </a:bodyPr>
          <a:lstStyle/>
          <a:p>
            <a:r>
              <a:rPr lang="en-US" sz="2400" dirty="0"/>
              <a:t>Expect swift </a:t>
            </a:r>
            <a:r>
              <a:rPr lang="en-US" sz="2400" dirty="0" smtClean="0"/>
              <a:t>increase in </a:t>
            </a:r>
            <a:r>
              <a:rPr lang="en-US" sz="2400" dirty="0"/>
              <a:t>number of cases challenging multiple policies and practices by housing providers, lenders, insurers, credit reporting agencies that have prima </a:t>
            </a:r>
            <a:r>
              <a:rPr lang="en-US" sz="2400" dirty="0" smtClean="0"/>
              <a:t>facia </a:t>
            </a:r>
            <a:r>
              <a:rPr lang="en-US" sz="2400" dirty="0"/>
              <a:t>disparate impact on protected classes</a:t>
            </a:r>
          </a:p>
          <a:p>
            <a:r>
              <a:rPr lang="en-US" sz="2400" dirty="0"/>
              <a:t>Effectively, expansion of disparate impact will result in expansion of </a:t>
            </a:r>
            <a:r>
              <a:rPr lang="en-US" sz="2400" dirty="0" smtClean="0"/>
              <a:t>“pseudo-protected classes” </a:t>
            </a:r>
            <a:r>
              <a:rPr lang="en-US" sz="2400" dirty="0"/>
              <a:t>(high risk borrowers, convicted felons, persons with non-wage income, etc.) who can claim protections beyond those identified in Fair Housing Act, because of correlation between their class and classes expressly </a:t>
            </a:r>
            <a:r>
              <a:rPr lang="en-US" sz="2400" dirty="0" smtClean="0"/>
              <a:t>protected by </a:t>
            </a:r>
            <a:r>
              <a:rPr lang="en-US" sz="2400" dirty="0"/>
              <a:t>Fair Housing </a:t>
            </a:r>
            <a:r>
              <a:rPr lang="en-US" sz="2400" dirty="0" smtClean="0"/>
              <a:t>Act</a:t>
            </a:r>
            <a:endParaRPr lang="en-US" sz="2400" dirty="0"/>
          </a:p>
        </p:txBody>
      </p:sp>
      <p:sp>
        <p:nvSpPr>
          <p:cNvPr id="2" name="Slide Number Placeholder 1"/>
          <p:cNvSpPr>
            <a:spLocks noGrp="1"/>
          </p:cNvSpPr>
          <p:nvPr>
            <p:ph type="sldNum" sz="quarter" idx="12"/>
          </p:nvPr>
        </p:nvSpPr>
        <p:spPr/>
        <p:txBody>
          <a:bodyPr/>
          <a:lstStyle/>
          <a:p>
            <a:fld id="{42959A0C-FA20-B649-A04D-BD689F596B2F}" type="slidenum">
              <a:rPr lang="en-US" smtClean="0"/>
              <a:pPr/>
              <a:t>21</a:t>
            </a:fld>
            <a:endParaRPr lang="en-US" dirty="0"/>
          </a:p>
        </p:txBody>
      </p:sp>
      <p:sp>
        <p:nvSpPr>
          <p:cNvPr id="6" name="Title 2"/>
          <p:cNvSpPr txBox="1">
            <a:spLocks/>
          </p:cNvSpPr>
          <p:nvPr/>
        </p:nvSpPr>
        <p:spPr bwMode="auto">
          <a:xfrm>
            <a:off x="685800" y="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rmAutofit/>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Times"/>
              </a:defRPr>
            </a:lvl2pPr>
            <a:lvl3pPr algn="ctr" rtl="0" eaLnBrk="1" fontAlgn="base" hangingPunct="1">
              <a:spcBef>
                <a:spcPct val="0"/>
              </a:spcBef>
              <a:spcAft>
                <a:spcPct val="0"/>
              </a:spcAft>
              <a:defRPr sz="4400">
                <a:solidFill>
                  <a:schemeClr val="tx2"/>
                </a:solidFill>
                <a:latin typeface="Times"/>
              </a:defRPr>
            </a:lvl3pPr>
            <a:lvl4pPr algn="ctr" rtl="0" eaLnBrk="1" fontAlgn="base" hangingPunct="1">
              <a:spcBef>
                <a:spcPct val="0"/>
              </a:spcBef>
              <a:spcAft>
                <a:spcPct val="0"/>
              </a:spcAft>
              <a:defRPr sz="4400">
                <a:solidFill>
                  <a:schemeClr val="tx2"/>
                </a:solidFill>
                <a:latin typeface="Times"/>
              </a:defRPr>
            </a:lvl4pPr>
            <a:lvl5pPr algn="ctr" rtl="0" eaLnBrk="1" fontAlgn="base" hangingPunct="1">
              <a:spcBef>
                <a:spcPct val="0"/>
              </a:spcBef>
              <a:spcAft>
                <a:spcPct val="0"/>
              </a:spcAft>
              <a:defRPr sz="4400">
                <a:solidFill>
                  <a:schemeClr val="tx2"/>
                </a:solidFill>
                <a:latin typeface="Times"/>
              </a:defRPr>
            </a:lvl5pPr>
            <a:lvl6pPr marL="457200" algn="ctr" rtl="0" eaLnBrk="1" fontAlgn="base" hangingPunct="1">
              <a:spcBef>
                <a:spcPct val="0"/>
              </a:spcBef>
              <a:spcAft>
                <a:spcPct val="0"/>
              </a:spcAft>
              <a:defRPr sz="4400">
                <a:solidFill>
                  <a:schemeClr val="tx2"/>
                </a:solidFill>
                <a:latin typeface="Times"/>
              </a:defRPr>
            </a:lvl6pPr>
            <a:lvl7pPr marL="914400" algn="ctr" rtl="0" eaLnBrk="1" fontAlgn="base" hangingPunct="1">
              <a:spcBef>
                <a:spcPct val="0"/>
              </a:spcBef>
              <a:spcAft>
                <a:spcPct val="0"/>
              </a:spcAft>
              <a:defRPr sz="4400">
                <a:solidFill>
                  <a:schemeClr val="tx2"/>
                </a:solidFill>
                <a:latin typeface="Times"/>
              </a:defRPr>
            </a:lvl7pPr>
            <a:lvl8pPr marL="1371600" algn="ctr" rtl="0" eaLnBrk="1" fontAlgn="base" hangingPunct="1">
              <a:spcBef>
                <a:spcPct val="0"/>
              </a:spcBef>
              <a:spcAft>
                <a:spcPct val="0"/>
              </a:spcAft>
              <a:defRPr sz="4400">
                <a:solidFill>
                  <a:schemeClr val="tx2"/>
                </a:solidFill>
                <a:latin typeface="Times"/>
              </a:defRPr>
            </a:lvl8pPr>
            <a:lvl9pPr marL="1828800" algn="ctr" rtl="0" eaLnBrk="1" fontAlgn="base" hangingPunct="1">
              <a:spcBef>
                <a:spcPct val="0"/>
              </a:spcBef>
              <a:spcAft>
                <a:spcPct val="0"/>
              </a:spcAft>
              <a:defRPr sz="4400">
                <a:solidFill>
                  <a:schemeClr val="tx2"/>
                </a:solidFill>
                <a:latin typeface="Times"/>
              </a:defRPr>
            </a:lvl9pPr>
          </a:lstStyle>
          <a:p>
            <a:r>
              <a:rPr lang="en-US" sz="2800" kern="0" dirty="0" smtClean="0"/>
              <a:t>Future of Disparate Impact</a:t>
            </a:r>
            <a:endParaRPr lang="en-US" sz="2800" kern="0" dirty="0"/>
          </a:p>
        </p:txBody>
      </p:sp>
    </p:spTree>
    <p:extLst>
      <p:ext uri="{BB962C8B-B14F-4D97-AF65-F5344CB8AC3E}">
        <p14:creationId xmlns:p14="http://schemas.microsoft.com/office/powerpoint/2010/main" val="32769156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47674" y="1293542"/>
            <a:ext cx="8532421" cy="4454115"/>
          </a:xfrm>
        </p:spPr>
        <p:txBody>
          <a:bodyPr>
            <a:normAutofit/>
          </a:bodyPr>
          <a:lstStyle/>
          <a:p>
            <a:r>
              <a:rPr lang="en-US" sz="2400" dirty="0" smtClean="0"/>
              <a:t>Leaves </a:t>
            </a:r>
            <a:r>
              <a:rPr lang="en-US" sz="2400" dirty="0"/>
              <a:t>open details of how to prove disparate impact </a:t>
            </a:r>
            <a:r>
              <a:rPr lang="en-US" sz="2400" dirty="0" smtClean="0"/>
              <a:t>claims – understanding will evolve over time through future Court decisions</a:t>
            </a:r>
            <a:endParaRPr lang="en-US" sz="2400" dirty="0"/>
          </a:p>
          <a:p>
            <a:pPr lvl="1"/>
            <a:r>
              <a:rPr lang="en-US" sz="2400" dirty="0"/>
              <a:t>Burden of proof,  amount of impact required, etc. </a:t>
            </a:r>
            <a:endParaRPr lang="en-US" sz="2400" dirty="0" smtClean="0"/>
          </a:p>
          <a:p>
            <a:pPr marL="457200" lvl="1" indent="0">
              <a:buNone/>
            </a:pPr>
            <a:endParaRPr lang="en-US" sz="2400" dirty="0" smtClean="0"/>
          </a:p>
          <a:p>
            <a:r>
              <a:rPr lang="en-US" sz="2400" dirty="0"/>
              <a:t>Congress:  Pressure to carve out exceptions </a:t>
            </a:r>
            <a:r>
              <a:rPr lang="en-US" sz="2400" dirty="0" smtClean="0"/>
              <a:t>and safe harbors from </a:t>
            </a:r>
            <a:r>
              <a:rPr lang="en-US" sz="2400" dirty="0"/>
              <a:t>disparate impact</a:t>
            </a:r>
            <a:r>
              <a:rPr lang="en-US" sz="2400" dirty="0" smtClean="0"/>
              <a:t>?</a:t>
            </a:r>
            <a:endParaRPr lang="en-US" sz="2400" dirty="0"/>
          </a:p>
        </p:txBody>
      </p:sp>
      <p:sp>
        <p:nvSpPr>
          <p:cNvPr id="2" name="Slide Number Placeholder 1"/>
          <p:cNvSpPr>
            <a:spLocks noGrp="1"/>
          </p:cNvSpPr>
          <p:nvPr>
            <p:ph type="sldNum" sz="quarter" idx="12"/>
          </p:nvPr>
        </p:nvSpPr>
        <p:spPr/>
        <p:txBody>
          <a:bodyPr/>
          <a:lstStyle/>
          <a:p>
            <a:fld id="{42959A0C-FA20-B649-A04D-BD689F596B2F}" type="slidenum">
              <a:rPr lang="en-US" smtClean="0"/>
              <a:pPr/>
              <a:t>22</a:t>
            </a:fld>
            <a:endParaRPr lang="en-US" dirty="0"/>
          </a:p>
        </p:txBody>
      </p:sp>
      <p:sp>
        <p:nvSpPr>
          <p:cNvPr id="6" name="Title 2"/>
          <p:cNvSpPr txBox="1">
            <a:spLocks/>
          </p:cNvSpPr>
          <p:nvPr/>
        </p:nvSpPr>
        <p:spPr bwMode="auto">
          <a:xfrm>
            <a:off x="685800" y="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rmAutofit/>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Times"/>
              </a:defRPr>
            </a:lvl2pPr>
            <a:lvl3pPr algn="ctr" rtl="0" eaLnBrk="1" fontAlgn="base" hangingPunct="1">
              <a:spcBef>
                <a:spcPct val="0"/>
              </a:spcBef>
              <a:spcAft>
                <a:spcPct val="0"/>
              </a:spcAft>
              <a:defRPr sz="4400">
                <a:solidFill>
                  <a:schemeClr val="tx2"/>
                </a:solidFill>
                <a:latin typeface="Times"/>
              </a:defRPr>
            </a:lvl3pPr>
            <a:lvl4pPr algn="ctr" rtl="0" eaLnBrk="1" fontAlgn="base" hangingPunct="1">
              <a:spcBef>
                <a:spcPct val="0"/>
              </a:spcBef>
              <a:spcAft>
                <a:spcPct val="0"/>
              </a:spcAft>
              <a:defRPr sz="4400">
                <a:solidFill>
                  <a:schemeClr val="tx2"/>
                </a:solidFill>
                <a:latin typeface="Times"/>
              </a:defRPr>
            </a:lvl4pPr>
            <a:lvl5pPr algn="ctr" rtl="0" eaLnBrk="1" fontAlgn="base" hangingPunct="1">
              <a:spcBef>
                <a:spcPct val="0"/>
              </a:spcBef>
              <a:spcAft>
                <a:spcPct val="0"/>
              </a:spcAft>
              <a:defRPr sz="4400">
                <a:solidFill>
                  <a:schemeClr val="tx2"/>
                </a:solidFill>
                <a:latin typeface="Times"/>
              </a:defRPr>
            </a:lvl5pPr>
            <a:lvl6pPr marL="457200" algn="ctr" rtl="0" eaLnBrk="1" fontAlgn="base" hangingPunct="1">
              <a:spcBef>
                <a:spcPct val="0"/>
              </a:spcBef>
              <a:spcAft>
                <a:spcPct val="0"/>
              </a:spcAft>
              <a:defRPr sz="4400">
                <a:solidFill>
                  <a:schemeClr val="tx2"/>
                </a:solidFill>
                <a:latin typeface="Times"/>
              </a:defRPr>
            </a:lvl6pPr>
            <a:lvl7pPr marL="914400" algn="ctr" rtl="0" eaLnBrk="1" fontAlgn="base" hangingPunct="1">
              <a:spcBef>
                <a:spcPct val="0"/>
              </a:spcBef>
              <a:spcAft>
                <a:spcPct val="0"/>
              </a:spcAft>
              <a:defRPr sz="4400">
                <a:solidFill>
                  <a:schemeClr val="tx2"/>
                </a:solidFill>
                <a:latin typeface="Times"/>
              </a:defRPr>
            </a:lvl7pPr>
            <a:lvl8pPr marL="1371600" algn="ctr" rtl="0" eaLnBrk="1" fontAlgn="base" hangingPunct="1">
              <a:spcBef>
                <a:spcPct val="0"/>
              </a:spcBef>
              <a:spcAft>
                <a:spcPct val="0"/>
              </a:spcAft>
              <a:defRPr sz="4400">
                <a:solidFill>
                  <a:schemeClr val="tx2"/>
                </a:solidFill>
                <a:latin typeface="Times"/>
              </a:defRPr>
            </a:lvl8pPr>
            <a:lvl9pPr marL="1828800" algn="ctr" rtl="0" eaLnBrk="1" fontAlgn="base" hangingPunct="1">
              <a:spcBef>
                <a:spcPct val="0"/>
              </a:spcBef>
              <a:spcAft>
                <a:spcPct val="0"/>
              </a:spcAft>
              <a:defRPr sz="4400">
                <a:solidFill>
                  <a:schemeClr val="tx2"/>
                </a:solidFill>
                <a:latin typeface="Times"/>
              </a:defRPr>
            </a:lvl9pPr>
          </a:lstStyle>
          <a:p>
            <a:r>
              <a:rPr lang="en-US" sz="2800" kern="0" dirty="0" smtClean="0"/>
              <a:t>Future of Disparate Impact</a:t>
            </a:r>
            <a:endParaRPr lang="en-US" sz="2800" kern="0" dirty="0"/>
          </a:p>
        </p:txBody>
      </p:sp>
    </p:spTree>
    <p:extLst>
      <p:ext uri="{BB962C8B-B14F-4D97-AF65-F5344CB8AC3E}">
        <p14:creationId xmlns:p14="http://schemas.microsoft.com/office/powerpoint/2010/main" val="24431327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199" y="0"/>
            <a:ext cx="8425543" cy="807030"/>
          </a:xfrm>
        </p:spPr>
        <p:txBody>
          <a:bodyPr/>
          <a:lstStyle/>
          <a:p>
            <a:r>
              <a:rPr lang="en-US" sz="2700" dirty="0" smtClean="0"/>
              <a:t>Framework for Future of Disparate Impact:</a:t>
            </a:r>
            <a:br>
              <a:rPr lang="en-US" sz="2700" dirty="0" smtClean="0"/>
            </a:br>
            <a:r>
              <a:rPr lang="en-US" sz="2700" dirty="0"/>
              <a:t> </a:t>
            </a:r>
            <a:r>
              <a:rPr lang="en-US" sz="2700" dirty="0" smtClean="0"/>
              <a:t>HUD </a:t>
            </a:r>
            <a:r>
              <a:rPr lang="en-US" sz="2700" dirty="0"/>
              <a:t>Disparate Impact Regulation (24 CFR sec. 100.500)</a:t>
            </a:r>
          </a:p>
        </p:txBody>
      </p:sp>
      <p:sp>
        <p:nvSpPr>
          <p:cNvPr id="4" name="Content Placeholder 3"/>
          <p:cNvSpPr>
            <a:spLocks noGrp="1"/>
          </p:cNvSpPr>
          <p:nvPr>
            <p:ph idx="1"/>
          </p:nvPr>
        </p:nvSpPr>
        <p:spPr>
          <a:xfrm>
            <a:off x="685800" y="1600200"/>
            <a:ext cx="7772400" cy="4114800"/>
          </a:xfrm>
        </p:spPr>
        <p:txBody>
          <a:bodyPr/>
          <a:lstStyle/>
          <a:p>
            <a:pPr marL="0" indent="0">
              <a:buNone/>
            </a:pPr>
            <a:r>
              <a:rPr lang="en-US" sz="2400" dirty="0" smtClean="0"/>
              <a:t>In 2013, HUD adopted new regulations establishing rules to establish disparate impact liability in Fair Housing Act cases:</a:t>
            </a:r>
          </a:p>
          <a:p>
            <a:pPr marL="0" indent="0">
              <a:buNone/>
            </a:pPr>
            <a:endParaRPr lang="en-US" sz="2400" u="sng" dirty="0"/>
          </a:p>
          <a:p>
            <a:pPr marL="0" indent="0">
              <a:buNone/>
            </a:pPr>
            <a:r>
              <a:rPr lang="en-US" sz="2400" u="sng" dirty="0" smtClean="0"/>
              <a:t>Definition</a:t>
            </a:r>
            <a:r>
              <a:rPr lang="en-US" sz="2400" u="sng" dirty="0"/>
              <a:t>:</a:t>
            </a:r>
            <a:r>
              <a:rPr lang="en-US" sz="2400" dirty="0"/>
              <a:t>  A practice has a discriminatory effect where it actually or predictably results in a disparate impact on a group of persons or creates, increases, reinforces, or perpetuates segregated housing patterns because of race, color, religion, sex, handicap, familial status, or national origin.</a:t>
            </a:r>
          </a:p>
          <a:p>
            <a:endParaRPr lang="en-US" dirty="0"/>
          </a:p>
        </p:txBody>
      </p:sp>
      <p:sp>
        <p:nvSpPr>
          <p:cNvPr id="5" name="Slide Number Placeholder 4"/>
          <p:cNvSpPr>
            <a:spLocks noGrp="1"/>
          </p:cNvSpPr>
          <p:nvPr>
            <p:ph type="sldNum" sz="quarter" idx="12"/>
          </p:nvPr>
        </p:nvSpPr>
        <p:spPr/>
        <p:txBody>
          <a:bodyPr/>
          <a:lstStyle/>
          <a:p>
            <a:fld id="{42959A0C-FA20-B649-A04D-BD689F596B2F}" type="slidenum">
              <a:rPr lang="en-US" smtClean="0"/>
              <a:pPr/>
              <a:t>23</a:t>
            </a:fld>
            <a:endParaRPr lang="en-US" dirty="0"/>
          </a:p>
        </p:txBody>
      </p:sp>
    </p:spTree>
    <p:extLst>
      <p:ext uri="{BB962C8B-B14F-4D97-AF65-F5344CB8AC3E}">
        <p14:creationId xmlns:p14="http://schemas.microsoft.com/office/powerpoint/2010/main" val="48562347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0"/>
            <a:ext cx="7772400" cy="1143000"/>
          </a:xfrm>
        </p:spPr>
        <p:txBody>
          <a:bodyPr>
            <a:normAutofit/>
          </a:bodyPr>
          <a:lstStyle/>
          <a:p>
            <a:r>
              <a:rPr lang="en-US" sz="3200" dirty="0"/>
              <a:t>HUD Disparate Impact </a:t>
            </a:r>
            <a:r>
              <a:rPr lang="en-US" sz="3200" dirty="0" smtClean="0"/>
              <a:t>Regulation</a:t>
            </a:r>
            <a:endParaRPr lang="en-US" sz="3200" dirty="0"/>
          </a:p>
        </p:txBody>
      </p:sp>
      <p:sp>
        <p:nvSpPr>
          <p:cNvPr id="4" name="Content Placeholder 3"/>
          <p:cNvSpPr>
            <a:spLocks noGrp="1"/>
          </p:cNvSpPr>
          <p:nvPr>
            <p:ph idx="1"/>
          </p:nvPr>
        </p:nvSpPr>
        <p:spPr>
          <a:xfrm>
            <a:off x="457200" y="1295400"/>
            <a:ext cx="8437418" cy="4454115"/>
          </a:xfrm>
        </p:spPr>
        <p:txBody>
          <a:bodyPr>
            <a:normAutofit/>
          </a:bodyPr>
          <a:lstStyle/>
          <a:p>
            <a:pPr marL="0" indent="0">
              <a:buNone/>
            </a:pPr>
            <a:r>
              <a:rPr lang="en-US" sz="2400" b="1" dirty="0"/>
              <a:t>Three-Step Burden Shifting Approach:</a:t>
            </a:r>
          </a:p>
          <a:p>
            <a:pPr marL="457200" indent="-457200">
              <a:buFont typeface="+mj-lt"/>
              <a:buAutoNum type="arabicPeriod"/>
            </a:pPr>
            <a:r>
              <a:rPr lang="en-US" sz="2400" dirty="0"/>
              <a:t>The Plaintiff (or charging party) must make a </a:t>
            </a:r>
            <a:r>
              <a:rPr lang="en-US" sz="2400" i="1" dirty="0"/>
              <a:t>prima facie</a:t>
            </a:r>
            <a:r>
              <a:rPr lang="en-US" sz="2400" dirty="0"/>
              <a:t> showing of either a disparate impact or a segregative effect.</a:t>
            </a:r>
          </a:p>
          <a:p>
            <a:pPr marL="457200" indent="-457200">
              <a:buFont typeface="+mj-lt"/>
              <a:buAutoNum type="arabicPeriod"/>
            </a:pPr>
            <a:r>
              <a:rPr lang="en-US" sz="2400" dirty="0"/>
              <a:t>If the </a:t>
            </a:r>
            <a:r>
              <a:rPr lang="en-US" sz="2400" u="sng" dirty="0"/>
              <a:t>discriminatory effect is shown, the burden of proof shifts to the respondent</a:t>
            </a:r>
            <a:r>
              <a:rPr lang="en-US" sz="2400" dirty="0"/>
              <a:t> to </a:t>
            </a:r>
            <a:r>
              <a:rPr lang="en-US" sz="2400" dirty="0" smtClean="0"/>
              <a:t>show “legally sufficient justification.”</a:t>
            </a:r>
            <a:endParaRPr lang="en-US" sz="2400" dirty="0"/>
          </a:p>
          <a:p>
            <a:pPr marL="457200" indent="-457200">
              <a:buFont typeface="+mj-lt"/>
              <a:buAutoNum type="arabicPeriod" startAt="3"/>
            </a:pPr>
            <a:r>
              <a:rPr lang="en-US" sz="2400" dirty="0" smtClean="0"/>
              <a:t>If </a:t>
            </a:r>
            <a:r>
              <a:rPr lang="en-US" sz="2400" dirty="0"/>
              <a:t>the respondent satisfies the burden, then </a:t>
            </a:r>
            <a:r>
              <a:rPr lang="en-US" sz="2400" dirty="0" smtClean="0"/>
              <a:t>the </a:t>
            </a:r>
            <a:r>
              <a:rPr lang="en-US" sz="2400" dirty="0"/>
              <a:t>charging party/plaintiff may still establish liability by proving that these substantial, legitimate, nondiscriminatory interests could be served by another practice that has a less discriminatory effect</a:t>
            </a:r>
            <a:r>
              <a:rPr lang="en-US" sz="2400" dirty="0" smtClean="0"/>
              <a:t>.</a:t>
            </a:r>
            <a:endParaRPr lang="en-US" sz="2400" dirty="0"/>
          </a:p>
        </p:txBody>
      </p:sp>
      <p:sp>
        <p:nvSpPr>
          <p:cNvPr id="5" name="Slide Number Placeholder 4"/>
          <p:cNvSpPr>
            <a:spLocks noGrp="1"/>
          </p:cNvSpPr>
          <p:nvPr>
            <p:ph type="sldNum" sz="quarter" idx="12"/>
          </p:nvPr>
        </p:nvSpPr>
        <p:spPr/>
        <p:txBody>
          <a:bodyPr/>
          <a:lstStyle/>
          <a:p>
            <a:fld id="{42959A0C-FA20-B649-A04D-BD689F596B2F}" type="slidenum">
              <a:rPr lang="en-US" smtClean="0"/>
              <a:pPr/>
              <a:t>24</a:t>
            </a:fld>
            <a:endParaRPr lang="en-US" dirty="0"/>
          </a:p>
        </p:txBody>
      </p:sp>
    </p:spTree>
    <p:extLst>
      <p:ext uri="{BB962C8B-B14F-4D97-AF65-F5344CB8AC3E}">
        <p14:creationId xmlns:p14="http://schemas.microsoft.com/office/powerpoint/2010/main" val="40726212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0"/>
            <a:ext cx="7772400" cy="1143000"/>
          </a:xfrm>
        </p:spPr>
        <p:txBody>
          <a:bodyPr/>
          <a:lstStyle/>
          <a:p>
            <a:r>
              <a:rPr lang="en-US" sz="3200" dirty="0"/>
              <a:t>HUD Disparate Impact </a:t>
            </a:r>
            <a:r>
              <a:rPr lang="en-US" sz="3200" dirty="0" smtClean="0"/>
              <a:t>Regulation</a:t>
            </a:r>
            <a:endParaRPr lang="en-US" dirty="0"/>
          </a:p>
        </p:txBody>
      </p:sp>
      <p:sp>
        <p:nvSpPr>
          <p:cNvPr id="4" name="Content Placeholder 3"/>
          <p:cNvSpPr>
            <a:spLocks noGrp="1"/>
          </p:cNvSpPr>
          <p:nvPr>
            <p:ph idx="1"/>
          </p:nvPr>
        </p:nvSpPr>
        <p:spPr>
          <a:xfrm>
            <a:off x="457200" y="1219200"/>
            <a:ext cx="8544296" cy="4454115"/>
          </a:xfrm>
        </p:spPr>
        <p:txBody>
          <a:bodyPr>
            <a:normAutofit/>
          </a:bodyPr>
          <a:lstStyle/>
          <a:p>
            <a:pPr marL="0" indent="0">
              <a:buNone/>
            </a:pPr>
            <a:r>
              <a:rPr lang="en-US" sz="2100" b="1" dirty="0"/>
              <a:t>“Legally Sufficient Justification”:</a:t>
            </a:r>
          </a:p>
          <a:p>
            <a:pPr marL="0" indent="0">
              <a:buNone/>
            </a:pPr>
            <a:r>
              <a:rPr lang="en-US" sz="2100" dirty="0"/>
              <a:t>A practice or policy found to have a discriminatory effect may still be lawful if it has a “legally sufficient justification</a:t>
            </a:r>
            <a:r>
              <a:rPr lang="en-US" sz="2100" dirty="0" smtClean="0"/>
              <a:t>.”</a:t>
            </a:r>
            <a:br>
              <a:rPr lang="en-US" sz="2100" dirty="0" smtClean="0"/>
            </a:br>
            <a:endParaRPr lang="en-US" sz="2100" dirty="0"/>
          </a:p>
          <a:p>
            <a:pPr marL="457200" indent="-457200">
              <a:buFont typeface="+mj-lt"/>
              <a:buAutoNum type="arabicPeriod"/>
            </a:pPr>
            <a:r>
              <a:rPr lang="en-US" sz="2100" dirty="0"/>
              <a:t>A legally sufficient justification exists where the challenged practice:</a:t>
            </a:r>
          </a:p>
          <a:p>
            <a:pPr marL="914400" lvl="1" indent="-457200">
              <a:buFont typeface="+mj-lt"/>
              <a:buAutoNum type="alphaLcParenR"/>
            </a:pPr>
            <a:r>
              <a:rPr lang="en-US" sz="2100" dirty="0"/>
              <a:t>is necessary to achieve one or more substantial, legitimate, nondiscriminatory interests of the respondent; and</a:t>
            </a:r>
          </a:p>
          <a:p>
            <a:pPr marL="914400" lvl="1" indent="-457200">
              <a:buFont typeface="+mj-lt"/>
              <a:buAutoNum type="alphaLcParenR"/>
            </a:pPr>
            <a:r>
              <a:rPr lang="en-US" sz="2100" dirty="0"/>
              <a:t>those interests could not be served by another practice that has a less discriminatory effect.</a:t>
            </a:r>
          </a:p>
          <a:p>
            <a:pPr marL="457200" indent="-457200">
              <a:buFont typeface="+mj-lt"/>
              <a:buAutoNum type="arabicPeriod"/>
            </a:pPr>
            <a:r>
              <a:rPr lang="en-US" sz="2100" dirty="0"/>
              <a:t>A legally sufficient justification must be supported by evidence and may not be hypothetical or speculative.</a:t>
            </a:r>
          </a:p>
        </p:txBody>
      </p:sp>
      <p:sp>
        <p:nvSpPr>
          <p:cNvPr id="5" name="Slide Number Placeholder 4"/>
          <p:cNvSpPr>
            <a:spLocks noGrp="1"/>
          </p:cNvSpPr>
          <p:nvPr>
            <p:ph type="sldNum" sz="quarter" idx="12"/>
          </p:nvPr>
        </p:nvSpPr>
        <p:spPr/>
        <p:txBody>
          <a:bodyPr/>
          <a:lstStyle/>
          <a:p>
            <a:fld id="{42959A0C-FA20-B649-A04D-BD689F596B2F}" type="slidenum">
              <a:rPr lang="en-US" smtClean="0"/>
              <a:pPr/>
              <a:t>25</a:t>
            </a:fld>
            <a:endParaRPr lang="en-US" dirty="0"/>
          </a:p>
        </p:txBody>
      </p:sp>
    </p:spTree>
    <p:extLst>
      <p:ext uri="{BB962C8B-B14F-4D97-AF65-F5344CB8AC3E}">
        <p14:creationId xmlns:p14="http://schemas.microsoft.com/office/powerpoint/2010/main" val="171137389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143000"/>
          </a:xfrm>
        </p:spPr>
        <p:txBody>
          <a:bodyPr/>
          <a:lstStyle/>
          <a:p>
            <a:r>
              <a:rPr lang="en-US" sz="2800" dirty="0" smtClean="0"/>
              <a:t>HUD Disparate Impact Regulation</a:t>
            </a:r>
            <a:endParaRPr lang="en-US" sz="2800" dirty="0"/>
          </a:p>
        </p:txBody>
      </p:sp>
      <p:sp>
        <p:nvSpPr>
          <p:cNvPr id="3" name="Content Placeholder 2"/>
          <p:cNvSpPr>
            <a:spLocks noGrp="1"/>
          </p:cNvSpPr>
          <p:nvPr>
            <p:ph idx="1"/>
          </p:nvPr>
        </p:nvSpPr>
        <p:spPr>
          <a:xfrm>
            <a:off x="533400" y="838200"/>
            <a:ext cx="7772400" cy="4114800"/>
          </a:xfrm>
        </p:spPr>
        <p:txBody>
          <a:bodyPr/>
          <a:lstStyle/>
          <a:p>
            <a:r>
              <a:rPr lang="en-US" sz="2000" dirty="0"/>
              <a:t>Where does </a:t>
            </a:r>
            <a:r>
              <a:rPr lang="en-US" sz="2000" i="1" dirty="0" smtClean="0"/>
              <a:t>Inclusive </a:t>
            </a:r>
            <a:r>
              <a:rPr lang="en-US" sz="2000" i="1" dirty="0"/>
              <a:t>C</a:t>
            </a:r>
            <a:r>
              <a:rPr lang="en-US" sz="2000" i="1" dirty="0" smtClean="0"/>
              <a:t>ommunitie</a:t>
            </a:r>
            <a:r>
              <a:rPr lang="en-US" sz="2000" dirty="0" smtClean="0"/>
              <a:t>s leave </a:t>
            </a:r>
            <a:r>
              <a:rPr lang="en-US" sz="2000" dirty="0"/>
              <a:t>the HUD regulation?</a:t>
            </a:r>
          </a:p>
          <a:p>
            <a:pPr lvl="2"/>
            <a:r>
              <a:rPr lang="en-US" sz="2000" dirty="0"/>
              <a:t>HUD may view opinion as basic endorsement of its regulation…</a:t>
            </a:r>
          </a:p>
          <a:p>
            <a:pPr lvl="2"/>
            <a:r>
              <a:rPr lang="en-US" sz="2000" dirty="0"/>
              <a:t>But Kennedy is clearly concerned about need to demonstrate causation and protect housing providers so that legitimate and </a:t>
            </a:r>
            <a:br>
              <a:rPr lang="en-US" sz="2000" dirty="0"/>
            </a:br>
            <a:r>
              <a:rPr lang="en-US" sz="2000" dirty="0"/>
              <a:t>“profit-motivated decisions” are not second-guessed</a:t>
            </a:r>
          </a:p>
          <a:p>
            <a:r>
              <a:rPr lang="en-US" sz="2000" dirty="0" smtClean="0"/>
              <a:t>After </a:t>
            </a:r>
            <a:r>
              <a:rPr lang="en-US" sz="2000" i="1" dirty="0" smtClean="0"/>
              <a:t>Inclusive Communities</a:t>
            </a:r>
            <a:r>
              <a:rPr lang="en-US" sz="2000" dirty="0" smtClean="0"/>
              <a:t>, will HUD </a:t>
            </a:r>
            <a:r>
              <a:rPr lang="en-US" sz="2000" dirty="0"/>
              <a:t>change rule to include safeguards or safe harbors?</a:t>
            </a:r>
          </a:p>
          <a:p>
            <a:pPr lvl="1"/>
            <a:r>
              <a:rPr lang="en-US" sz="2000" dirty="0"/>
              <a:t>HUD rule does not appear to require identifying a specific policy and showing causation</a:t>
            </a:r>
          </a:p>
          <a:p>
            <a:r>
              <a:rPr lang="en-US" sz="2000" dirty="0"/>
              <a:t>HUD rule required defendant to show no less discriminatory practice but Court put burden on plaintiff to show </a:t>
            </a:r>
            <a:r>
              <a:rPr lang="en-US" sz="2000" u="sng" dirty="0"/>
              <a:t>available</a:t>
            </a:r>
            <a:r>
              <a:rPr lang="en-US" sz="2000" dirty="0"/>
              <a:t> alternative practice which is less discriminatory </a:t>
            </a:r>
            <a:r>
              <a:rPr lang="en-US" sz="2000" u="sng" dirty="0"/>
              <a:t>and serves defendant’s legitimate needs.</a:t>
            </a:r>
            <a:endParaRPr lang="en-US" sz="2000" dirty="0"/>
          </a:p>
        </p:txBody>
      </p:sp>
    </p:spTree>
    <p:extLst>
      <p:ext uri="{BB962C8B-B14F-4D97-AF65-F5344CB8AC3E}">
        <p14:creationId xmlns:p14="http://schemas.microsoft.com/office/powerpoint/2010/main" val="56056558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0"/>
            <a:ext cx="7772400" cy="1143000"/>
          </a:xfrm>
        </p:spPr>
        <p:txBody>
          <a:bodyPr>
            <a:normAutofit/>
          </a:bodyPr>
          <a:lstStyle/>
          <a:p>
            <a:r>
              <a:rPr lang="en-US" sz="2800" dirty="0" smtClean="0"/>
              <a:t>Future of Disparate Impact</a:t>
            </a:r>
            <a:endParaRPr lang="en-US" sz="2800" dirty="0"/>
          </a:p>
        </p:txBody>
      </p:sp>
      <p:sp>
        <p:nvSpPr>
          <p:cNvPr id="4" name="Content Placeholder 3"/>
          <p:cNvSpPr>
            <a:spLocks noGrp="1"/>
          </p:cNvSpPr>
          <p:nvPr>
            <p:ph idx="1"/>
          </p:nvPr>
        </p:nvSpPr>
        <p:spPr>
          <a:xfrm>
            <a:off x="457199" y="1293542"/>
            <a:ext cx="8556171" cy="4832622"/>
          </a:xfrm>
        </p:spPr>
        <p:txBody>
          <a:bodyPr>
            <a:normAutofit/>
          </a:bodyPr>
          <a:lstStyle/>
          <a:p>
            <a:r>
              <a:rPr lang="en-US" sz="2200" dirty="0" smtClean="0"/>
              <a:t>Examples of future kinds of challenges:</a:t>
            </a:r>
            <a:endParaRPr lang="en-US" sz="2200" dirty="0"/>
          </a:p>
          <a:p>
            <a:pPr lvl="1"/>
            <a:r>
              <a:rPr lang="en-US" sz="2200" dirty="0" smtClean="0"/>
              <a:t>Residency Preference </a:t>
            </a:r>
          </a:p>
          <a:p>
            <a:pPr lvl="1"/>
            <a:r>
              <a:rPr lang="en-US" sz="2200" dirty="0" smtClean="0"/>
              <a:t>Drug/crime </a:t>
            </a:r>
            <a:r>
              <a:rPr lang="en-US" sz="2200" dirty="0"/>
              <a:t>screening policies</a:t>
            </a:r>
          </a:p>
          <a:p>
            <a:pPr lvl="1"/>
            <a:r>
              <a:rPr lang="en-US" sz="2200" dirty="0"/>
              <a:t>Rental decisions based on source or type of </a:t>
            </a:r>
            <a:r>
              <a:rPr lang="en-US" sz="2200" dirty="0" smtClean="0"/>
              <a:t>income/income multipliers</a:t>
            </a:r>
          </a:p>
          <a:p>
            <a:pPr lvl="1"/>
            <a:r>
              <a:rPr lang="en-US" sz="2200" dirty="0" smtClean="0"/>
              <a:t>Credit Screening</a:t>
            </a:r>
          </a:p>
          <a:p>
            <a:pPr lvl="1"/>
            <a:r>
              <a:rPr lang="en-US" sz="2200" dirty="0" smtClean="0"/>
              <a:t>House rules (such as those affecting families)</a:t>
            </a:r>
          </a:p>
          <a:p>
            <a:r>
              <a:rPr lang="en-US" sz="2200" dirty="0" smtClean="0"/>
              <a:t>In all of these cases, providers may have sound, non-discriminatory reasons to impose neutral standards, but those standards may have disproportionately harmful impacts on protected classes</a:t>
            </a:r>
            <a:endParaRPr lang="en-US" sz="2200" dirty="0"/>
          </a:p>
        </p:txBody>
      </p:sp>
      <p:sp>
        <p:nvSpPr>
          <p:cNvPr id="5" name="Slide Number Placeholder 4"/>
          <p:cNvSpPr>
            <a:spLocks noGrp="1"/>
          </p:cNvSpPr>
          <p:nvPr>
            <p:ph type="sldNum" sz="quarter" idx="12"/>
          </p:nvPr>
        </p:nvSpPr>
        <p:spPr/>
        <p:txBody>
          <a:bodyPr/>
          <a:lstStyle/>
          <a:p>
            <a:fld id="{42959A0C-FA20-B649-A04D-BD689F596B2F}" type="slidenum">
              <a:rPr lang="en-US" smtClean="0"/>
              <a:pPr/>
              <a:t>27</a:t>
            </a:fld>
            <a:endParaRPr lang="en-US" dirty="0"/>
          </a:p>
        </p:txBody>
      </p:sp>
    </p:spTree>
    <p:extLst>
      <p:ext uri="{BB962C8B-B14F-4D97-AF65-F5344CB8AC3E}">
        <p14:creationId xmlns:p14="http://schemas.microsoft.com/office/powerpoint/2010/main" val="224647049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0"/>
            <a:ext cx="7772400" cy="1143000"/>
          </a:xfrm>
        </p:spPr>
        <p:txBody>
          <a:bodyPr>
            <a:normAutofit/>
          </a:bodyPr>
          <a:lstStyle/>
          <a:p>
            <a:r>
              <a:rPr lang="en-US" sz="2400" dirty="0" smtClean="0"/>
              <a:t>Decisions That Will Interpret</a:t>
            </a:r>
            <a:br>
              <a:rPr lang="en-US" sz="2400" dirty="0" smtClean="0"/>
            </a:br>
            <a:r>
              <a:rPr lang="en-US" sz="2400" dirty="0" smtClean="0"/>
              <a:t>Supreme Court Decision</a:t>
            </a:r>
            <a:endParaRPr lang="en-US" sz="2400" dirty="0"/>
          </a:p>
        </p:txBody>
      </p:sp>
      <p:sp>
        <p:nvSpPr>
          <p:cNvPr id="4" name="Content Placeholder 3"/>
          <p:cNvSpPr>
            <a:spLocks noGrp="1"/>
          </p:cNvSpPr>
          <p:nvPr>
            <p:ph idx="1"/>
          </p:nvPr>
        </p:nvSpPr>
        <p:spPr>
          <a:xfrm>
            <a:off x="457200" y="1600200"/>
            <a:ext cx="8229600" cy="2316163"/>
          </a:xfrm>
        </p:spPr>
        <p:txBody>
          <a:bodyPr>
            <a:normAutofit lnSpcReduction="10000"/>
          </a:bodyPr>
          <a:lstStyle/>
          <a:p>
            <a:pPr>
              <a:spcBef>
                <a:spcPts val="0"/>
              </a:spcBef>
              <a:buFontTx/>
              <a:buChar char="-"/>
            </a:pPr>
            <a:r>
              <a:rPr lang="en-US" sz="2100" dirty="0" smtClean="0"/>
              <a:t>City of Los Angeles v. Wells Fargo</a:t>
            </a:r>
          </a:p>
          <a:p>
            <a:pPr marL="0" indent="0">
              <a:spcBef>
                <a:spcPts val="0"/>
              </a:spcBef>
              <a:buNone/>
            </a:pPr>
            <a:endParaRPr lang="en-US" sz="2100" dirty="0" smtClean="0"/>
          </a:p>
          <a:p>
            <a:pPr>
              <a:spcBef>
                <a:spcPts val="0"/>
              </a:spcBef>
              <a:buFontTx/>
              <a:buChar char="-"/>
            </a:pPr>
            <a:r>
              <a:rPr lang="en-US" sz="2100" dirty="0" smtClean="0"/>
              <a:t>Remand to District Court in Texas v. ICP</a:t>
            </a:r>
          </a:p>
          <a:p>
            <a:pPr marL="0" indent="0">
              <a:spcBef>
                <a:spcPts val="0"/>
              </a:spcBef>
              <a:buNone/>
            </a:pPr>
            <a:endParaRPr lang="en-US" sz="2100" dirty="0" smtClean="0"/>
          </a:p>
          <a:p>
            <a:pPr>
              <a:spcBef>
                <a:spcPts val="0"/>
              </a:spcBef>
              <a:buFontTx/>
              <a:buChar char="-"/>
            </a:pPr>
            <a:r>
              <a:rPr lang="en-US" sz="2100" dirty="0"/>
              <a:t>American Insurance Assn. </a:t>
            </a:r>
            <a:r>
              <a:rPr lang="en-US" sz="2100" dirty="0" smtClean="0"/>
              <a:t>case</a:t>
            </a:r>
            <a:r>
              <a:rPr lang="en-US" sz="2100" dirty="0"/>
              <a:t> </a:t>
            </a:r>
            <a:r>
              <a:rPr lang="en-US" sz="2100" dirty="0" smtClean="0"/>
              <a:t>(D.C. District Court)</a:t>
            </a:r>
          </a:p>
          <a:p>
            <a:pPr marL="0" indent="0">
              <a:spcBef>
                <a:spcPts val="0"/>
              </a:spcBef>
              <a:buNone/>
            </a:pPr>
            <a:endParaRPr lang="en-US" sz="2100" dirty="0"/>
          </a:p>
          <a:p>
            <a:pPr>
              <a:spcBef>
                <a:spcPts val="0"/>
              </a:spcBef>
              <a:buFontTx/>
              <a:buChar char="-"/>
            </a:pPr>
            <a:r>
              <a:rPr lang="en-US" sz="2100" dirty="0" smtClean="0"/>
              <a:t>Property</a:t>
            </a:r>
            <a:r>
              <a:rPr lang="en-US" sz="2100" baseline="0" dirty="0" smtClean="0"/>
              <a:t> Casualty Insurers Assn. case</a:t>
            </a:r>
            <a:r>
              <a:rPr lang="en-US" sz="2100" dirty="0" smtClean="0"/>
              <a:t> (Illinois District Court)</a:t>
            </a:r>
            <a:endParaRPr lang="en-US" sz="2100" dirty="0"/>
          </a:p>
          <a:p>
            <a:endParaRPr lang="en-US" sz="3600" dirty="0"/>
          </a:p>
        </p:txBody>
      </p:sp>
      <p:sp>
        <p:nvSpPr>
          <p:cNvPr id="2" name="Slide Number Placeholder 1"/>
          <p:cNvSpPr>
            <a:spLocks noGrp="1"/>
          </p:cNvSpPr>
          <p:nvPr>
            <p:ph type="sldNum" sz="quarter" idx="12"/>
          </p:nvPr>
        </p:nvSpPr>
        <p:spPr/>
        <p:txBody>
          <a:bodyPr/>
          <a:lstStyle/>
          <a:p>
            <a:fld id="{42959A0C-FA20-B649-A04D-BD689F596B2F}" type="slidenum">
              <a:rPr lang="en-US" smtClean="0"/>
              <a:pPr/>
              <a:t>28</a:t>
            </a:fld>
            <a:endParaRPr lang="en-US" dirty="0"/>
          </a:p>
        </p:txBody>
      </p:sp>
    </p:spTree>
    <p:extLst>
      <p:ext uri="{BB962C8B-B14F-4D97-AF65-F5344CB8AC3E}">
        <p14:creationId xmlns:p14="http://schemas.microsoft.com/office/powerpoint/2010/main" val="340238495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0"/>
            <a:ext cx="7772400" cy="1143000"/>
          </a:xfrm>
        </p:spPr>
        <p:txBody>
          <a:bodyPr>
            <a:normAutofit/>
          </a:bodyPr>
          <a:lstStyle/>
          <a:p>
            <a:r>
              <a:rPr lang="en-US" sz="2800" dirty="0" smtClean="0"/>
              <a:t>What to do Now?</a:t>
            </a:r>
            <a:endParaRPr lang="en-US" sz="2800" dirty="0"/>
          </a:p>
        </p:txBody>
      </p:sp>
      <p:sp>
        <p:nvSpPr>
          <p:cNvPr id="4" name="Content Placeholder 3"/>
          <p:cNvSpPr>
            <a:spLocks noGrp="1"/>
          </p:cNvSpPr>
          <p:nvPr>
            <p:ph idx="1"/>
          </p:nvPr>
        </p:nvSpPr>
        <p:spPr>
          <a:xfrm>
            <a:off x="447674" y="1293542"/>
            <a:ext cx="8532421" cy="4454115"/>
          </a:xfrm>
        </p:spPr>
        <p:txBody>
          <a:bodyPr>
            <a:normAutofit/>
          </a:bodyPr>
          <a:lstStyle/>
          <a:p>
            <a:pPr>
              <a:buFontTx/>
              <a:buChar char="-"/>
            </a:pPr>
            <a:r>
              <a:rPr lang="en-US" sz="2100" dirty="0" smtClean="0"/>
              <a:t>Follow developments and stay current on what the decision means as evolves</a:t>
            </a:r>
          </a:p>
          <a:p>
            <a:pPr lvl="1">
              <a:buFont typeface="Arial" panose="020B0604020202020204" pitchFamily="34" charset="0"/>
              <a:buChar char="•"/>
            </a:pPr>
            <a:r>
              <a:rPr lang="en-US" sz="2100" dirty="0" smtClean="0"/>
              <a:t>Identify new types of disparate impact claims</a:t>
            </a:r>
          </a:p>
          <a:p>
            <a:pPr>
              <a:buFontTx/>
              <a:buChar char="-"/>
            </a:pPr>
            <a:r>
              <a:rPr lang="en-US" sz="2100" dirty="0" smtClean="0"/>
              <a:t>Train employees to be sensitive to negative effects and being consistently fair</a:t>
            </a:r>
          </a:p>
          <a:p>
            <a:pPr marL="685800"/>
            <a:r>
              <a:rPr lang="en-US" sz="2100" dirty="0" smtClean="0"/>
              <a:t>Be cautious about rules that focus on specific groups (like restricting children’s activities) or have broad prohibitions</a:t>
            </a:r>
          </a:p>
          <a:p>
            <a:pPr>
              <a:buNone/>
            </a:pPr>
            <a:r>
              <a:rPr lang="en-US" sz="2100" dirty="0" smtClean="0"/>
              <a:t>-	Housing and other industries press HUD for rule changes and safe harbors</a:t>
            </a:r>
          </a:p>
          <a:p>
            <a:pPr indent="0">
              <a:buNone/>
            </a:pPr>
            <a:endParaRPr lang="en-US" sz="2100" dirty="0" smtClean="0"/>
          </a:p>
        </p:txBody>
      </p:sp>
      <p:sp>
        <p:nvSpPr>
          <p:cNvPr id="2" name="Slide Number Placeholder 1"/>
          <p:cNvSpPr>
            <a:spLocks noGrp="1"/>
          </p:cNvSpPr>
          <p:nvPr>
            <p:ph type="sldNum" sz="quarter" idx="12"/>
          </p:nvPr>
        </p:nvSpPr>
        <p:spPr/>
        <p:txBody>
          <a:bodyPr/>
          <a:lstStyle/>
          <a:p>
            <a:fld id="{42959A0C-FA20-B649-A04D-BD689F596B2F}" type="slidenum">
              <a:rPr lang="en-US" smtClean="0"/>
              <a:pPr/>
              <a:t>29</a:t>
            </a:fld>
            <a:endParaRPr lang="en-US" dirty="0"/>
          </a:p>
        </p:txBody>
      </p:sp>
    </p:spTree>
    <p:extLst>
      <p:ext uri="{BB962C8B-B14F-4D97-AF65-F5344CB8AC3E}">
        <p14:creationId xmlns:p14="http://schemas.microsoft.com/office/powerpoint/2010/main" val="7735464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0"/>
            <a:ext cx="7772400" cy="1143000"/>
          </a:xfrm>
        </p:spPr>
        <p:txBody>
          <a:bodyPr/>
          <a:lstStyle/>
          <a:p>
            <a:r>
              <a:rPr lang="en-US" dirty="0"/>
              <a:t>Fair Housing Act – </a:t>
            </a:r>
            <a:r>
              <a:rPr lang="en-US" dirty="0" smtClean="0"/>
              <a:t>Background</a:t>
            </a:r>
            <a:endParaRPr lang="en-US" dirty="0"/>
          </a:p>
        </p:txBody>
      </p:sp>
      <p:sp>
        <p:nvSpPr>
          <p:cNvPr id="6" name="Content Placeholder 5"/>
          <p:cNvSpPr>
            <a:spLocks noGrp="1"/>
          </p:cNvSpPr>
          <p:nvPr>
            <p:ph idx="1"/>
          </p:nvPr>
        </p:nvSpPr>
        <p:spPr>
          <a:xfrm>
            <a:off x="685800" y="1295400"/>
            <a:ext cx="7772400" cy="4114800"/>
          </a:xfrm>
        </p:spPr>
        <p:txBody>
          <a:bodyPr/>
          <a:lstStyle/>
          <a:p>
            <a:pPr marL="0" indent="0">
              <a:buNone/>
            </a:pPr>
            <a:r>
              <a:rPr lang="en-US" sz="2400" dirty="0" smtClean="0"/>
              <a:t>Two Primary Theories of Liability:</a:t>
            </a:r>
          </a:p>
          <a:p>
            <a:r>
              <a:rPr lang="en-US" sz="2400" dirty="0" smtClean="0"/>
              <a:t>Intentional </a:t>
            </a:r>
            <a:r>
              <a:rPr lang="en-US" sz="2400" dirty="0"/>
              <a:t>Discrimination – most common</a:t>
            </a:r>
          </a:p>
          <a:p>
            <a:pPr lvl="1"/>
            <a:r>
              <a:rPr lang="en-US" sz="2400" dirty="0"/>
              <a:t>Definition:  Individual of a protected group is shown to have been singled out and treated less favorably than others similarly situated</a:t>
            </a:r>
          </a:p>
          <a:p>
            <a:r>
              <a:rPr lang="en-US" sz="2400" dirty="0"/>
              <a:t>Disparate Impact – less common, complicated proof issues</a:t>
            </a:r>
          </a:p>
          <a:p>
            <a:pPr lvl="1"/>
            <a:r>
              <a:rPr lang="en-US" sz="2400" dirty="0" smtClean="0"/>
              <a:t>Definition:  a policy or practice which is neutral on its face but has a statistically significant negative effect on a group of persons protected by the non-discrimination law</a:t>
            </a:r>
            <a:endParaRPr lang="en-US" sz="2400" dirty="0"/>
          </a:p>
          <a:p>
            <a:endParaRPr lang="en-US" sz="2400" dirty="0"/>
          </a:p>
        </p:txBody>
      </p:sp>
      <p:sp>
        <p:nvSpPr>
          <p:cNvPr id="7" name="Slide Number Placeholder 6"/>
          <p:cNvSpPr>
            <a:spLocks noGrp="1"/>
          </p:cNvSpPr>
          <p:nvPr>
            <p:ph type="sldNum" sz="quarter" idx="12"/>
          </p:nvPr>
        </p:nvSpPr>
        <p:spPr/>
        <p:txBody>
          <a:bodyPr/>
          <a:lstStyle/>
          <a:p>
            <a:fld id="{42959A0C-FA20-B649-A04D-BD689F596B2F}" type="slidenum">
              <a:rPr lang="en-US" smtClean="0"/>
              <a:pPr/>
              <a:t>3</a:t>
            </a:fld>
            <a:endParaRPr lang="en-US" dirty="0"/>
          </a:p>
        </p:txBody>
      </p:sp>
    </p:spTree>
    <p:extLst>
      <p:ext uri="{BB962C8B-B14F-4D97-AF65-F5344CB8AC3E}">
        <p14:creationId xmlns:p14="http://schemas.microsoft.com/office/powerpoint/2010/main" val="416834268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143000"/>
          </a:xfrm>
        </p:spPr>
        <p:txBody>
          <a:bodyPr/>
          <a:lstStyle/>
          <a:p>
            <a:r>
              <a:rPr lang="en-US" sz="2800" dirty="0" smtClean="0"/>
              <a:t>What to do now?</a:t>
            </a:r>
            <a:endParaRPr lang="en-US" sz="2800" dirty="0"/>
          </a:p>
        </p:txBody>
      </p:sp>
      <p:sp>
        <p:nvSpPr>
          <p:cNvPr id="3" name="Content Placeholder 2"/>
          <p:cNvSpPr>
            <a:spLocks noGrp="1"/>
          </p:cNvSpPr>
          <p:nvPr>
            <p:ph idx="1"/>
          </p:nvPr>
        </p:nvSpPr>
        <p:spPr>
          <a:xfrm>
            <a:off x="533400" y="1600200"/>
            <a:ext cx="7772400" cy="4114800"/>
          </a:xfrm>
        </p:spPr>
        <p:txBody>
          <a:bodyPr/>
          <a:lstStyle/>
          <a:p>
            <a:pPr marL="400050" lvl="1" indent="-400050"/>
            <a:r>
              <a:rPr lang="en-US" sz="2400" dirty="0" smtClean="0"/>
              <a:t>Disparate Impact Analyses</a:t>
            </a:r>
          </a:p>
          <a:p>
            <a:pPr marL="742950" lvl="2" indent="-342900"/>
            <a:r>
              <a:rPr lang="en-US" dirty="0" smtClean="0"/>
              <a:t>Review new/existing policies </a:t>
            </a:r>
            <a:r>
              <a:rPr lang="en-US" dirty="0"/>
              <a:t>or </a:t>
            </a:r>
            <a:r>
              <a:rPr lang="en-US" dirty="0" smtClean="0"/>
              <a:t>practices</a:t>
            </a:r>
          </a:p>
          <a:p>
            <a:pPr marL="1200150" lvl="3" indent="-342900"/>
            <a:r>
              <a:rPr lang="en-US" dirty="0"/>
              <a:t>Not so much typical business decisions (like cable providers) but things like occupancy requirements, preferences and house rules	</a:t>
            </a:r>
          </a:p>
          <a:p>
            <a:pPr marL="742950" lvl="2" indent="-342900"/>
            <a:r>
              <a:rPr lang="en-US" dirty="0" smtClean="0"/>
              <a:t>Identify and consider </a:t>
            </a:r>
            <a:r>
              <a:rPr lang="en-US" dirty="0"/>
              <a:t>legitimate, nondiscriminatory reasons for </a:t>
            </a:r>
            <a:r>
              <a:rPr lang="en-US" dirty="0" smtClean="0"/>
              <a:t>changes</a:t>
            </a:r>
          </a:p>
          <a:p>
            <a:pPr marL="742950" lvl="2" indent="-342900"/>
            <a:r>
              <a:rPr lang="en-US" dirty="0" smtClean="0"/>
              <a:t>Consider less discriminatory alternatives</a:t>
            </a:r>
          </a:p>
          <a:p>
            <a:pPr marL="742950" lvl="2" indent="-342900"/>
            <a:r>
              <a:rPr lang="en-US"/>
              <a:t>Document policy choices and rationales</a:t>
            </a:r>
            <a:endParaRPr lang="en-US" dirty="0"/>
          </a:p>
        </p:txBody>
      </p:sp>
    </p:spTree>
    <p:extLst>
      <p:ext uri="{BB962C8B-B14F-4D97-AF65-F5344CB8AC3E}">
        <p14:creationId xmlns:p14="http://schemas.microsoft.com/office/powerpoint/2010/main" val="33974255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828800"/>
            <a:ext cx="8229600" cy="1143000"/>
          </a:xfrm>
        </p:spPr>
        <p:txBody>
          <a:bodyPr/>
          <a:lstStyle/>
          <a:p>
            <a:r>
              <a:rPr lang="en-US" dirty="0" smtClean="0"/>
              <a:t>Questions</a:t>
            </a:r>
            <a:endParaRPr lang="en-US" dirty="0"/>
          </a:p>
        </p:txBody>
      </p:sp>
      <p:sp>
        <p:nvSpPr>
          <p:cNvPr id="2" name="Slide Number Placeholder 1"/>
          <p:cNvSpPr>
            <a:spLocks noGrp="1"/>
          </p:cNvSpPr>
          <p:nvPr>
            <p:ph type="sldNum" sz="quarter" idx="12"/>
          </p:nvPr>
        </p:nvSpPr>
        <p:spPr/>
        <p:txBody>
          <a:bodyPr/>
          <a:lstStyle/>
          <a:p>
            <a:fld id="{42959A0C-FA20-B649-A04D-BD689F596B2F}" type="slidenum">
              <a:rPr lang="en-US" smtClean="0"/>
              <a:pPr/>
              <a:t>31</a:t>
            </a:fld>
            <a:endParaRPr lang="en-US" dirty="0"/>
          </a:p>
        </p:txBody>
      </p:sp>
      <p:sp>
        <p:nvSpPr>
          <p:cNvPr id="3" name="TextBox 2"/>
          <p:cNvSpPr txBox="1"/>
          <p:nvPr/>
        </p:nvSpPr>
        <p:spPr>
          <a:xfrm>
            <a:off x="685800" y="3962400"/>
            <a:ext cx="3649980" cy="1846659"/>
          </a:xfrm>
          <a:prstGeom prst="rect">
            <a:avLst/>
          </a:prstGeom>
          <a:noFill/>
        </p:spPr>
        <p:txBody>
          <a:bodyPr wrap="square" rtlCol="0">
            <a:spAutoFit/>
          </a:bodyPr>
          <a:lstStyle/>
          <a:p>
            <a:r>
              <a:rPr lang="en-US" sz="2400" dirty="0"/>
              <a:t>Harry J. Kelly, Esq.</a:t>
            </a:r>
            <a:br>
              <a:rPr lang="en-US" sz="2400" dirty="0"/>
            </a:br>
            <a:r>
              <a:rPr lang="en-US" sz="2400" dirty="0"/>
              <a:t>Nixon Peabody LLP</a:t>
            </a:r>
            <a:br>
              <a:rPr lang="en-US" sz="2400" dirty="0"/>
            </a:br>
            <a:r>
              <a:rPr lang="en-US" sz="2400" dirty="0"/>
              <a:t>(202) 585-8712</a:t>
            </a:r>
            <a:br>
              <a:rPr lang="en-US" sz="2400" dirty="0"/>
            </a:br>
            <a:r>
              <a:rPr lang="en-US" sz="2400" dirty="0"/>
              <a:t>hkelly@nixonpeabody.com</a:t>
            </a:r>
          </a:p>
          <a:p>
            <a:endParaRPr lang="en-US" dirty="0"/>
          </a:p>
        </p:txBody>
      </p:sp>
      <p:sp>
        <p:nvSpPr>
          <p:cNvPr id="4" name="TextBox 3"/>
          <p:cNvSpPr txBox="1"/>
          <p:nvPr/>
        </p:nvSpPr>
        <p:spPr>
          <a:xfrm>
            <a:off x="4114800" y="3974848"/>
            <a:ext cx="3619500" cy="1938992"/>
          </a:xfrm>
          <a:prstGeom prst="rect">
            <a:avLst/>
          </a:prstGeom>
          <a:noFill/>
        </p:spPr>
        <p:txBody>
          <a:bodyPr wrap="square" rtlCol="0">
            <a:spAutoFit/>
          </a:bodyPr>
          <a:lstStyle/>
          <a:p>
            <a:r>
              <a:rPr lang="en-US" sz="2400" dirty="0"/>
              <a:t>Michael W. Skojec, Esq.</a:t>
            </a:r>
            <a:br>
              <a:rPr lang="en-US" sz="2400" dirty="0"/>
            </a:br>
            <a:r>
              <a:rPr lang="en-US" sz="2400" dirty="0"/>
              <a:t>Ballard Spahr LLP</a:t>
            </a:r>
            <a:br>
              <a:rPr lang="en-US" sz="2400" dirty="0"/>
            </a:br>
            <a:r>
              <a:rPr lang="en-US" sz="2400" dirty="0"/>
              <a:t>410-528-5541 </a:t>
            </a:r>
            <a:br>
              <a:rPr lang="en-US" sz="2400" dirty="0"/>
            </a:br>
            <a:r>
              <a:rPr lang="en-US" sz="2400" dirty="0"/>
              <a:t>skojecm@ballardspahr.com</a:t>
            </a:r>
          </a:p>
          <a:p>
            <a:endParaRPr lang="en-US" sz="2400" dirty="0"/>
          </a:p>
        </p:txBody>
      </p:sp>
    </p:spTree>
    <p:extLst>
      <p:ext uri="{BB962C8B-B14F-4D97-AF65-F5344CB8AC3E}">
        <p14:creationId xmlns:p14="http://schemas.microsoft.com/office/powerpoint/2010/main" val="12091178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0"/>
            <a:ext cx="7772400" cy="1143000"/>
          </a:xfrm>
        </p:spPr>
        <p:txBody>
          <a:bodyPr/>
          <a:lstStyle/>
          <a:p>
            <a:r>
              <a:rPr lang="en-US" dirty="0" smtClean="0"/>
              <a:t>Significance of Disparate Impact</a:t>
            </a:r>
            <a:endParaRPr lang="en-US" dirty="0"/>
          </a:p>
        </p:txBody>
      </p:sp>
      <p:sp>
        <p:nvSpPr>
          <p:cNvPr id="4" name="Content Placeholder 3"/>
          <p:cNvSpPr>
            <a:spLocks noGrp="1"/>
          </p:cNvSpPr>
          <p:nvPr>
            <p:ph idx="1"/>
          </p:nvPr>
        </p:nvSpPr>
        <p:spPr>
          <a:xfrm>
            <a:off x="685800" y="1600200"/>
            <a:ext cx="7772400" cy="4114800"/>
          </a:xfrm>
        </p:spPr>
        <p:txBody>
          <a:bodyPr>
            <a:normAutofit/>
          </a:bodyPr>
          <a:lstStyle/>
          <a:p>
            <a:pPr>
              <a:buFont typeface="Arial" panose="020B0604020202020204" pitchFamily="34" charset="0"/>
              <a:buChar char="•"/>
            </a:pPr>
            <a:r>
              <a:rPr lang="en-US" altLang="en-US" sz="2400" dirty="0"/>
              <a:t>Need not show intent for disparate impact claims, theory imported from employment and other areas of law</a:t>
            </a:r>
          </a:p>
          <a:p>
            <a:pPr>
              <a:buFont typeface="Arial" panose="020B0604020202020204" pitchFamily="34" charset="0"/>
              <a:buChar char="•"/>
            </a:pPr>
            <a:r>
              <a:rPr lang="en-US" altLang="en-US" sz="2400" dirty="0"/>
              <a:t>Claims based on statistics </a:t>
            </a:r>
            <a:r>
              <a:rPr lang="en-US" altLang="en-US" sz="2400" dirty="0" smtClean="0"/>
              <a:t>and expert analysis that </a:t>
            </a:r>
            <a:r>
              <a:rPr lang="en-US" altLang="en-US" sz="2400" dirty="0"/>
              <a:t>suggest a rental housing policy has a discriminatory effect on a protected class</a:t>
            </a:r>
          </a:p>
          <a:p>
            <a:pPr>
              <a:buFont typeface="Arial" panose="020B0604020202020204" pitchFamily="34" charset="0"/>
              <a:buChar char="•"/>
            </a:pPr>
            <a:r>
              <a:rPr lang="en-US" altLang="en-US" sz="2400" dirty="0" smtClean="0"/>
              <a:t>But statistics don’t establish liability:  If plaintiff makes out claim, courts look to defendant to show there is some legitimate grounds for action/policy</a:t>
            </a:r>
            <a:endParaRPr lang="en-US" altLang="en-US" sz="2400" dirty="0"/>
          </a:p>
        </p:txBody>
      </p:sp>
      <p:sp>
        <p:nvSpPr>
          <p:cNvPr id="5" name="Slide Number Placeholder 4"/>
          <p:cNvSpPr>
            <a:spLocks noGrp="1"/>
          </p:cNvSpPr>
          <p:nvPr>
            <p:ph type="sldNum" sz="quarter" idx="12"/>
          </p:nvPr>
        </p:nvSpPr>
        <p:spPr/>
        <p:txBody>
          <a:bodyPr/>
          <a:lstStyle/>
          <a:p>
            <a:fld id="{42959A0C-FA20-B649-A04D-BD689F596B2F}" type="slidenum">
              <a:rPr lang="en-US" smtClean="0"/>
              <a:pPr/>
              <a:t>4</a:t>
            </a:fld>
            <a:endParaRPr lang="en-US" dirty="0"/>
          </a:p>
        </p:txBody>
      </p:sp>
    </p:spTree>
    <p:extLst>
      <p:ext uri="{BB962C8B-B14F-4D97-AF65-F5344CB8AC3E}">
        <p14:creationId xmlns:p14="http://schemas.microsoft.com/office/powerpoint/2010/main" val="333378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0"/>
            <a:ext cx="7772400" cy="1143000"/>
          </a:xfrm>
        </p:spPr>
        <p:txBody>
          <a:bodyPr/>
          <a:lstStyle/>
          <a:p>
            <a:r>
              <a:rPr lang="en-US" dirty="0"/>
              <a:t>Significance of Disparate Impact</a:t>
            </a:r>
          </a:p>
        </p:txBody>
      </p:sp>
      <p:sp>
        <p:nvSpPr>
          <p:cNvPr id="4" name="Content Placeholder 3"/>
          <p:cNvSpPr>
            <a:spLocks noGrp="1"/>
          </p:cNvSpPr>
          <p:nvPr>
            <p:ph idx="1"/>
          </p:nvPr>
        </p:nvSpPr>
        <p:spPr>
          <a:xfrm>
            <a:off x="685800" y="1600200"/>
            <a:ext cx="7772400" cy="4114800"/>
          </a:xfrm>
        </p:spPr>
        <p:txBody>
          <a:bodyPr>
            <a:normAutofit/>
          </a:bodyPr>
          <a:lstStyle/>
          <a:p>
            <a:r>
              <a:rPr lang="en-US" sz="2400" dirty="0"/>
              <a:t>By definition, disparate impact is used to </a:t>
            </a:r>
            <a:r>
              <a:rPr lang="en-US" sz="2400" dirty="0" smtClean="0"/>
              <a:t>challenge policies </a:t>
            </a:r>
            <a:r>
              <a:rPr lang="en-US" sz="2400" dirty="0"/>
              <a:t>or practices that are neutral on their face but that have allegedly disproportionate impact on minorities</a:t>
            </a:r>
          </a:p>
          <a:p>
            <a:r>
              <a:rPr lang="en-US" sz="2400" dirty="0"/>
              <a:t>Due to socioeconomic realities in US, almost any policy or practice may have a disparate impact on protected classes</a:t>
            </a:r>
          </a:p>
          <a:p>
            <a:r>
              <a:rPr lang="en-US" sz="2400" dirty="0"/>
              <a:t>As a result, disparate impact may </a:t>
            </a:r>
            <a:r>
              <a:rPr lang="en-US" sz="2400" dirty="0" smtClean="0"/>
              <a:t>expose </a:t>
            </a:r>
            <a:r>
              <a:rPr lang="en-US" sz="2400" dirty="0"/>
              <a:t>housing providers to </a:t>
            </a:r>
            <a:r>
              <a:rPr lang="en-US" sz="2400" dirty="0" smtClean="0"/>
              <a:t>potential liability </a:t>
            </a:r>
            <a:r>
              <a:rPr lang="en-US" sz="2400" dirty="0"/>
              <a:t>for otherwise “normal” operations and </a:t>
            </a:r>
            <a:r>
              <a:rPr lang="en-US" sz="2400" dirty="0" smtClean="0"/>
              <a:t>policies</a:t>
            </a:r>
            <a:endParaRPr lang="en-US" sz="2400" dirty="0"/>
          </a:p>
        </p:txBody>
      </p:sp>
      <p:sp>
        <p:nvSpPr>
          <p:cNvPr id="5" name="Slide Number Placeholder 4"/>
          <p:cNvSpPr>
            <a:spLocks noGrp="1"/>
          </p:cNvSpPr>
          <p:nvPr>
            <p:ph type="sldNum" sz="quarter" idx="12"/>
          </p:nvPr>
        </p:nvSpPr>
        <p:spPr/>
        <p:txBody>
          <a:bodyPr/>
          <a:lstStyle/>
          <a:p>
            <a:fld id="{42959A0C-FA20-B649-A04D-BD689F596B2F}" type="slidenum">
              <a:rPr lang="en-US" smtClean="0"/>
              <a:pPr/>
              <a:t>5</a:t>
            </a:fld>
            <a:endParaRPr lang="en-US" dirty="0"/>
          </a:p>
        </p:txBody>
      </p:sp>
    </p:spTree>
    <p:extLst>
      <p:ext uri="{BB962C8B-B14F-4D97-AF65-F5344CB8AC3E}">
        <p14:creationId xmlns:p14="http://schemas.microsoft.com/office/powerpoint/2010/main" val="16989331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0"/>
            <a:ext cx="7772400" cy="1143000"/>
          </a:xfrm>
        </p:spPr>
        <p:txBody>
          <a:bodyPr>
            <a:normAutofit/>
          </a:bodyPr>
          <a:lstStyle/>
          <a:p>
            <a:r>
              <a:rPr lang="en-US" sz="2500" dirty="0"/>
              <a:t>Texas Dept. of Hous. And Comm. </a:t>
            </a:r>
            <a:r>
              <a:rPr lang="en-US" sz="2500" dirty="0" smtClean="0"/>
              <a:t>Affairs </a:t>
            </a:r>
            <a:r>
              <a:rPr lang="en-US" sz="2500" dirty="0"/>
              <a:t>v. </a:t>
            </a:r>
            <a:r>
              <a:rPr lang="en-US" sz="2500" dirty="0" smtClean="0"/>
              <a:t/>
            </a:r>
            <a:br>
              <a:rPr lang="en-US" sz="2500" dirty="0" smtClean="0"/>
            </a:br>
            <a:r>
              <a:rPr lang="en-US" sz="2500" dirty="0" smtClean="0"/>
              <a:t>Inclusive </a:t>
            </a:r>
            <a:r>
              <a:rPr lang="en-US" sz="2500" dirty="0"/>
              <a:t>Communities Project (2014-2015</a:t>
            </a:r>
            <a:r>
              <a:rPr lang="en-US" sz="2500" dirty="0" smtClean="0"/>
              <a:t>)</a:t>
            </a:r>
            <a:endParaRPr lang="en-US" sz="2500" dirty="0"/>
          </a:p>
        </p:txBody>
      </p:sp>
      <p:sp>
        <p:nvSpPr>
          <p:cNvPr id="4" name="Content Placeholder 3"/>
          <p:cNvSpPr>
            <a:spLocks noGrp="1"/>
          </p:cNvSpPr>
          <p:nvPr>
            <p:ph idx="1"/>
          </p:nvPr>
        </p:nvSpPr>
        <p:spPr>
          <a:xfrm>
            <a:off x="685800" y="1600200"/>
            <a:ext cx="7772400" cy="4114800"/>
          </a:xfrm>
        </p:spPr>
        <p:txBody>
          <a:bodyPr>
            <a:normAutofit/>
          </a:bodyPr>
          <a:lstStyle/>
          <a:p>
            <a:r>
              <a:rPr lang="en-US" sz="2400" dirty="0"/>
              <a:t>Claim:  Texas agency that allocated low income housing tax credits (LIHTC) used criteria that resulted in concentration of LIHTC development in minority communities, making it harder for minorities to locate affordable housing in non-minority </a:t>
            </a:r>
            <a:r>
              <a:rPr lang="en-US" sz="2400" dirty="0" smtClean="0"/>
              <a:t>communities</a:t>
            </a:r>
            <a:endParaRPr lang="en-US" sz="2400" dirty="0"/>
          </a:p>
        </p:txBody>
      </p:sp>
      <p:sp>
        <p:nvSpPr>
          <p:cNvPr id="2" name="Slide Number Placeholder 1"/>
          <p:cNvSpPr>
            <a:spLocks noGrp="1"/>
          </p:cNvSpPr>
          <p:nvPr>
            <p:ph type="sldNum" sz="quarter" idx="12"/>
          </p:nvPr>
        </p:nvSpPr>
        <p:spPr/>
        <p:txBody>
          <a:bodyPr/>
          <a:lstStyle/>
          <a:p>
            <a:fld id="{42959A0C-FA20-B649-A04D-BD689F596B2F}" type="slidenum">
              <a:rPr lang="en-US" smtClean="0"/>
              <a:pPr/>
              <a:t>6</a:t>
            </a:fld>
            <a:endParaRPr lang="en-US" dirty="0"/>
          </a:p>
        </p:txBody>
      </p:sp>
    </p:spTree>
    <p:extLst>
      <p:ext uri="{BB962C8B-B14F-4D97-AF65-F5344CB8AC3E}">
        <p14:creationId xmlns:p14="http://schemas.microsoft.com/office/powerpoint/2010/main" val="16940240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0"/>
            <a:ext cx="7772400" cy="1143000"/>
          </a:xfrm>
        </p:spPr>
        <p:txBody>
          <a:bodyPr>
            <a:normAutofit/>
          </a:bodyPr>
          <a:lstStyle/>
          <a:p>
            <a:r>
              <a:rPr lang="en-US" sz="2500" dirty="0"/>
              <a:t>Texas Dept. of Hous. And Comm. Affairs v. </a:t>
            </a:r>
            <a:br>
              <a:rPr lang="en-US" sz="2500" dirty="0"/>
            </a:br>
            <a:r>
              <a:rPr lang="en-US" sz="2500" dirty="0"/>
              <a:t>Inclusive Communities Project (2014-2015)</a:t>
            </a:r>
          </a:p>
        </p:txBody>
      </p:sp>
      <p:sp>
        <p:nvSpPr>
          <p:cNvPr id="4" name="Content Placeholder 3"/>
          <p:cNvSpPr>
            <a:spLocks noGrp="1"/>
          </p:cNvSpPr>
          <p:nvPr>
            <p:ph idx="1"/>
          </p:nvPr>
        </p:nvSpPr>
        <p:spPr>
          <a:xfrm>
            <a:off x="685800" y="1219200"/>
            <a:ext cx="7772400" cy="4114800"/>
          </a:xfrm>
        </p:spPr>
        <p:txBody>
          <a:bodyPr/>
          <a:lstStyle/>
          <a:p>
            <a:r>
              <a:rPr lang="en-US" sz="2400" dirty="0" smtClean="0"/>
              <a:t>District court applied statistics and used burden-shifting:</a:t>
            </a:r>
            <a:endParaRPr lang="en-US" sz="2400" dirty="0"/>
          </a:p>
          <a:p>
            <a:pPr lvl="1"/>
            <a:r>
              <a:rPr lang="en-US" sz="2400" dirty="0"/>
              <a:t>Found that LIHTC housing was disproportionately </a:t>
            </a:r>
            <a:r>
              <a:rPr lang="en-US" sz="2400" dirty="0" smtClean="0"/>
              <a:t>allocated to </a:t>
            </a:r>
            <a:r>
              <a:rPr lang="en-US" sz="2400" dirty="0"/>
              <a:t>minority </a:t>
            </a:r>
            <a:r>
              <a:rPr lang="en-US" sz="2400" dirty="0" smtClean="0"/>
              <a:t>communities</a:t>
            </a:r>
            <a:r>
              <a:rPr lang="en-US" sz="2400" dirty="0"/>
              <a:t>:</a:t>
            </a:r>
            <a:r>
              <a:rPr lang="en-US" sz="2400" dirty="0" smtClean="0"/>
              <a:t>  92.29% of LIHTC units in Dallas in census tracts with less that 50% Caucasian residents.</a:t>
            </a:r>
            <a:endParaRPr lang="en-US" sz="2400" dirty="0"/>
          </a:p>
          <a:p>
            <a:pPr lvl="1"/>
            <a:r>
              <a:rPr lang="en-US" sz="2400" dirty="0"/>
              <a:t>Court concluded that concentration of LIHTC units in minority communities made it more difficult for plaintiff to develop housing in non-minority areas</a:t>
            </a:r>
          </a:p>
          <a:p>
            <a:pPr lvl="1"/>
            <a:r>
              <a:rPr lang="en-US" sz="2400" dirty="0"/>
              <a:t>Texas agency did not contest disparity, so plaintiff made out “prima facie” case of disparate impact</a:t>
            </a:r>
          </a:p>
          <a:p>
            <a:endParaRPr lang="en-US" dirty="0"/>
          </a:p>
        </p:txBody>
      </p:sp>
      <p:sp>
        <p:nvSpPr>
          <p:cNvPr id="2" name="Slide Number Placeholder 1"/>
          <p:cNvSpPr>
            <a:spLocks noGrp="1"/>
          </p:cNvSpPr>
          <p:nvPr>
            <p:ph type="sldNum" sz="quarter" idx="12"/>
          </p:nvPr>
        </p:nvSpPr>
        <p:spPr/>
        <p:txBody>
          <a:bodyPr/>
          <a:lstStyle/>
          <a:p>
            <a:fld id="{42959A0C-FA20-B649-A04D-BD689F596B2F}" type="slidenum">
              <a:rPr lang="en-US" smtClean="0"/>
              <a:pPr/>
              <a:t>7</a:t>
            </a:fld>
            <a:endParaRPr lang="en-US" dirty="0"/>
          </a:p>
        </p:txBody>
      </p:sp>
    </p:spTree>
    <p:extLst>
      <p:ext uri="{BB962C8B-B14F-4D97-AF65-F5344CB8AC3E}">
        <p14:creationId xmlns:p14="http://schemas.microsoft.com/office/powerpoint/2010/main" val="12017910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0"/>
            <a:ext cx="7772400" cy="1143000"/>
          </a:xfrm>
        </p:spPr>
        <p:txBody>
          <a:bodyPr>
            <a:normAutofit/>
          </a:bodyPr>
          <a:lstStyle/>
          <a:p>
            <a:r>
              <a:rPr lang="en-US" sz="2500" dirty="0"/>
              <a:t>Texas Dept. of Hous. And Comm. Affairs v. </a:t>
            </a:r>
            <a:br>
              <a:rPr lang="en-US" sz="2500" dirty="0"/>
            </a:br>
            <a:r>
              <a:rPr lang="en-US" sz="2500" dirty="0"/>
              <a:t>Inclusive Communities Project (2014-2015)</a:t>
            </a:r>
          </a:p>
        </p:txBody>
      </p:sp>
      <p:sp>
        <p:nvSpPr>
          <p:cNvPr id="4" name="Content Placeholder 3"/>
          <p:cNvSpPr>
            <a:spLocks noGrp="1"/>
          </p:cNvSpPr>
          <p:nvPr>
            <p:ph idx="1"/>
          </p:nvPr>
        </p:nvSpPr>
        <p:spPr>
          <a:xfrm>
            <a:off x="533400" y="1143000"/>
            <a:ext cx="7772400" cy="4114800"/>
          </a:xfrm>
        </p:spPr>
        <p:txBody>
          <a:bodyPr/>
          <a:lstStyle/>
          <a:p>
            <a:pPr marL="342900" lvl="1" indent="-342900">
              <a:buChar char="•"/>
            </a:pPr>
            <a:r>
              <a:rPr lang="en-US" sz="2100" dirty="0">
                <a:ea typeface="+mn-ea"/>
                <a:cs typeface="+mn-cs"/>
              </a:rPr>
              <a:t>Texas agency contended that it was forced to follow IRS rules that required most LIHTCs to be awarded to lowest-income tenants in “qualified census tracts”</a:t>
            </a:r>
          </a:p>
          <a:p>
            <a:pPr marL="342900" lvl="1" indent="-342900">
              <a:buChar char="•"/>
            </a:pPr>
            <a:r>
              <a:rPr lang="en-US" sz="2100" dirty="0">
                <a:ea typeface="+mn-ea"/>
                <a:cs typeface="+mn-cs"/>
              </a:rPr>
              <a:t>Court accepted that agency’s goals were bona fide and legitimate, but that it had not demonstrated that there were no less discriminatory alternatives to advance those interests</a:t>
            </a:r>
          </a:p>
          <a:p>
            <a:r>
              <a:rPr lang="en-US" sz="2100" dirty="0"/>
              <a:t>Is it appropriate to </a:t>
            </a:r>
            <a:r>
              <a:rPr lang="en-US" sz="2100" dirty="0" smtClean="0"/>
              <a:t>find liability for governmental </a:t>
            </a:r>
            <a:r>
              <a:rPr lang="en-US" sz="2100" dirty="0"/>
              <a:t>agency that is unquestionably complying with </a:t>
            </a:r>
            <a:r>
              <a:rPr lang="en-US" sz="2100" dirty="0" smtClean="0"/>
              <a:t>federal </a:t>
            </a:r>
            <a:r>
              <a:rPr lang="en-US" sz="2100" dirty="0"/>
              <a:t>rules, where those rules have disparate impact?</a:t>
            </a:r>
          </a:p>
          <a:p>
            <a:endParaRPr lang="en-US" dirty="0"/>
          </a:p>
        </p:txBody>
      </p:sp>
      <p:sp>
        <p:nvSpPr>
          <p:cNvPr id="2" name="Slide Number Placeholder 1"/>
          <p:cNvSpPr>
            <a:spLocks noGrp="1"/>
          </p:cNvSpPr>
          <p:nvPr>
            <p:ph type="sldNum" sz="quarter" idx="12"/>
          </p:nvPr>
        </p:nvSpPr>
        <p:spPr/>
        <p:txBody>
          <a:bodyPr/>
          <a:lstStyle/>
          <a:p>
            <a:fld id="{42959A0C-FA20-B649-A04D-BD689F596B2F}" type="slidenum">
              <a:rPr lang="en-US" smtClean="0"/>
              <a:pPr/>
              <a:t>8</a:t>
            </a:fld>
            <a:endParaRPr lang="en-US" dirty="0"/>
          </a:p>
        </p:txBody>
      </p:sp>
    </p:spTree>
    <p:extLst>
      <p:ext uri="{BB962C8B-B14F-4D97-AF65-F5344CB8AC3E}">
        <p14:creationId xmlns:p14="http://schemas.microsoft.com/office/powerpoint/2010/main" val="19555097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0"/>
            <a:ext cx="7772400" cy="1143000"/>
          </a:xfrm>
        </p:spPr>
        <p:txBody>
          <a:bodyPr>
            <a:normAutofit/>
          </a:bodyPr>
          <a:lstStyle/>
          <a:p>
            <a:r>
              <a:rPr lang="en-US" sz="2500" dirty="0"/>
              <a:t>Texas Dept. of Hous. And Comm. Affairs v. </a:t>
            </a:r>
            <a:br>
              <a:rPr lang="en-US" sz="2500" dirty="0"/>
            </a:br>
            <a:r>
              <a:rPr lang="en-US" sz="2500" dirty="0"/>
              <a:t>Inclusive Communities Project (2014-2015)</a:t>
            </a:r>
          </a:p>
        </p:txBody>
      </p:sp>
      <p:sp>
        <p:nvSpPr>
          <p:cNvPr id="4" name="Content Placeholder 3"/>
          <p:cNvSpPr>
            <a:spLocks noGrp="1"/>
          </p:cNvSpPr>
          <p:nvPr>
            <p:ph idx="1"/>
          </p:nvPr>
        </p:nvSpPr>
        <p:spPr>
          <a:xfrm>
            <a:off x="685800" y="1295400"/>
            <a:ext cx="7772400" cy="4114800"/>
          </a:xfrm>
        </p:spPr>
        <p:txBody>
          <a:bodyPr/>
          <a:lstStyle/>
          <a:p>
            <a:r>
              <a:rPr lang="en-US" sz="2400" dirty="0"/>
              <a:t>On appeal, Fifth Circuit upheld district court finding of liability for disparate impact</a:t>
            </a:r>
          </a:p>
          <a:p>
            <a:pPr lvl="1"/>
            <a:r>
              <a:rPr lang="en-US" sz="2400" dirty="0"/>
              <a:t>Court acknowledged that Fifth Circuit had not attempted to set legal standard for showing disparate impact</a:t>
            </a:r>
          </a:p>
          <a:p>
            <a:pPr lvl="1"/>
            <a:r>
              <a:rPr lang="en-US" sz="2400" dirty="0" smtClean="0"/>
              <a:t>Fifth Circuit remanded </a:t>
            </a:r>
            <a:r>
              <a:rPr lang="en-US" sz="2400" dirty="0"/>
              <a:t>the case to district court to apply the </a:t>
            </a:r>
            <a:r>
              <a:rPr lang="en-US" sz="2400" dirty="0" smtClean="0"/>
              <a:t>burden-shifting analysis developed in HUD regulations</a:t>
            </a:r>
            <a:endParaRPr lang="en-US" sz="2400" dirty="0"/>
          </a:p>
          <a:p>
            <a:pPr lvl="1"/>
            <a:r>
              <a:rPr lang="en-US" sz="2400" dirty="0" smtClean="0"/>
              <a:t>Concurring opinion:  Insufficient evidence of disparate impact shown</a:t>
            </a:r>
            <a:endParaRPr lang="en-US" sz="2400" dirty="0"/>
          </a:p>
          <a:p>
            <a:endParaRPr lang="en-US" dirty="0"/>
          </a:p>
        </p:txBody>
      </p:sp>
      <p:sp>
        <p:nvSpPr>
          <p:cNvPr id="2" name="Slide Number Placeholder 1"/>
          <p:cNvSpPr>
            <a:spLocks noGrp="1"/>
          </p:cNvSpPr>
          <p:nvPr>
            <p:ph type="sldNum" sz="quarter" idx="12"/>
          </p:nvPr>
        </p:nvSpPr>
        <p:spPr/>
        <p:txBody>
          <a:bodyPr/>
          <a:lstStyle/>
          <a:p>
            <a:fld id="{42959A0C-FA20-B649-A04D-BD689F596B2F}" type="slidenum">
              <a:rPr lang="en-US" smtClean="0"/>
              <a:pPr/>
              <a:t>9</a:t>
            </a:fld>
            <a:endParaRPr lang="en-US" dirty="0"/>
          </a:p>
        </p:txBody>
      </p:sp>
    </p:spTree>
    <p:extLst>
      <p:ext uri="{BB962C8B-B14F-4D97-AF65-F5344CB8AC3E}">
        <p14:creationId xmlns:p14="http://schemas.microsoft.com/office/powerpoint/2010/main" val="2029423442"/>
      </p:ext>
    </p:extLst>
  </p:cSld>
  <p:clrMapOvr>
    <a:masterClrMapping/>
  </p:clrMapOvr>
  <p:timing>
    <p:tnLst>
      <p:par>
        <p:cTn id="1" dur="indefinite" restart="never" nodeType="tmRoot"/>
      </p:par>
    </p:tnLst>
  </p:timing>
</p:sld>
</file>

<file path=ppt/theme/theme1.xml><?xml version="1.0" encoding="utf-8"?>
<a:theme xmlns:a="http://schemas.openxmlformats.org/drawingml/2006/main" name="1_PowerPoint NMHC-NAA Template">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docProps/app.xml><?xml version="1.0" encoding="utf-8"?>
<Properties xmlns="http://schemas.openxmlformats.org/officeDocument/2006/extended-properties" xmlns:vt="http://schemas.openxmlformats.org/officeDocument/2006/docPropsVTypes">
  <Template/>
  <TotalTime>0</TotalTime>
  <Words>1879</Words>
  <Application>Microsoft Office PowerPoint</Application>
  <PresentationFormat>On-screen Show (4:3)</PresentationFormat>
  <Paragraphs>234</Paragraphs>
  <Slides>31</Slides>
  <Notes>31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1_PowerPoint NMHC-NAA Template</vt:lpstr>
      <vt:lpstr>Fallout: Housing Discrimination and Disparate Impact After  Inclusive Communities</vt:lpstr>
      <vt:lpstr>Fair Housing Act – Background</vt:lpstr>
      <vt:lpstr>Fair Housing Act – Background</vt:lpstr>
      <vt:lpstr>Significance of Disparate Impact</vt:lpstr>
      <vt:lpstr>Significance of Disparate Impact</vt:lpstr>
      <vt:lpstr>Texas Dept. of Hous. And Comm. Affairs v.  Inclusive Communities Project (2014-2015)</vt:lpstr>
      <vt:lpstr>Texas Dept. of Hous. And Comm. Affairs v.  Inclusive Communities Project (2014-2015)</vt:lpstr>
      <vt:lpstr>Texas Dept. of Hous. And Comm. Affairs v.  Inclusive Communities Project (2014-2015)</vt:lpstr>
      <vt:lpstr>Texas Dept. of Hous. And Comm. Affairs v.  Inclusive Communities Project (2014-2015)</vt:lpstr>
      <vt:lpstr>Texas Dept. of Hous. And Comm. Affairs v.  Inclusive Communities Project (2014-2015)</vt:lpstr>
      <vt:lpstr>Texas Dept. of Hous. And Comm. Affairs v.  Inclusive Communities Project - Decision</vt:lpstr>
      <vt:lpstr>Texas Dept. of Hous. And Comm. Affairs v.  Inclusive Communities Project - Decision</vt:lpstr>
      <vt:lpstr>Texas Dept. of Hous. And Comm. Affairs v.  Inclusive Communities Project - Decision</vt:lpstr>
      <vt:lpstr>Texas Dept. of Hous. And Comm. Affairs v.  Inclusive Communities Project - Decision</vt:lpstr>
      <vt:lpstr>Texas Dept. of Hous. And Comm. Affairs v.  Inclusive Communities Project - Decision</vt:lpstr>
      <vt:lpstr>Texas Dept. of Hous. And Comm. Affairs v.  Inclusive Communities Project - Decision</vt:lpstr>
      <vt:lpstr>Texas Dept. of Hous. And Comm. Affairs v.  Inclusive Communities Project - Decision</vt:lpstr>
      <vt:lpstr>Texas Dept. of Hous. And Comm. Affairs v.  Inclusive Communities Project - Decision</vt:lpstr>
      <vt:lpstr>Texas Dept. of Hous. And Comm. Affairs v.  Inclusive Communities Project - Decision</vt:lpstr>
      <vt:lpstr>Break for Questions</vt:lpstr>
      <vt:lpstr>PowerPoint Presentation</vt:lpstr>
      <vt:lpstr>PowerPoint Presentation</vt:lpstr>
      <vt:lpstr>Framework for Future of Disparate Impact:  HUD Disparate Impact Regulation (24 CFR sec. 100.500)</vt:lpstr>
      <vt:lpstr>HUD Disparate Impact Regulation</vt:lpstr>
      <vt:lpstr>HUD Disparate Impact Regulation</vt:lpstr>
      <vt:lpstr>HUD Disparate Impact Regulation</vt:lpstr>
      <vt:lpstr>Future of Disparate Impact</vt:lpstr>
      <vt:lpstr>Decisions That Will Interpret Supreme Court Decision</vt:lpstr>
      <vt:lpstr>What to do Now?</vt:lpstr>
      <vt:lpstr>What to do now?</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modified xsi:type="dcterms:W3CDTF">2015-07-31T15:32:33Z</dcterms:modified>
</cp:coreProperties>
</file>